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7" r:id="rId1"/>
  </p:sldMasterIdLst>
  <p:notesMasterIdLst>
    <p:notesMasterId r:id="rId26"/>
  </p:notesMasterIdLst>
  <p:handoutMasterIdLst>
    <p:handoutMasterId r:id="rId27"/>
  </p:handoutMasterIdLst>
  <p:sldIdLst>
    <p:sldId id="257" r:id="rId2"/>
    <p:sldId id="261" r:id="rId3"/>
    <p:sldId id="258" r:id="rId4"/>
    <p:sldId id="259" r:id="rId5"/>
    <p:sldId id="260" r:id="rId6"/>
    <p:sldId id="262" r:id="rId7"/>
    <p:sldId id="275" r:id="rId8"/>
    <p:sldId id="276" r:id="rId9"/>
    <p:sldId id="263" r:id="rId10"/>
    <p:sldId id="274" r:id="rId11"/>
    <p:sldId id="283" r:id="rId12"/>
    <p:sldId id="264" r:id="rId13"/>
    <p:sldId id="277" r:id="rId14"/>
    <p:sldId id="278" r:id="rId15"/>
    <p:sldId id="273" r:id="rId16"/>
    <p:sldId id="279" r:id="rId17"/>
    <p:sldId id="281" r:id="rId18"/>
    <p:sldId id="280" r:id="rId19"/>
    <p:sldId id="282" r:id="rId20"/>
    <p:sldId id="267" r:id="rId21"/>
    <p:sldId id="268" r:id="rId22"/>
    <p:sldId id="271" r:id="rId23"/>
    <p:sldId id="272" r:id="rId24"/>
    <p:sldId id="284" r:id="rId2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>
        <p:scale>
          <a:sx n="99" d="100"/>
          <a:sy n="99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9CA35-5456-435D-9C14-91B3A9395BD1}" type="doc">
      <dgm:prSet loTypeId="urn:microsoft.com/office/officeart/2008/layout/Square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777729F-E233-45A2-BDFF-E11B432F7839}">
      <dgm:prSet phldrT="[Texto]" custT="1"/>
      <dgm:spPr/>
      <dgm:t>
        <a:bodyPr/>
        <a:lstStyle/>
        <a:p>
          <a:r>
            <a:rPr lang="pt-PT" sz="2000" dirty="0" smtClean="0">
              <a:solidFill>
                <a:schemeClr val="accent1"/>
              </a:solidFill>
            </a:rPr>
            <a:t>Fatores internos</a:t>
          </a:r>
          <a:endParaRPr lang="pt-PT" sz="2000" dirty="0">
            <a:solidFill>
              <a:schemeClr val="accent1"/>
            </a:solidFill>
          </a:endParaRPr>
        </a:p>
      </dgm:t>
    </dgm:pt>
    <dgm:pt modelId="{C65F7C11-5176-407E-B065-90685CF671E1}" type="parTrans" cxnId="{67D98CED-74A2-423C-A3A7-0D4B2125A5B2}">
      <dgm:prSet/>
      <dgm:spPr/>
      <dgm:t>
        <a:bodyPr/>
        <a:lstStyle/>
        <a:p>
          <a:endParaRPr lang="pt-PT" sz="1400"/>
        </a:p>
      </dgm:t>
    </dgm:pt>
    <dgm:pt modelId="{88FDD8EF-F7FB-46E1-BEAE-04EADF30BF6D}" type="sibTrans" cxnId="{67D98CED-74A2-423C-A3A7-0D4B2125A5B2}">
      <dgm:prSet/>
      <dgm:spPr/>
      <dgm:t>
        <a:bodyPr/>
        <a:lstStyle/>
        <a:p>
          <a:endParaRPr lang="pt-PT" sz="1400"/>
        </a:p>
      </dgm:t>
    </dgm:pt>
    <dgm:pt modelId="{6542D68A-ED53-4028-9A92-80A442B6BE34}">
      <dgm:prSet phldrT="[Texto]" custT="1"/>
      <dgm:spPr/>
      <dgm:t>
        <a:bodyPr/>
        <a:lstStyle/>
        <a:p>
          <a:r>
            <a:rPr lang="pt-PT" sz="1600" dirty="0" smtClean="0"/>
            <a:t>Inovação e I&amp;D</a:t>
          </a:r>
          <a:endParaRPr lang="pt-PT" sz="1600" dirty="0"/>
        </a:p>
      </dgm:t>
    </dgm:pt>
    <dgm:pt modelId="{01C8BAD0-04BE-49B3-A17E-A970A80E8800}" type="parTrans" cxnId="{FDFA45A3-D1BB-4A55-B8C5-E2E6EB164444}">
      <dgm:prSet/>
      <dgm:spPr/>
      <dgm:t>
        <a:bodyPr/>
        <a:lstStyle/>
        <a:p>
          <a:endParaRPr lang="pt-PT" sz="1400"/>
        </a:p>
      </dgm:t>
    </dgm:pt>
    <dgm:pt modelId="{2FFCB202-6981-4CD1-B5EA-16606E4D989D}" type="sibTrans" cxnId="{FDFA45A3-D1BB-4A55-B8C5-E2E6EB164444}">
      <dgm:prSet/>
      <dgm:spPr/>
      <dgm:t>
        <a:bodyPr/>
        <a:lstStyle/>
        <a:p>
          <a:endParaRPr lang="pt-PT" sz="1400"/>
        </a:p>
      </dgm:t>
    </dgm:pt>
    <dgm:pt modelId="{AEDFBBCF-DE6C-4E64-8927-BD57B63BC8F3}">
      <dgm:prSet phldrT="[Texto]" custT="1"/>
      <dgm:spPr/>
      <dgm:t>
        <a:bodyPr/>
        <a:lstStyle/>
        <a:p>
          <a:r>
            <a:rPr lang="pt-PT" sz="1600" dirty="0" smtClean="0"/>
            <a:t>Dimensão da empresa</a:t>
          </a:r>
          <a:endParaRPr lang="pt-PT" sz="1600" dirty="0"/>
        </a:p>
      </dgm:t>
    </dgm:pt>
    <dgm:pt modelId="{D312445B-4AFB-4D90-B3E2-E78EBFF4615F}" type="parTrans" cxnId="{F0AF2ADB-F83F-4E95-811F-48D9872B088D}">
      <dgm:prSet/>
      <dgm:spPr/>
      <dgm:t>
        <a:bodyPr/>
        <a:lstStyle/>
        <a:p>
          <a:endParaRPr lang="pt-PT" sz="1400"/>
        </a:p>
      </dgm:t>
    </dgm:pt>
    <dgm:pt modelId="{33C792FC-12EE-4692-969B-FF5F12F45242}" type="sibTrans" cxnId="{F0AF2ADB-F83F-4E95-811F-48D9872B088D}">
      <dgm:prSet/>
      <dgm:spPr/>
      <dgm:t>
        <a:bodyPr/>
        <a:lstStyle/>
        <a:p>
          <a:endParaRPr lang="pt-PT" sz="1400"/>
        </a:p>
      </dgm:t>
    </dgm:pt>
    <dgm:pt modelId="{BD7E208E-B768-46DE-931E-07744BCB3E45}">
      <dgm:prSet phldrT="[Texto]" custT="1"/>
      <dgm:spPr/>
      <dgm:t>
        <a:bodyPr/>
        <a:lstStyle/>
        <a:p>
          <a:r>
            <a:rPr lang="pt-PT" sz="1600" dirty="0" smtClean="0"/>
            <a:t>Capital humano</a:t>
          </a:r>
          <a:endParaRPr lang="pt-PT" sz="1600" dirty="0"/>
        </a:p>
      </dgm:t>
    </dgm:pt>
    <dgm:pt modelId="{8857F636-DB0D-491B-A5B1-ABE294554A6D}" type="parTrans" cxnId="{22C9EF1C-6092-4B4F-89DF-EA2BD17F9E44}">
      <dgm:prSet/>
      <dgm:spPr/>
      <dgm:t>
        <a:bodyPr/>
        <a:lstStyle/>
        <a:p>
          <a:endParaRPr lang="pt-PT" sz="1400"/>
        </a:p>
      </dgm:t>
    </dgm:pt>
    <dgm:pt modelId="{ED6588A4-98FB-4BA1-9EF0-A47074ABF95C}" type="sibTrans" cxnId="{22C9EF1C-6092-4B4F-89DF-EA2BD17F9E44}">
      <dgm:prSet/>
      <dgm:spPr/>
      <dgm:t>
        <a:bodyPr/>
        <a:lstStyle/>
        <a:p>
          <a:endParaRPr lang="pt-PT" sz="1400"/>
        </a:p>
      </dgm:t>
    </dgm:pt>
    <dgm:pt modelId="{70846F65-3CF8-4FFD-9258-1B28BA2E7F20}">
      <dgm:prSet phldrT="[Texto]" custT="1"/>
      <dgm:spPr/>
      <dgm:t>
        <a:bodyPr/>
        <a:lstStyle/>
        <a:p>
          <a:r>
            <a:rPr lang="pt-PT" sz="1600" dirty="0" smtClean="0"/>
            <a:t>Eficiência da administração pública</a:t>
          </a:r>
          <a:endParaRPr lang="pt-PT" sz="1600" dirty="0"/>
        </a:p>
      </dgm:t>
    </dgm:pt>
    <dgm:pt modelId="{8F44A7B1-2442-4DDE-BAAF-C0B26528788C}" type="parTrans" cxnId="{453FEC09-BC83-4F82-85D8-B032666331B3}">
      <dgm:prSet/>
      <dgm:spPr/>
      <dgm:t>
        <a:bodyPr/>
        <a:lstStyle/>
        <a:p>
          <a:endParaRPr lang="pt-PT" sz="1400"/>
        </a:p>
      </dgm:t>
    </dgm:pt>
    <dgm:pt modelId="{14572A0B-E212-43C9-8DDA-44EEDC18E4D0}" type="sibTrans" cxnId="{453FEC09-BC83-4F82-85D8-B032666331B3}">
      <dgm:prSet/>
      <dgm:spPr/>
      <dgm:t>
        <a:bodyPr/>
        <a:lstStyle/>
        <a:p>
          <a:endParaRPr lang="pt-PT" sz="1400"/>
        </a:p>
      </dgm:t>
    </dgm:pt>
    <dgm:pt modelId="{C2F041EC-BCC7-4666-BB88-DB5F4DEBF2EF}">
      <dgm:prSet phldrT="[Texto]" custT="1"/>
      <dgm:spPr/>
      <dgm:t>
        <a:bodyPr/>
        <a:lstStyle/>
        <a:p>
          <a:r>
            <a:rPr lang="pt-PT" sz="1600" dirty="0" smtClean="0"/>
            <a:t>Língua</a:t>
          </a:r>
          <a:endParaRPr lang="pt-PT" sz="1600" dirty="0"/>
        </a:p>
      </dgm:t>
    </dgm:pt>
    <dgm:pt modelId="{A13DACD1-C4FC-4389-906D-501FD79FC468}" type="parTrans" cxnId="{15CF9907-8528-4D09-A0E5-0B3669E02CB9}">
      <dgm:prSet/>
      <dgm:spPr/>
      <dgm:t>
        <a:bodyPr/>
        <a:lstStyle/>
        <a:p>
          <a:endParaRPr lang="pt-PT" sz="1400"/>
        </a:p>
      </dgm:t>
    </dgm:pt>
    <dgm:pt modelId="{AA79A832-A0C2-44CE-9B9D-11DBE40D902E}" type="sibTrans" cxnId="{15CF9907-8528-4D09-A0E5-0B3669E02CB9}">
      <dgm:prSet/>
      <dgm:spPr/>
      <dgm:t>
        <a:bodyPr/>
        <a:lstStyle/>
        <a:p>
          <a:endParaRPr lang="pt-PT" sz="1400"/>
        </a:p>
      </dgm:t>
    </dgm:pt>
    <dgm:pt modelId="{98E81C10-8497-46E5-83A0-2F74CF4C7810}">
      <dgm:prSet phldrT="[Texto]" custT="1"/>
      <dgm:spPr/>
      <dgm:t>
        <a:bodyPr/>
        <a:lstStyle/>
        <a:p>
          <a:r>
            <a:rPr lang="pt-PT" sz="1600" dirty="0" smtClean="0"/>
            <a:t>Dimensão do Mercado</a:t>
          </a:r>
          <a:endParaRPr lang="pt-PT" sz="1600" dirty="0"/>
        </a:p>
      </dgm:t>
    </dgm:pt>
    <dgm:pt modelId="{F6D624B8-87E9-4058-89BF-D0027B0FC457}" type="parTrans" cxnId="{2866F2A3-09A3-4195-8D31-24F5E440007E}">
      <dgm:prSet/>
      <dgm:spPr/>
      <dgm:t>
        <a:bodyPr/>
        <a:lstStyle/>
        <a:p>
          <a:endParaRPr lang="pt-PT" sz="1400"/>
        </a:p>
      </dgm:t>
    </dgm:pt>
    <dgm:pt modelId="{152A3ECF-6346-447B-91D2-FCC348BCC42D}" type="sibTrans" cxnId="{2866F2A3-09A3-4195-8D31-24F5E440007E}">
      <dgm:prSet/>
      <dgm:spPr/>
      <dgm:t>
        <a:bodyPr/>
        <a:lstStyle/>
        <a:p>
          <a:endParaRPr lang="pt-PT" sz="1400"/>
        </a:p>
      </dgm:t>
    </dgm:pt>
    <dgm:pt modelId="{DA670B93-4CA9-495F-B1ED-36620893CAD6}">
      <dgm:prSet phldrT="[Texto]" custT="1"/>
      <dgm:spPr/>
      <dgm:t>
        <a:bodyPr/>
        <a:lstStyle/>
        <a:p>
          <a:r>
            <a:rPr lang="pt-PT" sz="1600" dirty="0" smtClean="0"/>
            <a:t>Idade da empresa</a:t>
          </a:r>
        </a:p>
      </dgm:t>
    </dgm:pt>
    <dgm:pt modelId="{91DA220B-138E-4FA9-BA61-A41BFBB1FF75}" type="parTrans" cxnId="{2FE0E036-A4DC-417E-BEE0-46E0E81A5BFF}">
      <dgm:prSet/>
      <dgm:spPr/>
      <dgm:t>
        <a:bodyPr/>
        <a:lstStyle/>
        <a:p>
          <a:endParaRPr lang="pt-PT"/>
        </a:p>
      </dgm:t>
    </dgm:pt>
    <dgm:pt modelId="{0A06E3D2-32B5-4DBB-B6DC-793D04EF62E1}" type="sibTrans" cxnId="{2FE0E036-A4DC-417E-BEE0-46E0E81A5BFF}">
      <dgm:prSet/>
      <dgm:spPr/>
      <dgm:t>
        <a:bodyPr/>
        <a:lstStyle/>
        <a:p>
          <a:endParaRPr lang="pt-PT"/>
        </a:p>
      </dgm:t>
    </dgm:pt>
    <dgm:pt modelId="{0C8690C9-2598-455B-9DD1-2C302F43081E}">
      <dgm:prSet phldrT="[Texto]" custT="1"/>
      <dgm:spPr/>
      <dgm:t>
        <a:bodyPr/>
        <a:lstStyle/>
        <a:p>
          <a:r>
            <a:rPr lang="pt-PT" sz="1600" dirty="0" smtClean="0"/>
            <a:t>Custos de transporte</a:t>
          </a:r>
          <a:endParaRPr lang="pt-PT" sz="1600" dirty="0"/>
        </a:p>
      </dgm:t>
    </dgm:pt>
    <dgm:pt modelId="{E51EBCF7-0F7C-4767-9748-781F19226723}" type="parTrans" cxnId="{582D821D-1A83-4CAD-A38B-58E0DB3992E9}">
      <dgm:prSet/>
      <dgm:spPr/>
      <dgm:t>
        <a:bodyPr/>
        <a:lstStyle/>
        <a:p>
          <a:endParaRPr lang="pt-PT"/>
        </a:p>
      </dgm:t>
    </dgm:pt>
    <dgm:pt modelId="{85C412F8-32B0-4779-A7E6-8228873581B5}" type="sibTrans" cxnId="{582D821D-1A83-4CAD-A38B-58E0DB3992E9}">
      <dgm:prSet/>
      <dgm:spPr/>
      <dgm:t>
        <a:bodyPr/>
        <a:lstStyle/>
        <a:p>
          <a:endParaRPr lang="pt-PT"/>
        </a:p>
      </dgm:t>
    </dgm:pt>
    <dgm:pt modelId="{FA2BADFE-85E1-46D4-8FF6-C29FF5D04A77}">
      <dgm:prSet phldrT="[Texto]" custT="1"/>
      <dgm:spPr/>
      <dgm:t>
        <a:bodyPr/>
        <a:lstStyle/>
        <a:p>
          <a:r>
            <a:rPr lang="pt-PT" sz="1600" dirty="0" smtClean="0"/>
            <a:t>Tarifas</a:t>
          </a:r>
          <a:endParaRPr lang="pt-PT" sz="1600" dirty="0"/>
        </a:p>
      </dgm:t>
    </dgm:pt>
    <dgm:pt modelId="{86568ED6-17EC-4312-875C-30D2FBAE1CCB}" type="parTrans" cxnId="{EFA842CD-D6D5-4ED5-8F96-DC53E23DE158}">
      <dgm:prSet/>
      <dgm:spPr/>
      <dgm:t>
        <a:bodyPr/>
        <a:lstStyle/>
        <a:p>
          <a:endParaRPr lang="pt-PT"/>
        </a:p>
      </dgm:t>
    </dgm:pt>
    <dgm:pt modelId="{083BA6DA-4643-47CF-8E67-E54F4A479003}" type="sibTrans" cxnId="{EFA842CD-D6D5-4ED5-8F96-DC53E23DE158}">
      <dgm:prSet/>
      <dgm:spPr/>
      <dgm:t>
        <a:bodyPr/>
        <a:lstStyle/>
        <a:p>
          <a:endParaRPr lang="pt-PT"/>
        </a:p>
      </dgm:t>
    </dgm:pt>
    <dgm:pt modelId="{06AB1487-532D-40A2-A097-CD2D193EBBD3}">
      <dgm:prSet phldrT="[Texto]" custT="1"/>
      <dgm:spPr/>
      <dgm:t>
        <a:bodyPr/>
        <a:lstStyle/>
        <a:p>
          <a:r>
            <a:rPr lang="pt-PT" sz="1600" dirty="0" smtClean="0"/>
            <a:t>Produtividade</a:t>
          </a:r>
        </a:p>
      </dgm:t>
    </dgm:pt>
    <dgm:pt modelId="{27FD7EC2-5ECA-425D-8BB1-D319279F4C01}" type="parTrans" cxnId="{E7787B5E-E553-41E5-BA9C-30660C274AFA}">
      <dgm:prSet/>
      <dgm:spPr/>
      <dgm:t>
        <a:bodyPr/>
        <a:lstStyle/>
        <a:p>
          <a:endParaRPr lang="pt-PT"/>
        </a:p>
      </dgm:t>
    </dgm:pt>
    <dgm:pt modelId="{68ABF0AB-CCD4-4208-9B96-E06182F6F825}" type="sibTrans" cxnId="{E7787B5E-E553-41E5-BA9C-30660C274AFA}">
      <dgm:prSet/>
      <dgm:spPr/>
      <dgm:t>
        <a:bodyPr/>
        <a:lstStyle/>
        <a:p>
          <a:endParaRPr lang="pt-PT"/>
        </a:p>
      </dgm:t>
    </dgm:pt>
    <dgm:pt modelId="{27FF7853-ACDE-450D-AA84-5F301F3F6CF7}">
      <dgm:prSet phldrT="[Texto]" custT="1"/>
      <dgm:spPr/>
      <dgm:t>
        <a:bodyPr/>
        <a:lstStyle/>
        <a:p>
          <a:r>
            <a:rPr lang="pt-PT" sz="2000" b="0" dirty="0" smtClean="0">
              <a:solidFill>
                <a:schemeClr val="accent1"/>
              </a:solidFill>
            </a:rPr>
            <a:t>Fatores externos</a:t>
          </a:r>
          <a:endParaRPr lang="pt-PT" sz="2000" b="0" dirty="0">
            <a:solidFill>
              <a:schemeClr val="accent1"/>
            </a:solidFill>
          </a:endParaRPr>
        </a:p>
      </dgm:t>
    </dgm:pt>
    <dgm:pt modelId="{3B4E8B5C-EBA0-4E81-8282-DBD8EA2B6CC9}" type="sibTrans" cxnId="{1EEB3D3A-68F2-49EF-946F-D30B01016769}">
      <dgm:prSet/>
      <dgm:spPr/>
      <dgm:t>
        <a:bodyPr/>
        <a:lstStyle/>
        <a:p>
          <a:endParaRPr lang="pt-PT" sz="1400"/>
        </a:p>
      </dgm:t>
    </dgm:pt>
    <dgm:pt modelId="{E7982779-6190-4637-9800-65AC3894452E}" type="parTrans" cxnId="{1EEB3D3A-68F2-49EF-946F-D30B01016769}">
      <dgm:prSet/>
      <dgm:spPr/>
      <dgm:t>
        <a:bodyPr/>
        <a:lstStyle/>
        <a:p>
          <a:endParaRPr lang="pt-PT" sz="1400"/>
        </a:p>
      </dgm:t>
    </dgm:pt>
    <dgm:pt modelId="{4ECA9A0B-4F64-41CF-9716-2401D2C91714}" type="pres">
      <dgm:prSet presAssocID="{5969CA35-5456-435D-9C14-91B3A9395BD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pt-PT"/>
        </a:p>
      </dgm:t>
    </dgm:pt>
    <dgm:pt modelId="{7FF5369B-75CB-4F47-BE2B-C8DA12DD33EA}" type="pres">
      <dgm:prSet presAssocID="{6777729F-E233-45A2-BDFF-E11B432F7839}" presName="root" presStyleCnt="0">
        <dgm:presLayoutVars>
          <dgm:chMax/>
          <dgm:chPref/>
        </dgm:presLayoutVars>
      </dgm:prSet>
      <dgm:spPr/>
    </dgm:pt>
    <dgm:pt modelId="{0689A6A1-9994-4BA4-A479-B2F6C78B1590}" type="pres">
      <dgm:prSet presAssocID="{6777729F-E233-45A2-BDFF-E11B432F7839}" presName="rootComposite" presStyleCnt="0">
        <dgm:presLayoutVars/>
      </dgm:prSet>
      <dgm:spPr/>
    </dgm:pt>
    <dgm:pt modelId="{7E082101-D1A1-48EA-8F5B-98AED46C6208}" type="pres">
      <dgm:prSet presAssocID="{6777729F-E233-45A2-BDFF-E11B432F7839}" presName="ParentAccent" presStyleLbl="alignNode1" presStyleIdx="0" presStyleCnt="2"/>
      <dgm:spPr/>
    </dgm:pt>
    <dgm:pt modelId="{8DE9E0E9-3436-4856-9093-3F58DE58B98D}" type="pres">
      <dgm:prSet presAssocID="{6777729F-E233-45A2-BDFF-E11B432F7839}" presName="ParentSmallAccent" presStyleLbl="fgAcc1" presStyleIdx="0" presStyleCnt="2"/>
      <dgm:spPr/>
    </dgm:pt>
    <dgm:pt modelId="{EE1866F9-3D86-4806-8940-4FADC61DE941}" type="pres">
      <dgm:prSet presAssocID="{6777729F-E233-45A2-BDFF-E11B432F7839}" presName="Parent" presStyleLbl="revTx" presStyleIdx="0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C9739FD-D178-4832-A4CC-6F70E477678C}" type="pres">
      <dgm:prSet presAssocID="{6777729F-E233-45A2-BDFF-E11B432F7839}" presName="childShape" presStyleCnt="0">
        <dgm:presLayoutVars>
          <dgm:chMax val="0"/>
          <dgm:chPref val="0"/>
        </dgm:presLayoutVars>
      </dgm:prSet>
      <dgm:spPr/>
    </dgm:pt>
    <dgm:pt modelId="{421C5494-1C86-4EA0-829B-EE1CB231A87C}" type="pres">
      <dgm:prSet presAssocID="{6542D68A-ED53-4028-9A92-80A442B6BE34}" presName="childComposite" presStyleCnt="0">
        <dgm:presLayoutVars>
          <dgm:chMax val="0"/>
          <dgm:chPref val="0"/>
        </dgm:presLayoutVars>
      </dgm:prSet>
      <dgm:spPr/>
    </dgm:pt>
    <dgm:pt modelId="{8ABA81A3-C582-4C94-ABC7-27DF24F8BC3F}" type="pres">
      <dgm:prSet presAssocID="{6542D68A-ED53-4028-9A92-80A442B6BE34}" presName="ChildAccent" presStyleLbl="solidFgAcc1" presStyleIdx="0" presStyleCnt="10"/>
      <dgm:spPr/>
    </dgm:pt>
    <dgm:pt modelId="{7D2A9489-63B1-43D2-88E8-E996B4B80D6A}" type="pres">
      <dgm:prSet presAssocID="{6542D68A-ED53-4028-9A92-80A442B6BE34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77F6E2A-5B14-4A99-8BC1-8AB872B79F5C}" type="pres">
      <dgm:prSet presAssocID="{AEDFBBCF-DE6C-4E64-8927-BD57B63BC8F3}" presName="childComposite" presStyleCnt="0">
        <dgm:presLayoutVars>
          <dgm:chMax val="0"/>
          <dgm:chPref val="0"/>
        </dgm:presLayoutVars>
      </dgm:prSet>
      <dgm:spPr/>
    </dgm:pt>
    <dgm:pt modelId="{CACD25EB-14B2-4539-A4CE-55BC620A19F2}" type="pres">
      <dgm:prSet presAssocID="{AEDFBBCF-DE6C-4E64-8927-BD57B63BC8F3}" presName="ChildAccent" presStyleLbl="solidFgAcc1" presStyleIdx="1" presStyleCnt="10"/>
      <dgm:spPr/>
    </dgm:pt>
    <dgm:pt modelId="{4D9B79F2-1507-4800-9009-3A91CD169607}" type="pres">
      <dgm:prSet presAssocID="{AEDFBBCF-DE6C-4E64-8927-BD57B63BC8F3}" presName="Child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354A0C-04B2-40E5-9376-74A100335642}" type="pres">
      <dgm:prSet presAssocID="{BD7E208E-B768-46DE-931E-07744BCB3E45}" presName="childComposite" presStyleCnt="0">
        <dgm:presLayoutVars>
          <dgm:chMax val="0"/>
          <dgm:chPref val="0"/>
        </dgm:presLayoutVars>
      </dgm:prSet>
      <dgm:spPr/>
    </dgm:pt>
    <dgm:pt modelId="{7CFEE5EB-F465-45F5-BA91-45490781C9D5}" type="pres">
      <dgm:prSet presAssocID="{BD7E208E-B768-46DE-931E-07744BCB3E45}" presName="ChildAccent" presStyleLbl="solidFgAcc1" presStyleIdx="2" presStyleCnt="10"/>
      <dgm:spPr/>
    </dgm:pt>
    <dgm:pt modelId="{0331D67F-FE91-4237-8F4A-8DAAF1A910E8}" type="pres">
      <dgm:prSet presAssocID="{BD7E208E-B768-46DE-931E-07744BCB3E45}" presName="Child" presStyleLbl="revTx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0D49852-6615-437C-BA30-38BEC89646C4}" type="pres">
      <dgm:prSet presAssocID="{DA670B93-4CA9-495F-B1ED-36620893CAD6}" presName="childComposite" presStyleCnt="0">
        <dgm:presLayoutVars>
          <dgm:chMax val="0"/>
          <dgm:chPref val="0"/>
        </dgm:presLayoutVars>
      </dgm:prSet>
      <dgm:spPr/>
    </dgm:pt>
    <dgm:pt modelId="{F7788477-17B2-40C4-8016-460462F88307}" type="pres">
      <dgm:prSet presAssocID="{DA670B93-4CA9-495F-B1ED-36620893CAD6}" presName="ChildAccent" presStyleLbl="solidFgAcc1" presStyleIdx="3" presStyleCnt="10"/>
      <dgm:spPr/>
    </dgm:pt>
    <dgm:pt modelId="{8C38A8DC-FB86-4A1C-A97F-C185F4F3A942}" type="pres">
      <dgm:prSet presAssocID="{DA670B93-4CA9-495F-B1ED-36620893CAD6}" presName="Child" presStyleLbl="revTx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2FC3061-4F72-4A3C-AE6A-2200DE8A5061}" type="pres">
      <dgm:prSet presAssocID="{06AB1487-532D-40A2-A097-CD2D193EBBD3}" presName="childComposite" presStyleCnt="0">
        <dgm:presLayoutVars>
          <dgm:chMax val="0"/>
          <dgm:chPref val="0"/>
        </dgm:presLayoutVars>
      </dgm:prSet>
      <dgm:spPr/>
    </dgm:pt>
    <dgm:pt modelId="{54FF574B-FEA6-4771-8296-83037E8CBF4D}" type="pres">
      <dgm:prSet presAssocID="{06AB1487-532D-40A2-A097-CD2D193EBBD3}" presName="ChildAccent" presStyleLbl="solidFgAcc1" presStyleIdx="4" presStyleCnt="10"/>
      <dgm:spPr/>
    </dgm:pt>
    <dgm:pt modelId="{6E007562-2144-4BAD-840A-DE37B70F0399}" type="pres">
      <dgm:prSet presAssocID="{06AB1487-532D-40A2-A097-CD2D193EBBD3}" presName="Child" presStyleLbl="revTx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E889A38-4DE6-4FA8-884C-A202142C89C0}" type="pres">
      <dgm:prSet presAssocID="{27FF7853-ACDE-450D-AA84-5F301F3F6CF7}" presName="root" presStyleCnt="0">
        <dgm:presLayoutVars>
          <dgm:chMax/>
          <dgm:chPref/>
        </dgm:presLayoutVars>
      </dgm:prSet>
      <dgm:spPr/>
    </dgm:pt>
    <dgm:pt modelId="{BF817AAA-6C6D-4C70-BDB1-A9BF475316C5}" type="pres">
      <dgm:prSet presAssocID="{27FF7853-ACDE-450D-AA84-5F301F3F6CF7}" presName="rootComposite" presStyleCnt="0">
        <dgm:presLayoutVars/>
      </dgm:prSet>
      <dgm:spPr/>
    </dgm:pt>
    <dgm:pt modelId="{963CCCDA-134B-4494-B8DD-DF311932A743}" type="pres">
      <dgm:prSet presAssocID="{27FF7853-ACDE-450D-AA84-5F301F3F6CF7}" presName="ParentAccent" presStyleLbl="alignNode1" presStyleIdx="1" presStyleCnt="2"/>
      <dgm:spPr/>
    </dgm:pt>
    <dgm:pt modelId="{C856B3AF-9977-4E88-A8F6-3819A28F086D}" type="pres">
      <dgm:prSet presAssocID="{27FF7853-ACDE-450D-AA84-5F301F3F6CF7}" presName="ParentSmallAccent" presStyleLbl="fgAcc1" presStyleIdx="1" presStyleCnt="2"/>
      <dgm:spPr/>
    </dgm:pt>
    <dgm:pt modelId="{F867A5F9-FF25-467A-BCB5-3AD4DC78A8F0}" type="pres">
      <dgm:prSet presAssocID="{27FF7853-ACDE-450D-AA84-5F301F3F6CF7}" presName="Parent" presStyleLbl="revTx" presStyleIdx="6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D84F653-B601-419B-B0D2-73563C941616}" type="pres">
      <dgm:prSet presAssocID="{27FF7853-ACDE-450D-AA84-5F301F3F6CF7}" presName="childShape" presStyleCnt="0">
        <dgm:presLayoutVars>
          <dgm:chMax val="0"/>
          <dgm:chPref val="0"/>
        </dgm:presLayoutVars>
      </dgm:prSet>
      <dgm:spPr/>
    </dgm:pt>
    <dgm:pt modelId="{969BEF1C-167E-4C9D-915A-8A02871F1746}" type="pres">
      <dgm:prSet presAssocID="{70846F65-3CF8-4FFD-9258-1B28BA2E7F20}" presName="childComposite" presStyleCnt="0">
        <dgm:presLayoutVars>
          <dgm:chMax val="0"/>
          <dgm:chPref val="0"/>
        </dgm:presLayoutVars>
      </dgm:prSet>
      <dgm:spPr/>
    </dgm:pt>
    <dgm:pt modelId="{4748C66F-FCDC-4381-98A3-646F63BCDD65}" type="pres">
      <dgm:prSet presAssocID="{70846F65-3CF8-4FFD-9258-1B28BA2E7F20}" presName="ChildAccent" presStyleLbl="solidFgAcc1" presStyleIdx="5" presStyleCnt="10"/>
      <dgm:spPr/>
    </dgm:pt>
    <dgm:pt modelId="{B0359D8A-7D0A-4A98-B55E-5DD1014C6BA9}" type="pres">
      <dgm:prSet presAssocID="{70846F65-3CF8-4FFD-9258-1B28BA2E7F20}" presName="Child" presStyleLbl="revTx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045AE3C-9769-4440-9BC0-C77BCF2E2944}" type="pres">
      <dgm:prSet presAssocID="{C2F041EC-BCC7-4666-BB88-DB5F4DEBF2EF}" presName="childComposite" presStyleCnt="0">
        <dgm:presLayoutVars>
          <dgm:chMax val="0"/>
          <dgm:chPref val="0"/>
        </dgm:presLayoutVars>
      </dgm:prSet>
      <dgm:spPr/>
    </dgm:pt>
    <dgm:pt modelId="{995465D1-EE62-4105-A3BC-974F34439203}" type="pres">
      <dgm:prSet presAssocID="{C2F041EC-BCC7-4666-BB88-DB5F4DEBF2EF}" presName="ChildAccent" presStyleLbl="solidFgAcc1" presStyleIdx="6" presStyleCnt="10"/>
      <dgm:spPr/>
    </dgm:pt>
    <dgm:pt modelId="{6F737ACE-543F-488F-ABEA-971FE144866C}" type="pres">
      <dgm:prSet presAssocID="{C2F041EC-BCC7-4666-BB88-DB5F4DEBF2EF}" presName="Child" presStyleLbl="revTx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947F7D1-178E-472B-A9EB-36F534C61B1C}" type="pres">
      <dgm:prSet presAssocID="{98E81C10-8497-46E5-83A0-2F74CF4C7810}" presName="childComposite" presStyleCnt="0">
        <dgm:presLayoutVars>
          <dgm:chMax val="0"/>
          <dgm:chPref val="0"/>
        </dgm:presLayoutVars>
      </dgm:prSet>
      <dgm:spPr/>
    </dgm:pt>
    <dgm:pt modelId="{FC9E12EF-1EB3-4C27-8EBA-C9BD99B298DD}" type="pres">
      <dgm:prSet presAssocID="{98E81C10-8497-46E5-83A0-2F74CF4C7810}" presName="ChildAccent" presStyleLbl="solidFgAcc1" presStyleIdx="7" presStyleCnt="10"/>
      <dgm:spPr/>
    </dgm:pt>
    <dgm:pt modelId="{F7381779-4B9E-4361-B223-307192A5BBF4}" type="pres">
      <dgm:prSet presAssocID="{98E81C10-8497-46E5-83A0-2F74CF4C7810}" presName="Child" presStyleLbl="revTx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8A74B1D-1E8D-466D-90B3-081C0E3A84AC}" type="pres">
      <dgm:prSet presAssocID="{0C8690C9-2598-455B-9DD1-2C302F43081E}" presName="childComposite" presStyleCnt="0">
        <dgm:presLayoutVars>
          <dgm:chMax val="0"/>
          <dgm:chPref val="0"/>
        </dgm:presLayoutVars>
      </dgm:prSet>
      <dgm:spPr/>
    </dgm:pt>
    <dgm:pt modelId="{CDE17613-7A9F-451A-A41B-68AD4279E1DE}" type="pres">
      <dgm:prSet presAssocID="{0C8690C9-2598-455B-9DD1-2C302F43081E}" presName="ChildAccent" presStyleLbl="solidFgAcc1" presStyleIdx="8" presStyleCnt="10"/>
      <dgm:spPr/>
    </dgm:pt>
    <dgm:pt modelId="{321F177E-40D6-4684-8BF1-89AB5B5C3BEC}" type="pres">
      <dgm:prSet presAssocID="{0C8690C9-2598-455B-9DD1-2C302F43081E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F9FE77A-5859-47C4-A880-1A2E7974FD3C}" type="pres">
      <dgm:prSet presAssocID="{FA2BADFE-85E1-46D4-8FF6-C29FF5D04A77}" presName="childComposite" presStyleCnt="0">
        <dgm:presLayoutVars>
          <dgm:chMax val="0"/>
          <dgm:chPref val="0"/>
        </dgm:presLayoutVars>
      </dgm:prSet>
      <dgm:spPr/>
    </dgm:pt>
    <dgm:pt modelId="{1F218C5E-A10A-48E8-AF85-DB0DE166A076}" type="pres">
      <dgm:prSet presAssocID="{FA2BADFE-85E1-46D4-8FF6-C29FF5D04A77}" presName="ChildAccent" presStyleLbl="solidFgAcc1" presStyleIdx="9" presStyleCnt="10"/>
      <dgm:spPr/>
    </dgm:pt>
    <dgm:pt modelId="{C2A69C0B-2B53-4F85-8E6F-0B39A31B5FE5}" type="pres">
      <dgm:prSet presAssocID="{FA2BADFE-85E1-46D4-8FF6-C29FF5D04A77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B6ED51F-78B5-4028-8C9F-6BD306C20039}" type="presOf" srcId="{06AB1487-532D-40A2-A097-CD2D193EBBD3}" destId="{6E007562-2144-4BAD-840A-DE37B70F0399}" srcOrd="0" destOrd="0" presId="urn:microsoft.com/office/officeart/2008/layout/SquareAccentList"/>
    <dgm:cxn modelId="{453FEC09-BC83-4F82-85D8-B032666331B3}" srcId="{27FF7853-ACDE-450D-AA84-5F301F3F6CF7}" destId="{70846F65-3CF8-4FFD-9258-1B28BA2E7F20}" srcOrd="0" destOrd="0" parTransId="{8F44A7B1-2442-4DDE-BAAF-C0B26528788C}" sibTransId="{14572A0B-E212-43C9-8DDA-44EEDC18E4D0}"/>
    <dgm:cxn modelId="{CD1653B2-F730-421D-B23B-52B6272C0839}" type="presOf" srcId="{98E81C10-8497-46E5-83A0-2F74CF4C7810}" destId="{F7381779-4B9E-4361-B223-307192A5BBF4}" srcOrd="0" destOrd="0" presId="urn:microsoft.com/office/officeart/2008/layout/SquareAccentList"/>
    <dgm:cxn modelId="{1EEB3D3A-68F2-49EF-946F-D30B01016769}" srcId="{5969CA35-5456-435D-9C14-91B3A9395BD1}" destId="{27FF7853-ACDE-450D-AA84-5F301F3F6CF7}" srcOrd="1" destOrd="0" parTransId="{E7982779-6190-4637-9800-65AC3894452E}" sibTransId="{3B4E8B5C-EBA0-4E81-8282-DBD8EA2B6CC9}"/>
    <dgm:cxn modelId="{EFA842CD-D6D5-4ED5-8F96-DC53E23DE158}" srcId="{27FF7853-ACDE-450D-AA84-5F301F3F6CF7}" destId="{FA2BADFE-85E1-46D4-8FF6-C29FF5D04A77}" srcOrd="4" destOrd="0" parTransId="{86568ED6-17EC-4312-875C-30D2FBAE1CCB}" sibTransId="{083BA6DA-4643-47CF-8E67-E54F4A479003}"/>
    <dgm:cxn modelId="{DC5D4F33-A3DE-4A5B-BE37-3A9D0F44C037}" type="presOf" srcId="{FA2BADFE-85E1-46D4-8FF6-C29FF5D04A77}" destId="{C2A69C0B-2B53-4F85-8E6F-0B39A31B5FE5}" srcOrd="0" destOrd="0" presId="urn:microsoft.com/office/officeart/2008/layout/SquareAccentList"/>
    <dgm:cxn modelId="{BF409A9F-289A-4EE9-BA4F-DD7A1877A046}" type="presOf" srcId="{0C8690C9-2598-455B-9DD1-2C302F43081E}" destId="{321F177E-40D6-4684-8BF1-89AB5B5C3BEC}" srcOrd="0" destOrd="0" presId="urn:microsoft.com/office/officeart/2008/layout/SquareAccentList"/>
    <dgm:cxn modelId="{2FE0E036-A4DC-417E-BEE0-46E0E81A5BFF}" srcId="{6777729F-E233-45A2-BDFF-E11B432F7839}" destId="{DA670B93-4CA9-495F-B1ED-36620893CAD6}" srcOrd="3" destOrd="0" parTransId="{91DA220B-138E-4FA9-BA61-A41BFBB1FF75}" sibTransId="{0A06E3D2-32B5-4DBB-B6DC-793D04EF62E1}"/>
    <dgm:cxn modelId="{FDFA45A3-D1BB-4A55-B8C5-E2E6EB164444}" srcId="{6777729F-E233-45A2-BDFF-E11B432F7839}" destId="{6542D68A-ED53-4028-9A92-80A442B6BE34}" srcOrd="0" destOrd="0" parTransId="{01C8BAD0-04BE-49B3-A17E-A970A80E8800}" sibTransId="{2FFCB202-6981-4CD1-B5EA-16606E4D989D}"/>
    <dgm:cxn modelId="{22C9EF1C-6092-4B4F-89DF-EA2BD17F9E44}" srcId="{6777729F-E233-45A2-BDFF-E11B432F7839}" destId="{BD7E208E-B768-46DE-931E-07744BCB3E45}" srcOrd="2" destOrd="0" parTransId="{8857F636-DB0D-491B-A5B1-ABE294554A6D}" sibTransId="{ED6588A4-98FB-4BA1-9EF0-A47074ABF95C}"/>
    <dgm:cxn modelId="{67D98CED-74A2-423C-A3A7-0D4B2125A5B2}" srcId="{5969CA35-5456-435D-9C14-91B3A9395BD1}" destId="{6777729F-E233-45A2-BDFF-E11B432F7839}" srcOrd="0" destOrd="0" parTransId="{C65F7C11-5176-407E-B065-90685CF671E1}" sibTransId="{88FDD8EF-F7FB-46E1-BEAE-04EADF30BF6D}"/>
    <dgm:cxn modelId="{03CE21EF-97F3-47AC-BBE7-1AC9C6C6A2FD}" type="presOf" srcId="{27FF7853-ACDE-450D-AA84-5F301F3F6CF7}" destId="{F867A5F9-FF25-467A-BCB5-3AD4DC78A8F0}" srcOrd="0" destOrd="0" presId="urn:microsoft.com/office/officeart/2008/layout/SquareAccentList"/>
    <dgm:cxn modelId="{E3B70060-343C-4B35-852E-B7135398FDFF}" type="presOf" srcId="{C2F041EC-BCC7-4666-BB88-DB5F4DEBF2EF}" destId="{6F737ACE-543F-488F-ABEA-971FE144866C}" srcOrd="0" destOrd="0" presId="urn:microsoft.com/office/officeart/2008/layout/SquareAccentList"/>
    <dgm:cxn modelId="{49A5C52D-E7D8-4828-B6BA-4FE4F9ECD195}" type="presOf" srcId="{5969CA35-5456-435D-9C14-91B3A9395BD1}" destId="{4ECA9A0B-4F64-41CF-9716-2401D2C91714}" srcOrd="0" destOrd="0" presId="urn:microsoft.com/office/officeart/2008/layout/SquareAccentList"/>
    <dgm:cxn modelId="{E7787B5E-E553-41E5-BA9C-30660C274AFA}" srcId="{6777729F-E233-45A2-BDFF-E11B432F7839}" destId="{06AB1487-532D-40A2-A097-CD2D193EBBD3}" srcOrd="4" destOrd="0" parTransId="{27FD7EC2-5ECA-425D-8BB1-D319279F4C01}" sibTransId="{68ABF0AB-CCD4-4208-9B96-E06182F6F825}"/>
    <dgm:cxn modelId="{04FF5669-01D9-41EF-BB39-67A462668672}" type="presOf" srcId="{DA670B93-4CA9-495F-B1ED-36620893CAD6}" destId="{8C38A8DC-FB86-4A1C-A97F-C185F4F3A942}" srcOrd="0" destOrd="0" presId="urn:microsoft.com/office/officeart/2008/layout/SquareAccentList"/>
    <dgm:cxn modelId="{CA030A64-6D87-4657-9413-F17467233FC6}" type="presOf" srcId="{70846F65-3CF8-4FFD-9258-1B28BA2E7F20}" destId="{B0359D8A-7D0A-4A98-B55E-5DD1014C6BA9}" srcOrd="0" destOrd="0" presId="urn:microsoft.com/office/officeart/2008/layout/SquareAccentList"/>
    <dgm:cxn modelId="{233F95E0-7C49-45AD-9589-B67B77CB6046}" type="presOf" srcId="{6542D68A-ED53-4028-9A92-80A442B6BE34}" destId="{7D2A9489-63B1-43D2-88E8-E996B4B80D6A}" srcOrd="0" destOrd="0" presId="urn:microsoft.com/office/officeart/2008/layout/SquareAccentList"/>
    <dgm:cxn modelId="{15CF9907-8528-4D09-A0E5-0B3669E02CB9}" srcId="{27FF7853-ACDE-450D-AA84-5F301F3F6CF7}" destId="{C2F041EC-BCC7-4666-BB88-DB5F4DEBF2EF}" srcOrd="1" destOrd="0" parTransId="{A13DACD1-C4FC-4389-906D-501FD79FC468}" sibTransId="{AA79A832-A0C2-44CE-9B9D-11DBE40D902E}"/>
    <dgm:cxn modelId="{5BD200FD-273C-4AAD-A9F6-07478B1B3724}" type="presOf" srcId="{AEDFBBCF-DE6C-4E64-8927-BD57B63BC8F3}" destId="{4D9B79F2-1507-4800-9009-3A91CD169607}" srcOrd="0" destOrd="0" presId="urn:microsoft.com/office/officeart/2008/layout/SquareAccentList"/>
    <dgm:cxn modelId="{9332472C-E634-4C89-AE0A-1D399DBCCE78}" type="presOf" srcId="{BD7E208E-B768-46DE-931E-07744BCB3E45}" destId="{0331D67F-FE91-4237-8F4A-8DAAF1A910E8}" srcOrd="0" destOrd="0" presId="urn:microsoft.com/office/officeart/2008/layout/SquareAccentList"/>
    <dgm:cxn modelId="{2866F2A3-09A3-4195-8D31-24F5E440007E}" srcId="{27FF7853-ACDE-450D-AA84-5F301F3F6CF7}" destId="{98E81C10-8497-46E5-83A0-2F74CF4C7810}" srcOrd="2" destOrd="0" parTransId="{F6D624B8-87E9-4058-89BF-D0027B0FC457}" sibTransId="{152A3ECF-6346-447B-91D2-FCC348BCC42D}"/>
    <dgm:cxn modelId="{9C4ADCDB-E86C-4291-8695-E17996919A06}" type="presOf" srcId="{6777729F-E233-45A2-BDFF-E11B432F7839}" destId="{EE1866F9-3D86-4806-8940-4FADC61DE941}" srcOrd="0" destOrd="0" presId="urn:microsoft.com/office/officeart/2008/layout/SquareAccentList"/>
    <dgm:cxn modelId="{582D821D-1A83-4CAD-A38B-58E0DB3992E9}" srcId="{27FF7853-ACDE-450D-AA84-5F301F3F6CF7}" destId="{0C8690C9-2598-455B-9DD1-2C302F43081E}" srcOrd="3" destOrd="0" parTransId="{E51EBCF7-0F7C-4767-9748-781F19226723}" sibTransId="{85C412F8-32B0-4779-A7E6-8228873581B5}"/>
    <dgm:cxn modelId="{F0AF2ADB-F83F-4E95-811F-48D9872B088D}" srcId="{6777729F-E233-45A2-BDFF-E11B432F7839}" destId="{AEDFBBCF-DE6C-4E64-8927-BD57B63BC8F3}" srcOrd="1" destOrd="0" parTransId="{D312445B-4AFB-4D90-B3E2-E78EBFF4615F}" sibTransId="{33C792FC-12EE-4692-969B-FF5F12F45242}"/>
    <dgm:cxn modelId="{6E400D27-6812-4E1A-ABDF-E4B1FFD2378D}" type="presParOf" srcId="{4ECA9A0B-4F64-41CF-9716-2401D2C91714}" destId="{7FF5369B-75CB-4F47-BE2B-C8DA12DD33EA}" srcOrd="0" destOrd="0" presId="urn:microsoft.com/office/officeart/2008/layout/SquareAccentList"/>
    <dgm:cxn modelId="{FD270B8F-23BB-482B-8E92-142AC7F0CDC4}" type="presParOf" srcId="{7FF5369B-75CB-4F47-BE2B-C8DA12DD33EA}" destId="{0689A6A1-9994-4BA4-A479-B2F6C78B1590}" srcOrd="0" destOrd="0" presId="urn:microsoft.com/office/officeart/2008/layout/SquareAccentList"/>
    <dgm:cxn modelId="{694114D0-10B0-45A8-82C8-B548025E8CB0}" type="presParOf" srcId="{0689A6A1-9994-4BA4-A479-B2F6C78B1590}" destId="{7E082101-D1A1-48EA-8F5B-98AED46C6208}" srcOrd="0" destOrd="0" presId="urn:microsoft.com/office/officeart/2008/layout/SquareAccentList"/>
    <dgm:cxn modelId="{FCF16DF8-2AB1-48C2-AC1B-B060BB8FD448}" type="presParOf" srcId="{0689A6A1-9994-4BA4-A479-B2F6C78B1590}" destId="{8DE9E0E9-3436-4856-9093-3F58DE58B98D}" srcOrd="1" destOrd="0" presId="urn:microsoft.com/office/officeart/2008/layout/SquareAccentList"/>
    <dgm:cxn modelId="{6216CDC7-D301-4056-A73B-3F545A9B324E}" type="presParOf" srcId="{0689A6A1-9994-4BA4-A479-B2F6C78B1590}" destId="{EE1866F9-3D86-4806-8940-4FADC61DE941}" srcOrd="2" destOrd="0" presId="urn:microsoft.com/office/officeart/2008/layout/SquareAccentList"/>
    <dgm:cxn modelId="{7CDD2AF5-DCD7-4948-B908-F5E22F610AC3}" type="presParOf" srcId="{7FF5369B-75CB-4F47-BE2B-C8DA12DD33EA}" destId="{4C9739FD-D178-4832-A4CC-6F70E477678C}" srcOrd="1" destOrd="0" presId="urn:microsoft.com/office/officeart/2008/layout/SquareAccentList"/>
    <dgm:cxn modelId="{595993AD-D784-4F72-81B0-5D72051E819C}" type="presParOf" srcId="{4C9739FD-D178-4832-A4CC-6F70E477678C}" destId="{421C5494-1C86-4EA0-829B-EE1CB231A87C}" srcOrd="0" destOrd="0" presId="urn:microsoft.com/office/officeart/2008/layout/SquareAccentList"/>
    <dgm:cxn modelId="{B1B7782A-F5AB-4989-96DB-4C9FE7B06E0B}" type="presParOf" srcId="{421C5494-1C86-4EA0-829B-EE1CB231A87C}" destId="{8ABA81A3-C582-4C94-ABC7-27DF24F8BC3F}" srcOrd="0" destOrd="0" presId="urn:microsoft.com/office/officeart/2008/layout/SquareAccentList"/>
    <dgm:cxn modelId="{485B57D6-AE5B-4BF1-B6E2-99361FB72D81}" type="presParOf" srcId="{421C5494-1C86-4EA0-829B-EE1CB231A87C}" destId="{7D2A9489-63B1-43D2-88E8-E996B4B80D6A}" srcOrd="1" destOrd="0" presId="urn:microsoft.com/office/officeart/2008/layout/SquareAccentList"/>
    <dgm:cxn modelId="{8A1F16F6-5AFD-42B3-B3B5-F52B5C33E38F}" type="presParOf" srcId="{4C9739FD-D178-4832-A4CC-6F70E477678C}" destId="{977F6E2A-5B14-4A99-8BC1-8AB872B79F5C}" srcOrd="1" destOrd="0" presId="urn:microsoft.com/office/officeart/2008/layout/SquareAccentList"/>
    <dgm:cxn modelId="{379320C1-FD0E-4C26-9468-00709434E2ED}" type="presParOf" srcId="{977F6E2A-5B14-4A99-8BC1-8AB872B79F5C}" destId="{CACD25EB-14B2-4539-A4CE-55BC620A19F2}" srcOrd="0" destOrd="0" presId="urn:microsoft.com/office/officeart/2008/layout/SquareAccentList"/>
    <dgm:cxn modelId="{733EEB40-77D3-43CD-8DFC-330B05C50160}" type="presParOf" srcId="{977F6E2A-5B14-4A99-8BC1-8AB872B79F5C}" destId="{4D9B79F2-1507-4800-9009-3A91CD169607}" srcOrd="1" destOrd="0" presId="urn:microsoft.com/office/officeart/2008/layout/SquareAccentList"/>
    <dgm:cxn modelId="{CBF17E2C-85DB-4A52-8502-DD9AC501941A}" type="presParOf" srcId="{4C9739FD-D178-4832-A4CC-6F70E477678C}" destId="{50354A0C-04B2-40E5-9376-74A100335642}" srcOrd="2" destOrd="0" presId="urn:microsoft.com/office/officeart/2008/layout/SquareAccentList"/>
    <dgm:cxn modelId="{DBE2411D-1941-43FA-A213-18B047093FD0}" type="presParOf" srcId="{50354A0C-04B2-40E5-9376-74A100335642}" destId="{7CFEE5EB-F465-45F5-BA91-45490781C9D5}" srcOrd="0" destOrd="0" presId="urn:microsoft.com/office/officeart/2008/layout/SquareAccentList"/>
    <dgm:cxn modelId="{171727D9-7D2D-4D88-9D44-971794B58FEC}" type="presParOf" srcId="{50354A0C-04B2-40E5-9376-74A100335642}" destId="{0331D67F-FE91-4237-8F4A-8DAAF1A910E8}" srcOrd="1" destOrd="0" presId="urn:microsoft.com/office/officeart/2008/layout/SquareAccentList"/>
    <dgm:cxn modelId="{418230C4-210C-4CDE-9545-00FEDBC2CC8C}" type="presParOf" srcId="{4C9739FD-D178-4832-A4CC-6F70E477678C}" destId="{C0D49852-6615-437C-BA30-38BEC89646C4}" srcOrd="3" destOrd="0" presId="urn:microsoft.com/office/officeart/2008/layout/SquareAccentList"/>
    <dgm:cxn modelId="{B68F1A4B-70B0-4FAE-AC70-A9CCC98B5A31}" type="presParOf" srcId="{C0D49852-6615-437C-BA30-38BEC89646C4}" destId="{F7788477-17B2-40C4-8016-460462F88307}" srcOrd="0" destOrd="0" presId="urn:microsoft.com/office/officeart/2008/layout/SquareAccentList"/>
    <dgm:cxn modelId="{1CBB1FB9-2BAD-46B7-8A67-DACB5571CF33}" type="presParOf" srcId="{C0D49852-6615-437C-BA30-38BEC89646C4}" destId="{8C38A8DC-FB86-4A1C-A97F-C185F4F3A942}" srcOrd="1" destOrd="0" presId="urn:microsoft.com/office/officeart/2008/layout/SquareAccentList"/>
    <dgm:cxn modelId="{309577A2-120B-4D41-A01F-701B8A814E75}" type="presParOf" srcId="{4C9739FD-D178-4832-A4CC-6F70E477678C}" destId="{42FC3061-4F72-4A3C-AE6A-2200DE8A5061}" srcOrd="4" destOrd="0" presId="urn:microsoft.com/office/officeart/2008/layout/SquareAccentList"/>
    <dgm:cxn modelId="{22D596CE-326B-4699-AF27-985E28720BFD}" type="presParOf" srcId="{42FC3061-4F72-4A3C-AE6A-2200DE8A5061}" destId="{54FF574B-FEA6-4771-8296-83037E8CBF4D}" srcOrd="0" destOrd="0" presId="urn:microsoft.com/office/officeart/2008/layout/SquareAccentList"/>
    <dgm:cxn modelId="{64ED5AC0-9442-450F-A4DD-CCB14A082658}" type="presParOf" srcId="{42FC3061-4F72-4A3C-AE6A-2200DE8A5061}" destId="{6E007562-2144-4BAD-840A-DE37B70F0399}" srcOrd="1" destOrd="0" presId="urn:microsoft.com/office/officeart/2008/layout/SquareAccentList"/>
    <dgm:cxn modelId="{23E0B90E-25E5-49E7-B170-43E6B5516BC7}" type="presParOf" srcId="{4ECA9A0B-4F64-41CF-9716-2401D2C91714}" destId="{AE889A38-4DE6-4FA8-884C-A202142C89C0}" srcOrd="1" destOrd="0" presId="urn:microsoft.com/office/officeart/2008/layout/SquareAccentList"/>
    <dgm:cxn modelId="{C12F8C6C-DB95-49F9-8271-340EF00C91D9}" type="presParOf" srcId="{AE889A38-4DE6-4FA8-884C-A202142C89C0}" destId="{BF817AAA-6C6D-4C70-BDB1-A9BF475316C5}" srcOrd="0" destOrd="0" presId="urn:microsoft.com/office/officeart/2008/layout/SquareAccentList"/>
    <dgm:cxn modelId="{3236EB75-EB44-4893-A2B0-E1202BCFE966}" type="presParOf" srcId="{BF817AAA-6C6D-4C70-BDB1-A9BF475316C5}" destId="{963CCCDA-134B-4494-B8DD-DF311932A743}" srcOrd="0" destOrd="0" presId="urn:microsoft.com/office/officeart/2008/layout/SquareAccentList"/>
    <dgm:cxn modelId="{BB272D83-4BAC-4C56-A918-4C8E0FA34142}" type="presParOf" srcId="{BF817AAA-6C6D-4C70-BDB1-A9BF475316C5}" destId="{C856B3AF-9977-4E88-A8F6-3819A28F086D}" srcOrd="1" destOrd="0" presId="urn:microsoft.com/office/officeart/2008/layout/SquareAccentList"/>
    <dgm:cxn modelId="{0CEC1EE1-34B3-44CB-999C-6C01CE059694}" type="presParOf" srcId="{BF817AAA-6C6D-4C70-BDB1-A9BF475316C5}" destId="{F867A5F9-FF25-467A-BCB5-3AD4DC78A8F0}" srcOrd="2" destOrd="0" presId="urn:microsoft.com/office/officeart/2008/layout/SquareAccentList"/>
    <dgm:cxn modelId="{E376ABC5-7410-4479-85CD-F554AD4C0414}" type="presParOf" srcId="{AE889A38-4DE6-4FA8-884C-A202142C89C0}" destId="{BD84F653-B601-419B-B0D2-73563C941616}" srcOrd="1" destOrd="0" presId="urn:microsoft.com/office/officeart/2008/layout/SquareAccentList"/>
    <dgm:cxn modelId="{4833D975-C7AB-42BC-918D-BA5906CF0250}" type="presParOf" srcId="{BD84F653-B601-419B-B0D2-73563C941616}" destId="{969BEF1C-167E-4C9D-915A-8A02871F1746}" srcOrd="0" destOrd="0" presId="urn:microsoft.com/office/officeart/2008/layout/SquareAccentList"/>
    <dgm:cxn modelId="{242F8F1C-2090-4F54-9FD6-772CC5CF4319}" type="presParOf" srcId="{969BEF1C-167E-4C9D-915A-8A02871F1746}" destId="{4748C66F-FCDC-4381-98A3-646F63BCDD65}" srcOrd="0" destOrd="0" presId="urn:microsoft.com/office/officeart/2008/layout/SquareAccentList"/>
    <dgm:cxn modelId="{D109F046-C79C-49BC-BAC4-9BDABD7C5D37}" type="presParOf" srcId="{969BEF1C-167E-4C9D-915A-8A02871F1746}" destId="{B0359D8A-7D0A-4A98-B55E-5DD1014C6BA9}" srcOrd="1" destOrd="0" presId="urn:microsoft.com/office/officeart/2008/layout/SquareAccentList"/>
    <dgm:cxn modelId="{5DAD6A4C-289C-44C0-8795-F50766BFA976}" type="presParOf" srcId="{BD84F653-B601-419B-B0D2-73563C941616}" destId="{0045AE3C-9769-4440-9BC0-C77BCF2E2944}" srcOrd="1" destOrd="0" presId="urn:microsoft.com/office/officeart/2008/layout/SquareAccentList"/>
    <dgm:cxn modelId="{0EB31AF0-65A7-4A4C-BDED-5B36FC7E7AB3}" type="presParOf" srcId="{0045AE3C-9769-4440-9BC0-C77BCF2E2944}" destId="{995465D1-EE62-4105-A3BC-974F34439203}" srcOrd="0" destOrd="0" presId="urn:microsoft.com/office/officeart/2008/layout/SquareAccentList"/>
    <dgm:cxn modelId="{BB6ADBA2-424A-45C2-8ED4-0D4649AC8056}" type="presParOf" srcId="{0045AE3C-9769-4440-9BC0-C77BCF2E2944}" destId="{6F737ACE-543F-488F-ABEA-971FE144866C}" srcOrd="1" destOrd="0" presId="urn:microsoft.com/office/officeart/2008/layout/SquareAccentList"/>
    <dgm:cxn modelId="{9B261220-C178-42D3-A603-37DB24734C7F}" type="presParOf" srcId="{BD84F653-B601-419B-B0D2-73563C941616}" destId="{F947F7D1-178E-472B-A9EB-36F534C61B1C}" srcOrd="2" destOrd="0" presId="urn:microsoft.com/office/officeart/2008/layout/SquareAccentList"/>
    <dgm:cxn modelId="{EB84CFEC-552D-4038-9570-59B60FDD0F57}" type="presParOf" srcId="{F947F7D1-178E-472B-A9EB-36F534C61B1C}" destId="{FC9E12EF-1EB3-4C27-8EBA-C9BD99B298DD}" srcOrd="0" destOrd="0" presId="urn:microsoft.com/office/officeart/2008/layout/SquareAccentList"/>
    <dgm:cxn modelId="{6CDCF374-8CBF-4924-82CD-CE55AE9B2033}" type="presParOf" srcId="{F947F7D1-178E-472B-A9EB-36F534C61B1C}" destId="{F7381779-4B9E-4361-B223-307192A5BBF4}" srcOrd="1" destOrd="0" presId="urn:microsoft.com/office/officeart/2008/layout/SquareAccentList"/>
    <dgm:cxn modelId="{ECDEDEC1-863F-428C-90F4-09D72D4D4365}" type="presParOf" srcId="{BD84F653-B601-419B-B0D2-73563C941616}" destId="{98A74B1D-1E8D-466D-90B3-081C0E3A84AC}" srcOrd="3" destOrd="0" presId="urn:microsoft.com/office/officeart/2008/layout/SquareAccentList"/>
    <dgm:cxn modelId="{0C3035C0-5792-4C13-8CFA-F8919893AFEC}" type="presParOf" srcId="{98A74B1D-1E8D-466D-90B3-081C0E3A84AC}" destId="{CDE17613-7A9F-451A-A41B-68AD4279E1DE}" srcOrd="0" destOrd="0" presId="urn:microsoft.com/office/officeart/2008/layout/SquareAccentList"/>
    <dgm:cxn modelId="{1087528A-B45F-4A24-8414-A3598D89E927}" type="presParOf" srcId="{98A74B1D-1E8D-466D-90B3-081C0E3A84AC}" destId="{321F177E-40D6-4684-8BF1-89AB5B5C3BEC}" srcOrd="1" destOrd="0" presId="urn:microsoft.com/office/officeart/2008/layout/SquareAccentList"/>
    <dgm:cxn modelId="{16E18A0A-C405-404D-B9C3-2876D92058AD}" type="presParOf" srcId="{BD84F653-B601-419B-B0D2-73563C941616}" destId="{CF9FE77A-5859-47C4-A880-1A2E7974FD3C}" srcOrd="4" destOrd="0" presId="urn:microsoft.com/office/officeart/2008/layout/SquareAccentList"/>
    <dgm:cxn modelId="{F7C8ACD6-3828-48BC-8C69-3A12C27C8B40}" type="presParOf" srcId="{CF9FE77A-5859-47C4-A880-1A2E7974FD3C}" destId="{1F218C5E-A10A-48E8-AF85-DB0DE166A076}" srcOrd="0" destOrd="0" presId="urn:microsoft.com/office/officeart/2008/layout/SquareAccentList"/>
    <dgm:cxn modelId="{B92FDC4A-2B48-47FB-AA70-1A7960AEB501}" type="presParOf" srcId="{CF9FE77A-5859-47C4-A880-1A2E7974FD3C}" destId="{C2A69C0B-2B53-4F85-8E6F-0B39A31B5FE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110A9B-CF78-41FB-A982-F9154B4AD930}" type="doc">
      <dgm:prSet loTypeId="urn:microsoft.com/office/officeart/2005/8/layout/hList3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CCFC9207-4DDD-4EA9-9537-D668491A2003}">
      <dgm:prSet phldrT="[Texto]" custT="1"/>
      <dgm:spPr/>
      <dgm:t>
        <a:bodyPr/>
        <a:lstStyle/>
        <a:p>
          <a:r>
            <a:rPr lang="pt-PT" sz="2400" b="1" dirty="0" smtClean="0"/>
            <a:t>Fatores internos:  </a:t>
          </a:r>
        </a:p>
        <a:p>
          <a:r>
            <a:rPr lang="pt-PT" sz="2200" dirty="0" smtClean="0"/>
            <a:t>Quais os relevantes para a capacidade exportadora?</a:t>
          </a:r>
          <a:endParaRPr lang="pt-PT" sz="2200" dirty="0"/>
        </a:p>
      </dgm:t>
    </dgm:pt>
    <dgm:pt modelId="{5E8FA919-4C62-4AB3-B052-0B9654B7C713}" type="parTrans" cxnId="{CD2E7265-3324-41AD-89ED-A45CDEB34F44}">
      <dgm:prSet/>
      <dgm:spPr/>
      <dgm:t>
        <a:bodyPr/>
        <a:lstStyle/>
        <a:p>
          <a:endParaRPr lang="pt-PT"/>
        </a:p>
      </dgm:t>
    </dgm:pt>
    <dgm:pt modelId="{BFDAFD04-04FC-4761-A218-6E3F562465C3}" type="sibTrans" cxnId="{CD2E7265-3324-41AD-89ED-A45CDEB34F44}">
      <dgm:prSet/>
      <dgm:spPr/>
      <dgm:t>
        <a:bodyPr/>
        <a:lstStyle/>
        <a:p>
          <a:endParaRPr lang="pt-PT"/>
        </a:p>
      </dgm:t>
    </dgm:pt>
    <dgm:pt modelId="{2D015142-381A-4797-89D7-E77A54ACDFB8}">
      <dgm:prSet phldrT="[Texto]" custT="1"/>
      <dgm:spPr/>
      <dgm:t>
        <a:bodyPr/>
        <a:lstStyle/>
        <a:p>
          <a:pPr algn="ctr"/>
          <a:r>
            <a:rPr lang="pt-PT" sz="1800" b="1" dirty="0" smtClean="0">
              <a:solidFill>
                <a:schemeClr val="accent1"/>
              </a:solidFill>
            </a:rPr>
            <a:t>Idade</a:t>
          </a:r>
        </a:p>
        <a:p>
          <a:pPr algn="ctr"/>
          <a:endParaRPr lang="pt-PT" sz="100" b="1" dirty="0" smtClean="0"/>
        </a:p>
        <a:p>
          <a:pPr algn="ctr"/>
          <a:endParaRPr lang="pt-PT" sz="1100" b="1" dirty="0" smtClean="0"/>
        </a:p>
        <a:p>
          <a:pPr algn="l"/>
          <a:r>
            <a:rPr lang="pt-PT" sz="1600" dirty="0" err="1" smtClean="0"/>
            <a:t>Burgel</a:t>
          </a:r>
          <a:r>
            <a:rPr lang="pt-PT" sz="1600" dirty="0" smtClean="0"/>
            <a:t> </a:t>
          </a:r>
          <a:r>
            <a:rPr lang="pt-PT" sz="1600" dirty="0" err="1" smtClean="0"/>
            <a:t>and</a:t>
          </a:r>
          <a:r>
            <a:rPr lang="pt-PT" sz="1600" dirty="0" smtClean="0"/>
            <a:t> </a:t>
          </a:r>
          <a:r>
            <a:rPr lang="pt-PT" sz="1600" dirty="0" err="1" smtClean="0"/>
            <a:t>Murral</a:t>
          </a:r>
          <a:r>
            <a:rPr lang="pt-PT" sz="1600" dirty="0" smtClean="0"/>
            <a:t> (2000), </a:t>
          </a:r>
          <a:r>
            <a:rPr lang="pt-PT" sz="1600" dirty="0" err="1" smtClean="0"/>
            <a:t>Lamotte</a:t>
          </a:r>
          <a:r>
            <a:rPr lang="pt-PT" sz="1600" dirty="0" smtClean="0"/>
            <a:t> </a:t>
          </a:r>
          <a:r>
            <a:rPr lang="pt-PT" sz="1600" dirty="0" err="1" smtClean="0"/>
            <a:t>and</a:t>
          </a:r>
          <a:r>
            <a:rPr lang="pt-PT" sz="1600" dirty="0" smtClean="0"/>
            <a:t> </a:t>
          </a:r>
          <a:r>
            <a:rPr lang="pt-PT" sz="1600" dirty="0" err="1" smtClean="0"/>
            <a:t>Colovic</a:t>
          </a:r>
          <a:r>
            <a:rPr lang="pt-PT" sz="1600" dirty="0" smtClean="0"/>
            <a:t> (2013):</a:t>
          </a:r>
          <a:endParaRPr lang="pt-PT" sz="1600" i="1" dirty="0" smtClean="0"/>
        </a:p>
        <a:p>
          <a:pPr algn="l"/>
          <a:r>
            <a:rPr lang="pt-PT" sz="1600" b="1" i="1" dirty="0" smtClean="0"/>
            <a:t>Empresas jovens têm maior probabilidade de exportar</a:t>
          </a:r>
        </a:p>
        <a:p>
          <a:pPr algn="l"/>
          <a:endParaRPr lang="pt-PT" sz="1600" i="1" dirty="0" smtClean="0"/>
        </a:p>
        <a:p>
          <a:pPr algn="l"/>
          <a:endParaRPr lang="pt-PT" sz="1600" i="1" dirty="0"/>
        </a:p>
      </dgm:t>
    </dgm:pt>
    <dgm:pt modelId="{DB5435D3-D6D9-4058-98D1-CC5F9CB9EBC1}" type="parTrans" cxnId="{4A687CEE-66D0-4511-99B3-197A06A2CA47}">
      <dgm:prSet/>
      <dgm:spPr/>
      <dgm:t>
        <a:bodyPr/>
        <a:lstStyle/>
        <a:p>
          <a:endParaRPr lang="pt-PT"/>
        </a:p>
      </dgm:t>
    </dgm:pt>
    <dgm:pt modelId="{F9D4ED1B-6E29-44CB-8689-F6B8E78BAB46}" type="sibTrans" cxnId="{4A687CEE-66D0-4511-99B3-197A06A2CA47}">
      <dgm:prSet/>
      <dgm:spPr/>
      <dgm:t>
        <a:bodyPr/>
        <a:lstStyle/>
        <a:p>
          <a:endParaRPr lang="pt-PT"/>
        </a:p>
      </dgm:t>
    </dgm:pt>
    <dgm:pt modelId="{7261FBB4-0D30-4714-8E26-9DE99C0B0149}">
      <dgm:prSet phldrT="[Texto]" custT="1"/>
      <dgm:spPr/>
      <dgm:t>
        <a:bodyPr/>
        <a:lstStyle/>
        <a:p>
          <a:pPr algn="ctr"/>
          <a:endParaRPr lang="pt-PT" sz="1600" b="1" dirty="0" smtClean="0"/>
        </a:p>
        <a:p>
          <a:pPr algn="ctr"/>
          <a:r>
            <a:rPr lang="pt-PT" sz="1800" b="1" dirty="0" smtClean="0">
              <a:solidFill>
                <a:schemeClr val="accent1"/>
              </a:solidFill>
            </a:rPr>
            <a:t>Subsídios</a:t>
          </a:r>
          <a:endParaRPr lang="pt-PT" sz="2000" b="1" dirty="0" smtClean="0">
            <a:solidFill>
              <a:schemeClr val="accent1"/>
            </a:solidFill>
          </a:endParaRPr>
        </a:p>
        <a:p>
          <a:pPr algn="ctr"/>
          <a:endParaRPr lang="pt-PT" sz="1400" b="1" dirty="0" smtClean="0"/>
        </a:p>
        <a:p>
          <a:pPr algn="l"/>
          <a:r>
            <a:rPr lang="pt-PT" sz="1600" dirty="0" err="1" smtClean="0"/>
            <a:t>Mariasole</a:t>
          </a:r>
          <a:r>
            <a:rPr lang="pt-PT" sz="1600" dirty="0" smtClean="0"/>
            <a:t> </a:t>
          </a:r>
          <a:r>
            <a:rPr lang="pt-PT" sz="1600" dirty="0" err="1" smtClean="0"/>
            <a:t>et</a:t>
          </a:r>
          <a:r>
            <a:rPr lang="pt-PT" sz="1600" dirty="0" smtClean="0"/>
            <a:t> al (2013):</a:t>
          </a:r>
        </a:p>
        <a:p>
          <a:pPr algn="l"/>
          <a:r>
            <a:rPr lang="pt-PT" sz="1600" b="1" i="1" dirty="0" smtClean="0"/>
            <a:t>Efeito positivo</a:t>
          </a:r>
        </a:p>
        <a:p>
          <a:pPr algn="l"/>
          <a:endParaRPr lang="pt-PT" sz="1050" i="1" dirty="0" smtClean="0"/>
        </a:p>
        <a:p>
          <a:pPr algn="l"/>
          <a:r>
            <a:rPr lang="pt-PT" sz="1600" i="0" dirty="0" smtClean="0"/>
            <a:t>Bernard </a:t>
          </a:r>
          <a:r>
            <a:rPr lang="pt-PT" sz="1600" i="0" dirty="0" err="1" smtClean="0"/>
            <a:t>and</a:t>
          </a:r>
          <a:r>
            <a:rPr lang="pt-PT" sz="1600" i="0" dirty="0" smtClean="0"/>
            <a:t> </a:t>
          </a:r>
          <a:r>
            <a:rPr lang="pt-PT" sz="1600" i="0" dirty="0" err="1" smtClean="0"/>
            <a:t>Jensen</a:t>
          </a:r>
          <a:r>
            <a:rPr lang="pt-PT" sz="1600" i="0" dirty="0" smtClean="0"/>
            <a:t> (2004): </a:t>
          </a:r>
        </a:p>
        <a:p>
          <a:pPr algn="l"/>
          <a:r>
            <a:rPr lang="pt-PT" sz="1600" b="1" i="1" dirty="0" smtClean="0"/>
            <a:t>Efeito não significante</a:t>
          </a:r>
        </a:p>
        <a:p>
          <a:pPr algn="l"/>
          <a:endParaRPr lang="pt-PT" sz="1600" i="1" dirty="0" smtClean="0"/>
        </a:p>
        <a:p>
          <a:pPr algn="l"/>
          <a:endParaRPr lang="pt-PT" sz="1600" i="1" dirty="0"/>
        </a:p>
      </dgm:t>
    </dgm:pt>
    <dgm:pt modelId="{299C03C2-3849-4FC9-A058-F5E99AA1BD4D}" type="parTrans" cxnId="{0D6095FF-CBA5-4C28-8CC6-3DB652519E4C}">
      <dgm:prSet/>
      <dgm:spPr/>
      <dgm:t>
        <a:bodyPr/>
        <a:lstStyle/>
        <a:p>
          <a:endParaRPr lang="pt-PT"/>
        </a:p>
      </dgm:t>
    </dgm:pt>
    <dgm:pt modelId="{14AE8A80-540C-44F6-8915-FD1AB363EA61}" type="sibTrans" cxnId="{0D6095FF-CBA5-4C28-8CC6-3DB652519E4C}">
      <dgm:prSet/>
      <dgm:spPr/>
      <dgm:t>
        <a:bodyPr/>
        <a:lstStyle/>
        <a:p>
          <a:endParaRPr lang="pt-PT"/>
        </a:p>
      </dgm:t>
    </dgm:pt>
    <dgm:pt modelId="{AFF7EE66-4151-4DFD-BB02-EEC5C7DC9FE6}">
      <dgm:prSet phldrT="[Texto]" custT="1"/>
      <dgm:spPr/>
      <dgm:t>
        <a:bodyPr/>
        <a:lstStyle/>
        <a:p>
          <a:pPr algn="ctr"/>
          <a:endParaRPr lang="pt-PT" sz="1800" b="1" dirty="0" smtClean="0">
            <a:solidFill>
              <a:schemeClr val="accent1"/>
            </a:solidFill>
          </a:endParaRPr>
        </a:p>
        <a:p>
          <a:pPr algn="ctr"/>
          <a:r>
            <a:rPr lang="pt-PT" sz="1800" b="1" dirty="0" smtClean="0">
              <a:solidFill>
                <a:schemeClr val="accent1"/>
              </a:solidFill>
            </a:rPr>
            <a:t>Experiência</a:t>
          </a:r>
        </a:p>
        <a:p>
          <a:pPr algn="ctr"/>
          <a:endParaRPr lang="pt-PT" sz="100" b="1" dirty="0" smtClean="0"/>
        </a:p>
        <a:p>
          <a:pPr algn="ctr"/>
          <a:endParaRPr lang="pt-PT" sz="300" b="1" dirty="0" smtClean="0"/>
        </a:p>
        <a:p>
          <a:pPr algn="ctr"/>
          <a:endParaRPr lang="pt-PT" sz="1000" b="1" dirty="0" smtClean="0"/>
        </a:p>
        <a:p>
          <a:pPr algn="l"/>
          <a:r>
            <a:rPr lang="pt-PT" sz="1600" dirty="0" err="1" smtClean="0"/>
            <a:t>Sinani</a:t>
          </a:r>
          <a:r>
            <a:rPr lang="pt-PT" sz="1600" dirty="0" smtClean="0"/>
            <a:t> </a:t>
          </a:r>
          <a:r>
            <a:rPr lang="pt-PT" sz="1600" dirty="0" err="1" smtClean="0"/>
            <a:t>and</a:t>
          </a:r>
          <a:r>
            <a:rPr lang="pt-PT" sz="1600" dirty="0" smtClean="0"/>
            <a:t> </a:t>
          </a:r>
          <a:r>
            <a:rPr lang="pt-PT" sz="1600" dirty="0" err="1" smtClean="0"/>
            <a:t>Hobdari</a:t>
          </a:r>
          <a:r>
            <a:rPr lang="pt-PT" sz="1600" dirty="0" smtClean="0"/>
            <a:t> (2008), </a:t>
          </a:r>
          <a:r>
            <a:rPr lang="pt-PT" sz="1600" dirty="0" err="1" smtClean="0"/>
            <a:t>Greenaway</a:t>
          </a:r>
          <a:r>
            <a:rPr lang="pt-PT" sz="1600" dirty="0" smtClean="0"/>
            <a:t> </a:t>
          </a:r>
          <a:r>
            <a:rPr lang="pt-PT" sz="1600" dirty="0" err="1" smtClean="0"/>
            <a:t>and</a:t>
          </a:r>
          <a:r>
            <a:rPr lang="pt-PT" sz="1600" dirty="0" smtClean="0"/>
            <a:t> </a:t>
          </a:r>
          <a:r>
            <a:rPr lang="pt-PT" sz="1600" dirty="0" err="1" smtClean="0"/>
            <a:t>Kneller</a:t>
          </a:r>
          <a:r>
            <a:rPr lang="pt-PT" sz="1600" dirty="0" smtClean="0"/>
            <a:t> (2004): </a:t>
          </a:r>
        </a:p>
        <a:p>
          <a:pPr algn="l"/>
          <a:r>
            <a:rPr lang="pt-PT" sz="1600" b="1" i="1" dirty="0" smtClean="0"/>
            <a:t>Efeito positivo</a:t>
          </a:r>
        </a:p>
        <a:p>
          <a:pPr algn="l"/>
          <a:endParaRPr lang="pt-PT" sz="1100" i="1" dirty="0" smtClean="0"/>
        </a:p>
        <a:p>
          <a:pPr algn="l"/>
          <a:endParaRPr lang="pt-PT" sz="3600" i="1" dirty="0" smtClean="0"/>
        </a:p>
        <a:p>
          <a:pPr algn="l"/>
          <a:endParaRPr lang="pt-PT" sz="1000" i="1" dirty="0" smtClean="0"/>
        </a:p>
        <a:p>
          <a:pPr algn="l"/>
          <a:endParaRPr lang="pt-PT" sz="800" i="1" dirty="0" smtClean="0"/>
        </a:p>
      </dgm:t>
    </dgm:pt>
    <dgm:pt modelId="{AD555C0F-4603-465F-99B1-FEC01107E19C}" type="sibTrans" cxnId="{5B6C6BFE-E4FC-4994-8F80-FC07CED252CA}">
      <dgm:prSet/>
      <dgm:spPr/>
      <dgm:t>
        <a:bodyPr/>
        <a:lstStyle/>
        <a:p>
          <a:endParaRPr lang="pt-PT"/>
        </a:p>
      </dgm:t>
    </dgm:pt>
    <dgm:pt modelId="{E5FDA223-21FE-4E0C-90AE-927368708992}" type="parTrans" cxnId="{5B6C6BFE-E4FC-4994-8F80-FC07CED252CA}">
      <dgm:prSet/>
      <dgm:spPr/>
      <dgm:t>
        <a:bodyPr/>
        <a:lstStyle/>
        <a:p>
          <a:endParaRPr lang="pt-PT"/>
        </a:p>
      </dgm:t>
    </dgm:pt>
    <dgm:pt modelId="{2EFA8F83-4968-4DDB-95FB-3E21C193DB99}" type="pres">
      <dgm:prSet presAssocID="{7F110A9B-CF78-41FB-A982-F9154B4AD93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D64FB78-6382-47D7-BF4A-C3BA50C21BF1}" type="pres">
      <dgm:prSet presAssocID="{CCFC9207-4DDD-4EA9-9537-D668491A2003}" presName="roof" presStyleLbl="dkBgShp" presStyleIdx="0" presStyleCnt="2" custScaleY="73588" custLinFactNeighborY="-1118"/>
      <dgm:spPr/>
      <dgm:t>
        <a:bodyPr/>
        <a:lstStyle/>
        <a:p>
          <a:endParaRPr lang="pt-PT"/>
        </a:p>
      </dgm:t>
    </dgm:pt>
    <dgm:pt modelId="{AC902D25-91E7-40D9-9554-EC7AE1E9AF79}" type="pres">
      <dgm:prSet presAssocID="{CCFC9207-4DDD-4EA9-9537-D668491A2003}" presName="pillars" presStyleCnt="0"/>
      <dgm:spPr/>
    </dgm:pt>
    <dgm:pt modelId="{7520263E-819F-48A4-8690-8F001BCDC7A5}" type="pres">
      <dgm:prSet presAssocID="{CCFC9207-4DDD-4EA9-9537-D668491A2003}" presName="pillar1" presStyleLbl="node1" presStyleIdx="0" presStyleCnt="3" custScaleY="109692" custLinFactNeighborY="-155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711BE38-B30D-4257-8E67-3CA676C7FC04}" type="pres">
      <dgm:prSet presAssocID="{7261FBB4-0D30-4714-8E26-9DE99C0B0149}" presName="pillarX" presStyleLbl="node1" presStyleIdx="1" presStyleCnt="3" custScaleY="108656" custLinFactNeighborY="-207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80320C7-E66B-4A4B-864E-D6E46AFC77F7}" type="pres">
      <dgm:prSet presAssocID="{AFF7EE66-4151-4DFD-BB02-EEC5C7DC9FE6}" presName="pillarX" presStyleLbl="node1" presStyleIdx="2" presStyleCnt="3" custScaleY="108655" custLinFactNeighborY="-207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2E4BB07-5CE0-46A3-896F-684F00E146BC}" type="pres">
      <dgm:prSet presAssocID="{CCFC9207-4DDD-4EA9-9537-D668491A2003}" presName="base" presStyleLbl="dkBgShp" presStyleIdx="1" presStyleCnt="2" custLinFactY="100000" custLinFactNeighborX="634" custLinFactNeighborY="144467"/>
      <dgm:spPr/>
    </dgm:pt>
  </dgm:ptLst>
  <dgm:cxnLst>
    <dgm:cxn modelId="{2AEA3CA8-3BC8-4B9A-B13C-DF4BB75F9378}" type="presOf" srcId="{2D015142-381A-4797-89D7-E77A54ACDFB8}" destId="{7520263E-819F-48A4-8690-8F001BCDC7A5}" srcOrd="0" destOrd="0" presId="urn:microsoft.com/office/officeart/2005/8/layout/hList3"/>
    <dgm:cxn modelId="{5B6C6BFE-E4FC-4994-8F80-FC07CED252CA}" srcId="{CCFC9207-4DDD-4EA9-9537-D668491A2003}" destId="{AFF7EE66-4151-4DFD-BB02-EEC5C7DC9FE6}" srcOrd="2" destOrd="0" parTransId="{E5FDA223-21FE-4E0C-90AE-927368708992}" sibTransId="{AD555C0F-4603-465F-99B1-FEC01107E19C}"/>
    <dgm:cxn modelId="{54C49331-04D5-4B99-BCCB-0FA391216D15}" type="presOf" srcId="{AFF7EE66-4151-4DFD-BB02-EEC5C7DC9FE6}" destId="{380320C7-E66B-4A4B-864E-D6E46AFC77F7}" srcOrd="0" destOrd="0" presId="urn:microsoft.com/office/officeart/2005/8/layout/hList3"/>
    <dgm:cxn modelId="{4A687CEE-66D0-4511-99B3-197A06A2CA47}" srcId="{CCFC9207-4DDD-4EA9-9537-D668491A2003}" destId="{2D015142-381A-4797-89D7-E77A54ACDFB8}" srcOrd="0" destOrd="0" parTransId="{DB5435D3-D6D9-4058-98D1-CC5F9CB9EBC1}" sibTransId="{F9D4ED1B-6E29-44CB-8689-F6B8E78BAB46}"/>
    <dgm:cxn modelId="{E62D78EA-375F-448F-B5D0-57BB67BD0A79}" type="presOf" srcId="{CCFC9207-4DDD-4EA9-9537-D668491A2003}" destId="{1D64FB78-6382-47D7-BF4A-C3BA50C21BF1}" srcOrd="0" destOrd="0" presId="urn:microsoft.com/office/officeart/2005/8/layout/hList3"/>
    <dgm:cxn modelId="{0D6095FF-CBA5-4C28-8CC6-3DB652519E4C}" srcId="{CCFC9207-4DDD-4EA9-9537-D668491A2003}" destId="{7261FBB4-0D30-4714-8E26-9DE99C0B0149}" srcOrd="1" destOrd="0" parTransId="{299C03C2-3849-4FC9-A058-F5E99AA1BD4D}" sibTransId="{14AE8A80-540C-44F6-8915-FD1AB363EA61}"/>
    <dgm:cxn modelId="{CD2E7265-3324-41AD-89ED-A45CDEB34F44}" srcId="{7F110A9B-CF78-41FB-A982-F9154B4AD930}" destId="{CCFC9207-4DDD-4EA9-9537-D668491A2003}" srcOrd="0" destOrd="0" parTransId="{5E8FA919-4C62-4AB3-B052-0B9654B7C713}" sibTransId="{BFDAFD04-04FC-4761-A218-6E3F562465C3}"/>
    <dgm:cxn modelId="{53D03F08-094E-4EE3-A463-DC28E5AF043C}" type="presOf" srcId="{7F110A9B-CF78-41FB-A982-F9154B4AD930}" destId="{2EFA8F83-4968-4DDB-95FB-3E21C193DB99}" srcOrd="0" destOrd="0" presId="urn:microsoft.com/office/officeart/2005/8/layout/hList3"/>
    <dgm:cxn modelId="{B0F1C809-6BB6-4158-A6B2-3EE6B11D713B}" type="presOf" srcId="{7261FBB4-0D30-4714-8E26-9DE99C0B0149}" destId="{0711BE38-B30D-4257-8E67-3CA676C7FC04}" srcOrd="0" destOrd="0" presId="urn:microsoft.com/office/officeart/2005/8/layout/hList3"/>
    <dgm:cxn modelId="{86755FB4-B526-4B00-B56D-51928BCB8010}" type="presParOf" srcId="{2EFA8F83-4968-4DDB-95FB-3E21C193DB99}" destId="{1D64FB78-6382-47D7-BF4A-C3BA50C21BF1}" srcOrd="0" destOrd="0" presId="urn:microsoft.com/office/officeart/2005/8/layout/hList3"/>
    <dgm:cxn modelId="{6625CD54-017A-4BC4-986E-53F8A3353ADA}" type="presParOf" srcId="{2EFA8F83-4968-4DDB-95FB-3E21C193DB99}" destId="{AC902D25-91E7-40D9-9554-EC7AE1E9AF79}" srcOrd="1" destOrd="0" presId="urn:microsoft.com/office/officeart/2005/8/layout/hList3"/>
    <dgm:cxn modelId="{4790B085-D0A7-40C3-AD20-EFD4A6023E93}" type="presParOf" srcId="{AC902D25-91E7-40D9-9554-EC7AE1E9AF79}" destId="{7520263E-819F-48A4-8690-8F001BCDC7A5}" srcOrd="0" destOrd="0" presId="urn:microsoft.com/office/officeart/2005/8/layout/hList3"/>
    <dgm:cxn modelId="{693947C3-1841-41C1-9EA1-E16CF30462C0}" type="presParOf" srcId="{AC902D25-91E7-40D9-9554-EC7AE1E9AF79}" destId="{0711BE38-B30D-4257-8E67-3CA676C7FC04}" srcOrd="1" destOrd="0" presId="urn:microsoft.com/office/officeart/2005/8/layout/hList3"/>
    <dgm:cxn modelId="{A168CDED-B41B-4876-BB86-D45DEEB61ECE}" type="presParOf" srcId="{AC902D25-91E7-40D9-9554-EC7AE1E9AF79}" destId="{380320C7-E66B-4A4B-864E-D6E46AFC77F7}" srcOrd="2" destOrd="0" presId="urn:microsoft.com/office/officeart/2005/8/layout/hList3"/>
    <dgm:cxn modelId="{34CCADC2-8737-4ADA-AAF7-D5BABA094ECC}" type="presParOf" srcId="{2EFA8F83-4968-4DDB-95FB-3E21C193DB99}" destId="{72E4BB07-5CE0-46A3-896F-684F00E146B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110A9B-CF78-41FB-A982-F9154B4AD930}" type="doc">
      <dgm:prSet loTypeId="urn:microsoft.com/office/officeart/2005/8/layout/hList3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CCFC9207-4DDD-4EA9-9537-D668491A2003}">
      <dgm:prSet phldrT="[Texto]" custT="1"/>
      <dgm:spPr/>
      <dgm:t>
        <a:bodyPr/>
        <a:lstStyle/>
        <a:p>
          <a:r>
            <a:rPr lang="pt-PT" sz="2400" b="1" dirty="0" smtClean="0"/>
            <a:t>Fatores internos:  </a:t>
          </a:r>
        </a:p>
        <a:p>
          <a:r>
            <a:rPr lang="pt-PT" sz="2200" dirty="0" smtClean="0"/>
            <a:t>Quais os relevantes para a capacidade exportadora?</a:t>
          </a:r>
          <a:endParaRPr lang="pt-PT" sz="2200" dirty="0"/>
        </a:p>
      </dgm:t>
    </dgm:pt>
    <dgm:pt modelId="{5E8FA919-4C62-4AB3-B052-0B9654B7C713}" type="parTrans" cxnId="{CD2E7265-3324-41AD-89ED-A45CDEB34F44}">
      <dgm:prSet/>
      <dgm:spPr/>
      <dgm:t>
        <a:bodyPr/>
        <a:lstStyle/>
        <a:p>
          <a:endParaRPr lang="pt-PT"/>
        </a:p>
      </dgm:t>
    </dgm:pt>
    <dgm:pt modelId="{BFDAFD04-04FC-4761-A218-6E3F562465C3}" type="sibTrans" cxnId="{CD2E7265-3324-41AD-89ED-A45CDEB34F44}">
      <dgm:prSet/>
      <dgm:spPr/>
      <dgm:t>
        <a:bodyPr/>
        <a:lstStyle/>
        <a:p>
          <a:endParaRPr lang="pt-PT"/>
        </a:p>
      </dgm:t>
    </dgm:pt>
    <dgm:pt modelId="{7261FBB4-0D30-4714-8E26-9DE99C0B0149}">
      <dgm:prSet phldrT="[Texto]" custT="1"/>
      <dgm:spPr/>
      <dgm:t>
        <a:bodyPr/>
        <a:lstStyle/>
        <a:p>
          <a:pPr algn="ctr"/>
          <a:endParaRPr lang="pt-PT" sz="1800" b="1" i="0" dirty="0" smtClean="0">
            <a:solidFill>
              <a:schemeClr val="accent1">
                <a:lumMod val="75000"/>
              </a:schemeClr>
            </a:solidFill>
          </a:endParaRPr>
        </a:p>
        <a:p>
          <a:pPr algn="ctr"/>
          <a:endParaRPr lang="pt-PT" sz="1000" b="1" i="0" dirty="0" smtClean="0">
            <a:solidFill>
              <a:schemeClr val="accent1">
                <a:lumMod val="75000"/>
              </a:schemeClr>
            </a:solidFill>
          </a:endParaRPr>
        </a:p>
        <a:p>
          <a:pPr algn="ctr"/>
          <a:r>
            <a:rPr lang="pt-PT" sz="1800" b="1" i="0" dirty="0" smtClean="0">
              <a:solidFill>
                <a:schemeClr val="accent1">
                  <a:lumMod val="75000"/>
                </a:schemeClr>
              </a:solidFill>
            </a:rPr>
            <a:t>Total </a:t>
          </a:r>
          <a:r>
            <a:rPr lang="pt-PT" sz="1800" b="1" i="0" dirty="0" err="1" smtClean="0">
              <a:solidFill>
                <a:schemeClr val="accent1">
                  <a:lumMod val="75000"/>
                </a:schemeClr>
              </a:solidFill>
            </a:rPr>
            <a:t>factor</a:t>
          </a:r>
          <a:r>
            <a:rPr lang="pt-PT" sz="1800" b="1" i="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pt-PT" sz="1800" b="1" i="0" dirty="0" err="1" smtClean="0">
              <a:solidFill>
                <a:schemeClr val="accent1">
                  <a:lumMod val="75000"/>
                </a:schemeClr>
              </a:solidFill>
            </a:rPr>
            <a:t>productivity</a:t>
          </a:r>
          <a:endParaRPr lang="pt-PT" sz="1800" b="1" i="0" dirty="0" smtClean="0">
            <a:solidFill>
              <a:schemeClr val="accent1">
                <a:lumMod val="75000"/>
              </a:schemeClr>
            </a:solidFill>
          </a:endParaRPr>
        </a:p>
        <a:p>
          <a:pPr algn="ctr"/>
          <a:endParaRPr lang="pt-PT" sz="1200" b="1" i="0" dirty="0" smtClean="0"/>
        </a:p>
        <a:p>
          <a:pPr algn="l"/>
          <a:r>
            <a:rPr lang="pt-PT" sz="1400" b="0" i="0" dirty="0" smtClean="0"/>
            <a:t>Ortega </a:t>
          </a:r>
          <a:r>
            <a:rPr lang="pt-PT" sz="1400" b="0" i="0" dirty="0" err="1" smtClean="0"/>
            <a:t>et</a:t>
          </a:r>
          <a:r>
            <a:rPr lang="pt-PT" sz="1400" b="0" i="0" dirty="0" smtClean="0"/>
            <a:t> al (2013):</a:t>
          </a:r>
        </a:p>
        <a:p>
          <a:pPr algn="l"/>
          <a:r>
            <a:rPr lang="pt-PT" sz="1400" b="1" i="1" dirty="0" smtClean="0"/>
            <a:t>Menor TFP, maior </a:t>
          </a:r>
          <a:r>
            <a:rPr lang="pt-PT" sz="1400" b="1" i="1" dirty="0" err="1" smtClean="0"/>
            <a:t>prob</a:t>
          </a:r>
          <a:r>
            <a:rPr lang="pt-PT" sz="1400" b="1" i="1" dirty="0" smtClean="0"/>
            <a:t>. de exportar </a:t>
          </a:r>
        </a:p>
        <a:p>
          <a:pPr algn="l"/>
          <a:endParaRPr lang="pt-PT" sz="1400" b="1" i="1" dirty="0" smtClean="0"/>
        </a:p>
        <a:p>
          <a:pPr algn="l"/>
          <a:r>
            <a:rPr lang="pt-PT" sz="1400" b="0" i="0" dirty="0" err="1" smtClean="0"/>
            <a:t>Greenaway</a:t>
          </a:r>
          <a:r>
            <a:rPr lang="pt-PT" sz="1400" b="0" i="0" dirty="0" smtClean="0"/>
            <a:t> </a:t>
          </a:r>
          <a:r>
            <a:rPr lang="pt-PT" sz="1400" b="0" i="0" dirty="0" err="1" smtClean="0"/>
            <a:t>and</a:t>
          </a:r>
          <a:r>
            <a:rPr lang="pt-PT" sz="1400" b="0" i="0" dirty="0" smtClean="0"/>
            <a:t> </a:t>
          </a:r>
          <a:r>
            <a:rPr lang="pt-PT" sz="1400" b="0" i="0" dirty="0" err="1" smtClean="0"/>
            <a:t>Kneller</a:t>
          </a:r>
          <a:r>
            <a:rPr lang="pt-PT" sz="1400" b="0" i="0" dirty="0" smtClean="0"/>
            <a:t> (2004):</a:t>
          </a:r>
        </a:p>
        <a:p>
          <a:pPr algn="l"/>
          <a:r>
            <a:rPr lang="pt-PT" sz="1400" b="1" i="1" dirty="0" smtClean="0"/>
            <a:t>Efeito não significante</a:t>
          </a:r>
          <a:endParaRPr lang="pt-PT" sz="1800" b="1" i="0" dirty="0" smtClean="0"/>
        </a:p>
        <a:p>
          <a:pPr algn="ctr"/>
          <a:endParaRPr lang="pt-PT" sz="1800" b="1" i="0" dirty="0" smtClean="0"/>
        </a:p>
        <a:p>
          <a:pPr algn="l"/>
          <a:endParaRPr lang="pt-PT" sz="1600" i="1" dirty="0"/>
        </a:p>
      </dgm:t>
    </dgm:pt>
    <dgm:pt modelId="{299C03C2-3849-4FC9-A058-F5E99AA1BD4D}" type="parTrans" cxnId="{0D6095FF-CBA5-4C28-8CC6-3DB652519E4C}">
      <dgm:prSet/>
      <dgm:spPr/>
      <dgm:t>
        <a:bodyPr/>
        <a:lstStyle/>
        <a:p>
          <a:endParaRPr lang="pt-PT"/>
        </a:p>
      </dgm:t>
    </dgm:pt>
    <dgm:pt modelId="{14AE8A80-540C-44F6-8915-FD1AB363EA61}" type="sibTrans" cxnId="{0D6095FF-CBA5-4C28-8CC6-3DB652519E4C}">
      <dgm:prSet/>
      <dgm:spPr/>
      <dgm:t>
        <a:bodyPr/>
        <a:lstStyle/>
        <a:p>
          <a:endParaRPr lang="pt-PT"/>
        </a:p>
      </dgm:t>
    </dgm:pt>
    <dgm:pt modelId="{3502120D-5DFC-445C-8B12-2046025F322F}">
      <dgm:prSet phldrT="[Texto]" custT="1"/>
      <dgm:spPr/>
      <dgm:t>
        <a:bodyPr/>
        <a:lstStyle/>
        <a:p>
          <a:pPr algn="ctr"/>
          <a:r>
            <a:rPr lang="pt-PT" sz="1800" b="1" dirty="0" smtClean="0">
              <a:solidFill>
                <a:schemeClr val="accent1"/>
              </a:solidFill>
            </a:rPr>
            <a:t>Dimensão da empresa</a:t>
          </a:r>
        </a:p>
        <a:p>
          <a:pPr algn="ctr"/>
          <a:endParaRPr lang="pt-PT" sz="800" b="1" dirty="0" smtClean="0"/>
        </a:p>
        <a:p>
          <a:pPr algn="ctr"/>
          <a:endParaRPr lang="pt-PT" sz="100" b="1" dirty="0" smtClean="0"/>
        </a:p>
        <a:p>
          <a:pPr algn="ctr"/>
          <a:endParaRPr lang="pt-PT" sz="500" b="1" dirty="0" smtClean="0"/>
        </a:p>
        <a:p>
          <a:pPr algn="l"/>
          <a:r>
            <a:rPr lang="pt-PT" sz="1400" dirty="0" err="1" smtClean="0"/>
            <a:t>Caloff</a:t>
          </a:r>
          <a:r>
            <a:rPr lang="pt-PT" sz="1400" dirty="0" smtClean="0"/>
            <a:t> (1994): </a:t>
          </a:r>
        </a:p>
        <a:p>
          <a:pPr algn="l"/>
          <a:r>
            <a:rPr lang="pt-PT" sz="1600" b="1" i="1" dirty="0" smtClean="0"/>
            <a:t>Efeito positivo</a:t>
          </a:r>
        </a:p>
        <a:p>
          <a:pPr algn="l"/>
          <a:endParaRPr lang="pt-PT" sz="1700" dirty="0" smtClean="0"/>
        </a:p>
        <a:p>
          <a:pPr algn="l"/>
          <a:r>
            <a:rPr lang="pt-PT" sz="1400" dirty="0" smtClean="0"/>
            <a:t>Monteiro (2013):</a:t>
          </a:r>
        </a:p>
        <a:p>
          <a:pPr algn="l"/>
          <a:r>
            <a:rPr lang="pt-PT" sz="1600" b="1" i="1" dirty="0" smtClean="0"/>
            <a:t>Efeito inconclusivo</a:t>
          </a:r>
        </a:p>
        <a:p>
          <a:pPr algn="ctr"/>
          <a:endParaRPr lang="pt-PT" sz="700" dirty="0" smtClean="0"/>
        </a:p>
        <a:p>
          <a:pPr algn="ctr"/>
          <a:endParaRPr lang="pt-PT" sz="1100" dirty="0" smtClean="0"/>
        </a:p>
      </dgm:t>
    </dgm:pt>
    <dgm:pt modelId="{3D31B1B1-2542-4B35-95D5-CFA6E54D4A90}" type="parTrans" cxnId="{446C03B3-AEE8-4E95-B5B5-519C9DD25464}">
      <dgm:prSet/>
      <dgm:spPr/>
      <dgm:t>
        <a:bodyPr/>
        <a:lstStyle/>
        <a:p>
          <a:endParaRPr lang="pt-PT"/>
        </a:p>
      </dgm:t>
    </dgm:pt>
    <dgm:pt modelId="{7EF145F1-A327-4AD0-9EE4-0EB94AC37A25}" type="sibTrans" cxnId="{446C03B3-AEE8-4E95-B5B5-519C9DD25464}">
      <dgm:prSet/>
      <dgm:spPr/>
      <dgm:t>
        <a:bodyPr/>
        <a:lstStyle/>
        <a:p>
          <a:endParaRPr lang="pt-PT"/>
        </a:p>
      </dgm:t>
    </dgm:pt>
    <dgm:pt modelId="{E8F7F432-3CD6-495C-8793-1992BF6DB0EA}">
      <dgm:prSet phldrT="[Texto]" custT="1"/>
      <dgm:spPr/>
      <dgm:t>
        <a:bodyPr/>
        <a:lstStyle/>
        <a:p>
          <a:pPr algn="ctr"/>
          <a:r>
            <a:rPr lang="pt-PT" sz="1800" b="1" dirty="0" smtClean="0">
              <a:solidFill>
                <a:schemeClr val="accent1"/>
              </a:solidFill>
            </a:rPr>
            <a:t>Situação financeira</a:t>
          </a:r>
        </a:p>
        <a:p>
          <a:pPr algn="ctr"/>
          <a:endParaRPr lang="pt-PT" sz="1100" b="1" dirty="0" smtClean="0">
            <a:solidFill>
              <a:schemeClr val="accent1"/>
            </a:solidFill>
          </a:endParaRPr>
        </a:p>
        <a:p>
          <a:pPr algn="l"/>
          <a:r>
            <a:rPr lang="pt-PT" sz="1400" dirty="0" err="1" smtClean="0"/>
            <a:t>Bellone</a:t>
          </a:r>
          <a:r>
            <a:rPr lang="pt-PT" sz="1400" dirty="0" smtClean="0"/>
            <a:t> </a:t>
          </a:r>
          <a:r>
            <a:rPr lang="pt-PT" sz="1400" dirty="0" err="1" smtClean="0"/>
            <a:t>et</a:t>
          </a:r>
          <a:r>
            <a:rPr lang="pt-PT" sz="1400" dirty="0" smtClean="0"/>
            <a:t> al (2010):</a:t>
          </a:r>
        </a:p>
        <a:p>
          <a:pPr algn="l"/>
          <a:r>
            <a:rPr lang="pt-PT" sz="1400" b="1" i="1" dirty="0" smtClean="0"/>
            <a:t>Maior solidez financeira aumenta a </a:t>
          </a:r>
          <a:r>
            <a:rPr lang="pt-PT" sz="1400" b="1" i="1" dirty="0" err="1" smtClean="0"/>
            <a:t>prob</a:t>
          </a:r>
          <a:r>
            <a:rPr lang="pt-PT" sz="1400" b="1" i="1" dirty="0" smtClean="0"/>
            <a:t>. de exportar</a:t>
          </a:r>
        </a:p>
        <a:p>
          <a:pPr algn="l"/>
          <a:r>
            <a:rPr lang="pt-PT" sz="1400" dirty="0" smtClean="0"/>
            <a:t>Tang </a:t>
          </a:r>
          <a:r>
            <a:rPr lang="pt-PT" sz="1400" dirty="0" err="1" smtClean="0"/>
            <a:t>and</a:t>
          </a:r>
          <a:r>
            <a:rPr lang="pt-PT" sz="1400" dirty="0" smtClean="0"/>
            <a:t> </a:t>
          </a:r>
          <a:r>
            <a:rPr lang="pt-PT" sz="1400" dirty="0" err="1" smtClean="0"/>
            <a:t>Zhang</a:t>
          </a:r>
          <a:r>
            <a:rPr lang="pt-PT" sz="1400" dirty="0" smtClean="0"/>
            <a:t> (2012), </a:t>
          </a:r>
          <a:r>
            <a:rPr lang="pt-PT" sz="1400" dirty="0" err="1" smtClean="0"/>
            <a:t>Greenaway</a:t>
          </a:r>
          <a:r>
            <a:rPr lang="pt-PT" sz="1400" dirty="0" smtClean="0"/>
            <a:t> </a:t>
          </a:r>
          <a:r>
            <a:rPr lang="pt-PT" sz="1400" dirty="0" err="1" smtClean="0"/>
            <a:t>and</a:t>
          </a:r>
          <a:r>
            <a:rPr lang="pt-PT" sz="1400" dirty="0" smtClean="0"/>
            <a:t> </a:t>
          </a:r>
          <a:r>
            <a:rPr lang="pt-PT" sz="1400" dirty="0" err="1" smtClean="0"/>
            <a:t>Kneller</a:t>
          </a:r>
          <a:r>
            <a:rPr lang="pt-PT" sz="1400" dirty="0" smtClean="0"/>
            <a:t> (2007): </a:t>
          </a:r>
        </a:p>
        <a:p>
          <a:pPr algn="l"/>
          <a:r>
            <a:rPr lang="pt-PT" sz="1400" b="1" i="1" dirty="0" smtClean="0"/>
            <a:t>Efeito não significante</a:t>
          </a:r>
          <a:endParaRPr lang="pt-PT" sz="1400" b="1" i="1" dirty="0"/>
        </a:p>
      </dgm:t>
    </dgm:pt>
    <dgm:pt modelId="{943A71EE-4E3B-4E38-AD0D-3A161D0D6A8C}" type="parTrans" cxnId="{C7A7B589-7F54-4A21-8D3B-13D6215C706D}">
      <dgm:prSet/>
      <dgm:spPr/>
      <dgm:t>
        <a:bodyPr/>
        <a:lstStyle/>
        <a:p>
          <a:endParaRPr lang="pt-PT"/>
        </a:p>
      </dgm:t>
    </dgm:pt>
    <dgm:pt modelId="{090038C8-7D82-45C8-8C92-284A05250BC5}" type="sibTrans" cxnId="{C7A7B589-7F54-4A21-8D3B-13D6215C706D}">
      <dgm:prSet/>
      <dgm:spPr/>
      <dgm:t>
        <a:bodyPr/>
        <a:lstStyle/>
        <a:p>
          <a:endParaRPr lang="pt-PT"/>
        </a:p>
      </dgm:t>
    </dgm:pt>
    <dgm:pt modelId="{AFF7EE66-4151-4DFD-BB02-EEC5C7DC9FE6}">
      <dgm:prSet phldrT="[Texto]" custT="1"/>
      <dgm:spPr/>
      <dgm:t>
        <a:bodyPr/>
        <a:lstStyle/>
        <a:p>
          <a:pPr algn="ctr"/>
          <a:endParaRPr lang="pt-PT" sz="1800" b="1" i="0" dirty="0" smtClean="0">
            <a:solidFill>
              <a:schemeClr val="accent1">
                <a:lumMod val="75000"/>
              </a:schemeClr>
            </a:solidFill>
          </a:endParaRPr>
        </a:p>
        <a:p>
          <a:pPr algn="ctr"/>
          <a:endParaRPr lang="pt-PT" sz="1800" b="1" i="0" dirty="0" smtClean="0">
            <a:solidFill>
              <a:schemeClr val="accent1">
                <a:lumMod val="75000"/>
              </a:schemeClr>
            </a:solidFill>
          </a:endParaRPr>
        </a:p>
        <a:p>
          <a:pPr algn="ctr"/>
          <a:endParaRPr lang="pt-PT" sz="1800" b="1" i="0" dirty="0" smtClean="0">
            <a:solidFill>
              <a:schemeClr val="accent1">
                <a:lumMod val="75000"/>
              </a:schemeClr>
            </a:solidFill>
          </a:endParaRPr>
        </a:p>
        <a:p>
          <a:pPr algn="ctr"/>
          <a:endParaRPr lang="pt-PT" sz="1800" b="1" i="0" dirty="0" smtClean="0">
            <a:solidFill>
              <a:schemeClr val="accent1">
                <a:lumMod val="75000"/>
              </a:schemeClr>
            </a:solidFill>
          </a:endParaRPr>
        </a:p>
        <a:p>
          <a:pPr algn="ctr"/>
          <a:endParaRPr lang="pt-PT" sz="600" b="1" i="0" dirty="0" smtClean="0">
            <a:solidFill>
              <a:schemeClr val="accent1">
                <a:lumMod val="75000"/>
              </a:schemeClr>
            </a:solidFill>
          </a:endParaRPr>
        </a:p>
        <a:p>
          <a:pPr algn="ctr"/>
          <a:r>
            <a:rPr lang="pt-PT" sz="1800" b="1" i="0" dirty="0" smtClean="0">
              <a:solidFill>
                <a:schemeClr val="accent1">
                  <a:lumMod val="75000"/>
                </a:schemeClr>
              </a:solidFill>
            </a:rPr>
            <a:t>Concentração do Mercado</a:t>
          </a:r>
        </a:p>
        <a:p>
          <a:pPr algn="ctr"/>
          <a:endParaRPr lang="pt-PT" sz="1050" b="1" i="0" dirty="0" smtClean="0">
            <a:solidFill>
              <a:schemeClr val="accent1">
                <a:lumMod val="75000"/>
              </a:schemeClr>
            </a:solidFill>
          </a:endParaRPr>
        </a:p>
        <a:p>
          <a:pPr algn="l"/>
          <a:r>
            <a:rPr lang="pt-PT" sz="1400" b="0" i="0" dirty="0" smtClean="0">
              <a:solidFill>
                <a:schemeClr val="tx1"/>
              </a:solidFill>
            </a:rPr>
            <a:t>Guimarães </a:t>
          </a:r>
          <a:r>
            <a:rPr lang="pt-PT" sz="1400" b="0" i="0" dirty="0" err="1" smtClean="0">
              <a:solidFill>
                <a:schemeClr val="tx1"/>
              </a:solidFill>
            </a:rPr>
            <a:t>and</a:t>
          </a:r>
          <a:r>
            <a:rPr lang="pt-PT" sz="1400" b="0" i="0" dirty="0" smtClean="0">
              <a:solidFill>
                <a:schemeClr val="tx1"/>
              </a:solidFill>
            </a:rPr>
            <a:t> Faria (2010):</a:t>
          </a:r>
        </a:p>
        <a:p>
          <a:pPr algn="l"/>
          <a:r>
            <a:rPr lang="pt-PT" sz="1400" b="1" i="1" dirty="0" smtClean="0">
              <a:solidFill>
                <a:schemeClr val="tx1"/>
              </a:solidFill>
            </a:rPr>
            <a:t>Maior concentração, maior </a:t>
          </a:r>
          <a:r>
            <a:rPr lang="pt-PT" sz="1400" b="1" i="1" dirty="0" err="1" smtClean="0">
              <a:solidFill>
                <a:schemeClr val="tx1"/>
              </a:solidFill>
            </a:rPr>
            <a:t>prob</a:t>
          </a:r>
          <a:r>
            <a:rPr lang="pt-PT" sz="1400" b="1" i="1" dirty="0" smtClean="0">
              <a:solidFill>
                <a:schemeClr val="tx1"/>
              </a:solidFill>
            </a:rPr>
            <a:t>. de exportar</a:t>
          </a:r>
        </a:p>
        <a:p>
          <a:pPr algn="l"/>
          <a:endParaRPr lang="pt-PT" sz="1400" b="1" i="1" dirty="0" smtClean="0">
            <a:solidFill>
              <a:schemeClr val="tx1"/>
            </a:solidFill>
          </a:endParaRPr>
        </a:p>
        <a:p>
          <a:pPr algn="l"/>
          <a:r>
            <a:rPr lang="pt-PT" sz="1400" b="0" i="0" dirty="0" err="1" smtClean="0">
              <a:solidFill>
                <a:schemeClr val="tx1"/>
              </a:solidFill>
            </a:rPr>
            <a:t>Glejser</a:t>
          </a:r>
          <a:r>
            <a:rPr lang="pt-PT" sz="1400" b="0" i="0" dirty="0" smtClean="0">
              <a:solidFill>
                <a:schemeClr val="tx1"/>
              </a:solidFill>
            </a:rPr>
            <a:t> </a:t>
          </a:r>
          <a:r>
            <a:rPr lang="pt-PT" sz="1400" b="0" i="0" dirty="0" err="1" smtClean="0">
              <a:solidFill>
                <a:schemeClr val="tx1"/>
              </a:solidFill>
            </a:rPr>
            <a:t>et</a:t>
          </a:r>
          <a:r>
            <a:rPr lang="pt-PT" sz="1400" b="0" i="0" dirty="0" smtClean="0">
              <a:solidFill>
                <a:schemeClr val="tx1"/>
              </a:solidFill>
            </a:rPr>
            <a:t> al (1982):</a:t>
          </a:r>
        </a:p>
        <a:p>
          <a:pPr algn="l"/>
          <a:r>
            <a:rPr lang="pt-PT" sz="1400" b="1" i="1" dirty="0" smtClean="0">
              <a:solidFill>
                <a:schemeClr val="tx1"/>
              </a:solidFill>
            </a:rPr>
            <a:t>Maior concentração, menor </a:t>
          </a:r>
          <a:r>
            <a:rPr lang="pt-PT" sz="1400" b="1" i="1" dirty="0" err="1" smtClean="0">
              <a:solidFill>
                <a:schemeClr val="tx1"/>
              </a:solidFill>
            </a:rPr>
            <a:t>prob</a:t>
          </a:r>
          <a:r>
            <a:rPr lang="pt-PT" sz="1400" b="1" i="1" dirty="0" smtClean="0">
              <a:solidFill>
                <a:schemeClr val="tx1"/>
              </a:solidFill>
            </a:rPr>
            <a:t>. de exportar</a:t>
          </a:r>
        </a:p>
        <a:p>
          <a:pPr algn="ctr"/>
          <a:endParaRPr lang="pt-PT" sz="1800" b="1" i="0" dirty="0" smtClean="0">
            <a:solidFill>
              <a:schemeClr val="accent1">
                <a:lumMod val="75000"/>
              </a:schemeClr>
            </a:solidFill>
          </a:endParaRPr>
        </a:p>
        <a:p>
          <a:pPr algn="ctr"/>
          <a:endParaRPr lang="pt-PT" sz="1800" b="1" i="0" dirty="0" smtClean="0">
            <a:solidFill>
              <a:schemeClr val="accent1">
                <a:lumMod val="75000"/>
              </a:schemeClr>
            </a:solidFill>
          </a:endParaRPr>
        </a:p>
        <a:p>
          <a:pPr algn="ctr"/>
          <a:endParaRPr lang="pt-PT" sz="1800" b="1" i="0" dirty="0" smtClean="0">
            <a:solidFill>
              <a:schemeClr val="accent1">
                <a:lumMod val="75000"/>
              </a:schemeClr>
            </a:solidFill>
          </a:endParaRPr>
        </a:p>
        <a:p>
          <a:pPr algn="l"/>
          <a:endParaRPr lang="pt-PT" sz="1000" i="1" dirty="0" smtClean="0"/>
        </a:p>
        <a:p>
          <a:pPr algn="l"/>
          <a:endParaRPr lang="pt-PT" sz="800" i="1" dirty="0" smtClean="0"/>
        </a:p>
      </dgm:t>
    </dgm:pt>
    <dgm:pt modelId="{AD555C0F-4603-465F-99B1-FEC01107E19C}" type="sibTrans" cxnId="{5B6C6BFE-E4FC-4994-8F80-FC07CED252CA}">
      <dgm:prSet/>
      <dgm:spPr/>
      <dgm:t>
        <a:bodyPr/>
        <a:lstStyle/>
        <a:p>
          <a:endParaRPr lang="pt-PT"/>
        </a:p>
      </dgm:t>
    </dgm:pt>
    <dgm:pt modelId="{E5FDA223-21FE-4E0C-90AE-927368708992}" type="parTrans" cxnId="{5B6C6BFE-E4FC-4994-8F80-FC07CED252CA}">
      <dgm:prSet/>
      <dgm:spPr/>
      <dgm:t>
        <a:bodyPr/>
        <a:lstStyle/>
        <a:p>
          <a:endParaRPr lang="pt-PT"/>
        </a:p>
      </dgm:t>
    </dgm:pt>
    <dgm:pt modelId="{2EFA8F83-4968-4DDB-95FB-3E21C193DB99}" type="pres">
      <dgm:prSet presAssocID="{7F110A9B-CF78-41FB-A982-F9154B4AD93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D64FB78-6382-47D7-BF4A-C3BA50C21BF1}" type="pres">
      <dgm:prSet presAssocID="{CCFC9207-4DDD-4EA9-9537-D668491A2003}" presName="roof" presStyleLbl="dkBgShp" presStyleIdx="0" presStyleCnt="2" custScaleY="73588" custLinFactNeighborY="-1118"/>
      <dgm:spPr/>
      <dgm:t>
        <a:bodyPr/>
        <a:lstStyle/>
        <a:p>
          <a:endParaRPr lang="pt-PT"/>
        </a:p>
      </dgm:t>
    </dgm:pt>
    <dgm:pt modelId="{AC902D25-91E7-40D9-9554-EC7AE1E9AF79}" type="pres">
      <dgm:prSet presAssocID="{CCFC9207-4DDD-4EA9-9537-D668491A2003}" presName="pillars" presStyleCnt="0"/>
      <dgm:spPr/>
    </dgm:pt>
    <dgm:pt modelId="{7520263E-819F-48A4-8690-8F001BCDC7A5}" type="pres">
      <dgm:prSet presAssocID="{CCFC9207-4DDD-4EA9-9537-D668491A2003}" presName="pillar1" presStyleLbl="node1" presStyleIdx="0" presStyleCnt="4" custScaleY="109692" custLinFactNeighborY="-155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80320C7-E66B-4A4B-864E-D6E46AFC77F7}" type="pres">
      <dgm:prSet presAssocID="{AFF7EE66-4151-4DFD-BB02-EEC5C7DC9FE6}" presName="pillarX" presStyleLbl="node1" presStyleIdx="1" presStyleCnt="4" custScaleY="108655" custLinFactNeighborY="-207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571B4B9-9E83-4AF5-8775-D23479B78949}" type="pres">
      <dgm:prSet presAssocID="{E8F7F432-3CD6-495C-8793-1992BF6DB0EA}" presName="pillarX" presStyleLbl="node1" presStyleIdx="2" presStyleCnt="4" custScaleY="109692" custLinFactNeighborY="-155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9B15269-45FF-482F-BB3B-401798DCCB80}" type="pres">
      <dgm:prSet presAssocID="{3502120D-5DFC-445C-8B12-2046025F322F}" presName="pillarX" presStyleLbl="node1" presStyleIdx="3" presStyleCnt="4" custScaleY="108834" custLinFactNeighborY="-155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2E4BB07-5CE0-46A3-896F-684F00E146BC}" type="pres">
      <dgm:prSet presAssocID="{CCFC9207-4DDD-4EA9-9537-D668491A2003}" presName="base" presStyleLbl="dkBgShp" presStyleIdx="1" presStyleCnt="2" custLinFactY="100000" custLinFactNeighborX="634" custLinFactNeighborY="144467"/>
      <dgm:spPr/>
    </dgm:pt>
  </dgm:ptLst>
  <dgm:cxnLst>
    <dgm:cxn modelId="{DDF54668-9DAD-41F0-A4BA-EED55CE74234}" type="presOf" srcId="{7F110A9B-CF78-41FB-A982-F9154B4AD930}" destId="{2EFA8F83-4968-4DDB-95FB-3E21C193DB99}" srcOrd="0" destOrd="0" presId="urn:microsoft.com/office/officeart/2005/8/layout/hList3"/>
    <dgm:cxn modelId="{5B6C6BFE-E4FC-4994-8F80-FC07CED252CA}" srcId="{CCFC9207-4DDD-4EA9-9537-D668491A2003}" destId="{AFF7EE66-4151-4DFD-BB02-EEC5C7DC9FE6}" srcOrd="1" destOrd="0" parTransId="{E5FDA223-21FE-4E0C-90AE-927368708992}" sibTransId="{AD555C0F-4603-465F-99B1-FEC01107E19C}"/>
    <dgm:cxn modelId="{C6EEC1B0-2CB4-433F-897A-AF5C6E50A3EB}" type="presOf" srcId="{AFF7EE66-4151-4DFD-BB02-EEC5C7DC9FE6}" destId="{380320C7-E66B-4A4B-864E-D6E46AFC77F7}" srcOrd="0" destOrd="0" presId="urn:microsoft.com/office/officeart/2005/8/layout/hList3"/>
    <dgm:cxn modelId="{8B7FBB82-B743-4144-8ECD-11349CB9B385}" type="presOf" srcId="{7261FBB4-0D30-4714-8E26-9DE99C0B0149}" destId="{7520263E-819F-48A4-8690-8F001BCDC7A5}" srcOrd="0" destOrd="0" presId="urn:microsoft.com/office/officeart/2005/8/layout/hList3"/>
    <dgm:cxn modelId="{59A9B32A-1555-4A22-9FDB-3C56AC264986}" type="presOf" srcId="{CCFC9207-4DDD-4EA9-9537-D668491A2003}" destId="{1D64FB78-6382-47D7-BF4A-C3BA50C21BF1}" srcOrd="0" destOrd="0" presId="urn:microsoft.com/office/officeart/2005/8/layout/hList3"/>
    <dgm:cxn modelId="{41B145CF-1284-4436-8496-3F1D699E8DCA}" type="presOf" srcId="{E8F7F432-3CD6-495C-8793-1992BF6DB0EA}" destId="{9571B4B9-9E83-4AF5-8775-D23479B78949}" srcOrd="0" destOrd="0" presId="urn:microsoft.com/office/officeart/2005/8/layout/hList3"/>
    <dgm:cxn modelId="{446C03B3-AEE8-4E95-B5B5-519C9DD25464}" srcId="{CCFC9207-4DDD-4EA9-9537-D668491A2003}" destId="{3502120D-5DFC-445C-8B12-2046025F322F}" srcOrd="3" destOrd="0" parTransId="{3D31B1B1-2542-4B35-95D5-CFA6E54D4A90}" sibTransId="{7EF145F1-A327-4AD0-9EE4-0EB94AC37A25}"/>
    <dgm:cxn modelId="{C7A7B589-7F54-4A21-8D3B-13D6215C706D}" srcId="{CCFC9207-4DDD-4EA9-9537-D668491A2003}" destId="{E8F7F432-3CD6-495C-8793-1992BF6DB0EA}" srcOrd="2" destOrd="0" parTransId="{943A71EE-4E3B-4E38-AD0D-3A161D0D6A8C}" sibTransId="{090038C8-7D82-45C8-8C92-284A05250BC5}"/>
    <dgm:cxn modelId="{E0A554BF-4F7A-4647-9382-458B973BAC1D}" type="presOf" srcId="{3502120D-5DFC-445C-8B12-2046025F322F}" destId="{19B15269-45FF-482F-BB3B-401798DCCB80}" srcOrd="0" destOrd="0" presId="urn:microsoft.com/office/officeart/2005/8/layout/hList3"/>
    <dgm:cxn modelId="{0D6095FF-CBA5-4C28-8CC6-3DB652519E4C}" srcId="{CCFC9207-4DDD-4EA9-9537-D668491A2003}" destId="{7261FBB4-0D30-4714-8E26-9DE99C0B0149}" srcOrd="0" destOrd="0" parTransId="{299C03C2-3849-4FC9-A058-F5E99AA1BD4D}" sibTransId="{14AE8A80-540C-44F6-8915-FD1AB363EA61}"/>
    <dgm:cxn modelId="{CD2E7265-3324-41AD-89ED-A45CDEB34F44}" srcId="{7F110A9B-CF78-41FB-A982-F9154B4AD930}" destId="{CCFC9207-4DDD-4EA9-9537-D668491A2003}" srcOrd="0" destOrd="0" parTransId="{5E8FA919-4C62-4AB3-B052-0B9654B7C713}" sibTransId="{BFDAFD04-04FC-4761-A218-6E3F562465C3}"/>
    <dgm:cxn modelId="{078E87B7-B70A-42E9-B400-85AC8071EE69}" type="presParOf" srcId="{2EFA8F83-4968-4DDB-95FB-3E21C193DB99}" destId="{1D64FB78-6382-47D7-BF4A-C3BA50C21BF1}" srcOrd="0" destOrd="0" presId="urn:microsoft.com/office/officeart/2005/8/layout/hList3"/>
    <dgm:cxn modelId="{FAC44D80-0A52-4547-B48E-AB2E2C2ABDD4}" type="presParOf" srcId="{2EFA8F83-4968-4DDB-95FB-3E21C193DB99}" destId="{AC902D25-91E7-40D9-9554-EC7AE1E9AF79}" srcOrd="1" destOrd="0" presId="urn:microsoft.com/office/officeart/2005/8/layout/hList3"/>
    <dgm:cxn modelId="{8D5E7513-55F1-4350-9941-E2B8468134F3}" type="presParOf" srcId="{AC902D25-91E7-40D9-9554-EC7AE1E9AF79}" destId="{7520263E-819F-48A4-8690-8F001BCDC7A5}" srcOrd="0" destOrd="0" presId="urn:microsoft.com/office/officeart/2005/8/layout/hList3"/>
    <dgm:cxn modelId="{3388E274-D378-4C2D-8885-73E5D1713A82}" type="presParOf" srcId="{AC902D25-91E7-40D9-9554-EC7AE1E9AF79}" destId="{380320C7-E66B-4A4B-864E-D6E46AFC77F7}" srcOrd="1" destOrd="0" presId="urn:microsoft.com/office/officeart/2005/8/layout/hList3"/>
    <dgm:cxn modelId="{C7DF6E17-3F68-4A7B-9536-2CCE9D4A3B2D}" type="presParOf" srcId="{AC902D25-91E7-40D9-9554-EC7AE1E9AF79}" destId="{9571B4B9-9E83-4AF5-8775-D23479B78949}" srcOrd="2" destOrd="0" presId="urn:microsoft.com/office/officeart/2005/8/layout/hList3"/>
    <dgm:cxn modelId="{D9307097-FC60-4C7C-8D55-0EF548EED57D}" type="presParOf" srcId="{AC902D25-91E7-40D9-9554-EC7AE1E9AF79}" destId="{19B15269-45FF-482F-BB3B-401798DCCB80}" srcOrd="3" destOrd="0" presId="urn:microsoft.com/office/officeart/2005/8/layout/hList3"/>
    <dgm:cxn modelId="{72924CAA-38B4-4CD3-95EC-C8BCED544766}" type="presParOf" srcId="{2EFA8F83-4968-4DDB-95FB-3E21C193DB99}" destId="{72E4BB07-5CE0-46A3-896F-684F00E146B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E0E033-A404-420D-B1C2-46281E0D87CA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PT"/>
        </a:p>
      </dgm:t>
    </dgm:pt>
    <dgm:pt modelId="{2BA788C4-E092-4006-9CD0-DEFFC0B1B3BE}">
      <dgm:prSet phldrT="[Texto]" custT="1"/>
      <dgm:spPr/>
      <dgm:t>
        <a:bodyPr/>
        <a:lstStyle/>
        <a:p>
          <a:r>
            <a:rPr lang="pt-PT" sz="1800" dirty="0" smtClean="0"/>
            <a:t>Inovação</a:t>
          </a:r>
          <a:endParaRPr lang="pt-PT" sz="1800" dirty="0"/>
        </a:p>
      </dgm:t>
    </dgm:pt>
    <dgm:pt modelId="{8386CCE6-27D3-4F4A-A119-A134C566F77F}" type="parTrans" cxnId="{5B1005F0-D6E3-4134-819B-9286276BE602}">
      <dgm:prSet/>
      <dgm:spPr/>
      <dgm:t>
        <a:bodyPr/>
        <a:lstStyle/>
        <a:p>
          <a:endParaRPr lang="pt-PT"/>
        </a:p>
      </dgm:t>
    </dgm:pt>
    <dgm:pt modelId="{C73759D5-333A-4606-95C8-AF90510E53B1}" type="sibTrans" cxnId="{5B1005F0-D6E3-4134-819B-9286276BE602}">
      <dgm:prSet/>
      <dgm:spPr/>
      <dgm:t>
        <a:bodyPr/>
        <a:lstStyle/>
        <a:p>
          <a:endParaRPr lang="pt-PT"/>
        </a:p>
      </dgm:t>
    </dgm:pt>
    <dgm:pt modelId="{F4C7DE9D-823F-498D-BE2D-8AFA5D2F4142}">
      <dgm:prSet phldrT="[Texto]" custT="1"/>
      <dgm:spPr/>
      <dgm:t>
        <a:bodyPr/>
        <a:lstStyle/>
        <a:p>
          <a:r>
            <a:rPr lang="pt-PT" sz="1200" dirty="0" smtClean="0"/>
            <a:t>Mais pessoal em atividades de I&amp;D aumenta a </a:t>
          </a:r>
          <a:r>
            <a:rPr lang="pt-PT" sz="1200" dirty="0" err="1" smtClean="0"/>
            <a:t>prob</a:t>
          </a:r>
          <a:r>
            <a:rPr lang="pt-PT" sz="1200" dirty="0" smtClean="0"/>
            <a:t>. de exportar</a:t>
          </a:r>
          <a:endParaRPr lang="pt-PT" sz="1200" dirty="0"/>
        </a:p>
      </dgm:t>
    </dgm:pt>
    <dgm:pt modelId="{B50A73CE-E8B9-491B-8F16-675A41B37AE9}" type="parTrans" cxnId="{6AEDB035-4F5F-4067-88E6-C77FCC866909}">
      <dgm:prSet/>
      <dgm:spPr/>
      <dgm:t>
        <a:bodyPr/>
        <a:lstStyle/>
        <a:p>
          <a:endParaRPr lang="pt-PT"/>
        </a:p>
      </dgm:t>
    </dgm:pt>
    <dgm:pt modelId="{74551023-41B4-4C56-8A91-4C4BA14B1387}" type="sibTrans" cxnId="{6AEDB035-4F5F-4067-88E6-C77FCC866909}">
      <dgm:prSet/>
      <dgm:spPr/>
      <dgm:t>
        <a:bodyPr/>
        <a:lstStyle/>
        <a:p>
          <a:endParaRPr lang="pt-PT"/>
        </a:p>
      </dgm:t>
    </dgm:pt>
    <dgm:pt modelId="{48E25892-D6E1-45AA-9317-9C736CEF39ED}">
      <dgm:prSet phldrT="[Texto]" custT="1"/>
      <dgm:spPr/>
      <dgm:t>
        <a:bodyPr/>
        <a:lstStyle/>
        <a:p>
          <a:r>
            <a:rPr lang="pt-PT" sz="1200" dirty="0" smtClean="0"/>
            <a:t>Reforçar a ligação entre empresas e universidades (</a:t>
          </a:r>
          <a:r>
            <a:rPr lang="pt-PT" sz="1200" dirty="0" err="1" smtClean="0"/>
            <a:t>ex</a:t>
          </a:r>
          <a:r>
            <a:rPr lang="pt-PT" sz="1200" dirty="0" smtClean="0"/>
            <a:t>: incentivos para contratar </a:t>
          </a:r>
          <a:r>
            <a:rPr lang="pt-PT" sz="1200" dirty="0" err="1" smtClean="0"/>
            <a:t>PhDs</a:t>
          </a:r>
          <a:r>
            <a:rPr lang="pt-PT" sz="1200" dirty="0" smtClean="0"/>
            <a:t>)</a:t>
          </a:r>
          <a:endParaRPr lang="pt-PT" sz="1200" dirty="0"/>
        </a:p>
      </dgm:t>
    </dgm:pt>
    <dgm:pt modelId="{351D4E70-15F1-4076-8337-FA2495536B5F}" type="parTrans" cxnId="{6C6F1A9D-B066-4504-8D1D-518E6DCCDD37}">
      <dgm:prSet/>
      <dgm:spPr/>
      <dgm:t>
        <a:bodyPr/>
        <a:lstStyle/>
        <a:p>
          <a:endParaRPr lang="pt-PT"/>
        </a:p>
      </dgm:t>
    </dgm:pt>
    <dgm:pt modelId="{577C8AAA-9886-4D59-96EF-2941F64CF690}" type="sibTrans" cxnId="{6C6F1A9D-B066-4504-8D1D-518E6DCCDD37}">
      <dgm:prSet/>
      <dgm:spPr/>
      <dgm:t>
        <a:bodyPr/>
        <a:lstStyle/>
        <a:p>
          <a:endParaRPr lang="pt-PT"/>
        </a:p>
      </dgm:t>
    </dgm:pt>
    <dgm:pt modelId="{760B76B6-A351-4BAE-A17A-207557E44640}">
      <dgm:prSet phldrT="[Texto]" custT="1"/>
      <dgm:spPr/>
      <dgm:t>
        <a:bodyPr/>
        <a:lstStyle/>
        <a:p>
          <a:r>
            <a:rPr lang="pt-PT" sz="1800" dirty="0" smtClean="0"/>
            <a:t>Investimento</a:t>
          </a:r>
          <a:endParaRPr lang="pt-PT" sz="1800" dirty="0"/>
        </a:p>
      </dgm:t>
    </dgm:pt>
    <dgm:pt modelId="{F740D7F1-15C7-4F80-A907-538FAE9D957F}" type="parTrans" cxnId="{52F30917-8838-484C-92D6-0A42C3A019CE}">
      <dgm:prSet/>
      <dgm:spPr/>
      <dgm:t>
        <a:bodyPr/>
        <a:lstStyle/>
        <a:p>
          <a:endParaRPr lang="pt-PT"/>
        </a:p>
      </dgm:t>
    </dgm:pt>
    <dgm:pt modelId="{6B4A28E1-677D-4D48-AB70-20D81F3E9D0C}" type="sibTrans" cxnId="{52F30917-8838-484C-92D6-0A42C3A019CE}">
      <dgm:prSet/>
      <dgm:spPr/>
      <dgm:t>
        <a:bodyPr/>
        <a:lstStyle/>
        <a:p>
          <a:endParaRPr lang="pt-PT"/>
        </a:p>
      </dgm:t>
    </dgm:pt>
    <dgm:pt modelId="{0EE7FA04-B386-4229-9428-B71E2F5B7107}">
      <dgm:prSet phldrT="[Texto]" custT="1"/>
      <dgm:spPr/>
      <dgm:t>
        <a:bodyPr/>
        <a:lstStyle/>
        <a:p>
          <a:r>
            <a:rPr lang="pt-PT" sz="1200" dirty="0" smtClean="0"/>
            <a:t>Subsídios públicos destinados ao investimento geram retorno ao potenciarem a capacidade da empresa para exportar</a:t>
          </a:r>
          <a:endParaRPr lang="pt-PT" sz="1200" dirty="0"/>
        </a:p>
      </dgm:t>
    </dgm:pt>
    <dgm:pt modelId="{B412C2E6-645C-4C07-AC91-BB03078FCF90}" type="parTrans" cxnId="{10041D45-639D-4AB1-A95F-5A999A6FA97E}">
      <dgm:prSet/>
      <dgm:spPr/>
      <dgm:t>
        <a:bodyPr/>
        <a:lstStyle/>
        <a:p>
          <a:endParaRPr lang="pt-PT"/>
        </a:p>
      </dgm:t>
    </dgm:pt>
    <dgm:pt modelId="{BA865E61-12EC-42CE-B0C0-7DE08E76EE5B}" type="sibTrans" cxnId="{10041D45-639D-4AB1-A95F-5A999A6FA97E}">
      <dgm:prSet/>
      <dgm:spPr/>
      <dgm:t>
        <a:bodyPr/>
        <a:lstStyle/>
        <a:p>
          <a:endParaRPr lang="pt-PT"/>
        </a:p>
      </dgm:t>
    </dgm:pt>
    <dgm:pt modelId="{B0CE89E7-2433-4527-8845-B5D5B350D4EC}">
      <dgm:prSet phldrT="[Texto]" custT="1"/>
      <dgm:spPr/>
      <dgm:t>
        <a:bodyPr/>
        <a:lstStyle/>
        <a:p>
          <a:r>
            <a:rPr lang="pt-PT" sz="1800" dirty="0" smtClean="0"/>
            <a:t>Criação de novas empresas</a:t>
          </a:r>
          <a:endParaRPr lang="pt-PT" sz="1800" dirty="0"/>
        </a:p>
      </dgm:t>
    </dgm:pt>
    <dgm:pt modelId="{E08AF6BB-1E1D-40B8-983B-886ADA9EAB22}" type="parTrans" cxnId="{56246108-B635-4041-86D0-A8272DFC1058}">
      <dgm:prSet/>
      <dgm:spPr/>
      <dgm:t>
        <a:bodyPr/>
        <a:lstStyle/>
        <a:p>
          <a:endParaRPr lang="pt-PT"/>
        </a:p>
      </dgm:t>
    </dgm:pt>
    <dgm:pt modelId="{A13B2919-52F6-4A45-9358-A82740E8515F}" type="sibTrans" cxnId="{56246108-B635-4041-86D0-A8272DFC1058}">
      <dgm:prSet/>
      <dgm:spPr/>
      <dgm:t>
        <a:bodyPr/>
        <a:lstStyle/>
        <a:p>
          <a:endParaRPr lang="pt-PT"/>
        </a:p>
      </dgm:t>
    </dgm:pt>
    <dgm:pt modelId="{B4D65904-0D5C-4314-BC2B-2E591CE71219}">
      <dgm:prSet phldrT="[Texto]"/>
      <dgm:spPr/>
      <dgm:t>
        <a:bodyPr/>
        <a:lstStyle/>
        <a:p>
          <a:r>
            <a:rPr lang="pt-PT" dirty="0" smtClean="0"/>
            <a:t>Empresas novas têm mais dinamismo, pois têm uma maior probabilidade de exportarem</a:t>
          </a:r>
          <a:endParaRPr lang="pt-PT" dirty="0"/>
        </a:p>
      </dgm:t>
    </dgm:pt>
    <dgm:pt modelId="{B848738A-EAAA-40AF-AE52-D1E44063C195}" type="parTrans" cxnId="{80409DC3-1FBB-45A4-9932-3DD0062844B2}">
      <dgm:prSet/>
      <dgm:spPr/>
      <dgm:t>
        <a:bodyPr/>
        <a:lstStyle/>
        <a:p>
          <a:endParaRPr lang="pt-PT"/>
        </a:p>
      </dgm:t>
    </dgm:pt>
    <dgm:pt modelId="{EC4FDEA6-7448-4E8C-9C2A-48DBBE566149}" type="sibTrans" cxnId="{80409DC3-1FBB-45A4-9932-3DD0062844B2}">
      <dgm:prSet/>
      <dgm:spPr/>
      <dgm:t>
        <a:bodyPr/>
        <a:lstStyle/>
        <a:p>
          <a:endParaRPr lang="pt-PT"/>
        </a:p>
      </dgm:t>
    </dgm:pt>
    <dgm:pt modelId="{D2934CA3-AEB5-4F8C-8AAF-A23EB40CC2B9}">
      <dgm:prSet phldrT="[Texto]"/>
      <dgm:spPr/>
      <dgm:t>
        <a:bodyPr/>
        <a:lstStyle/>
        <a:p>
          <a:r>
            <a:rPr lang="pt-PT" dirty="0" smtClean="0"/>
            <a:t>Tomar medidas para reduzir barreiras à entrada, ou o acesso ao financiamento</a:t>
          </a:r>
          <a:endParaRPr lang="pt-PT" dirty="0"/>
        </a:p>
      </dgm:t>
    </dgm:pt>
    <dgm:pt modelId="{3675BAAF-5538-4350-B811-331D2286422C}" type="parTrans" cxnId="{85DA7D5D-BBA1-4886-8E7C-26F3CB2D5D80}">
      <dgm:prSet/>
      <dgm:spPr/>
      <dgm:t>
        <a:bodyPr/>
        <a:lstStyle/>
        <a:p>
          <a:endParaRPr lang="pt-PT"/>
        </a:p>
      </dgm:t>
    </dgm:pt>
    <dgm:pt modelId="{F7F57F25-1B02-42D6-8690-24531CDA5429}" type="sibTrans" cxnId="{85DA7D5D-BBA1-4886-8E7C-26F3CB2D5D80}">
      <dgm:prSet/>
      <dgm:spPr/>
      <dgm:t>
        <a:bodyPr/>
        <a:lstStyle/>
        <a:p>
          <a:endParaRPr lang="pt-PT"/>
        </a:p>
      </dgm:t>
    </dgm:pt>
    <dgm:pt modelId="{1F234067-C5AB-413E-811C-2D3718A14ADF}">
      <dgm:prSet custT="1"/>
      <dgm:spPr/>
      <dgm:t>
        <a:bodyPr/>
        <a:lstStyle/>
        <a:p>
          <a:r>
            <a:rPr lang="pt-PT" sz="1800" dirty="0" smtClean="0"/>
            <a:t>Apoiar diretamente exportadoras</a:t>
          </a:r>
          <a:endParaRPr lang="pt-PT" sz="1800" dirty="0"/>
        </a:p>
      </dgm:t>
    </dgm:pt>
    <dgm:pt modelId="{0EBA5664-5BCC-4498-B2E4-83322044E237}" type="parTrans" cxnId="{66CFA98E-CF12-4E01-AA0E-52D6089464D8}">
      <dgm:prSet/>
      <dgm:spPr/>
      <dgm:t>
        <a:bodyPr/>
        <a:lstStyle/>
        <a:p>
          <a:endParaRPr lang="pt-PT"/>
        </a:p>
      </dgm:t>
    </dgm:pt>
    <dgm:pt modelId="{B648795C-B163-4419-A691-005280EAD144}" type="sibTrans" cxnId="{66CFA98E-CF12-4E01-AA0E-52D6089464D8}">
      <dgm:prSet/>
      <dgm:spPr/>
      <dgm:t>
        <a:bodyPr/>
        <a:lstStyle/>
        <a:p>
          <a:endParaRPr lang="pt-PT"/>
        </a:p>
      </dgm:t>
    </dgm:pt>
    <dgm:pt modelId="{D6089266-12A0-45F8-A641-61CEA2BE0327}">
      <dgm:prSet/>
      <dgm:spPr/>
      <dgm:t>
        <a:bodyPr/>
        <a:lstStyle/>
        <a:p>
          <a:r>
            <a:rPr lang="pt-PT" dirty="0" smtClean="0"/>
            <a:t>Existem </a:t>
          </a:r>
          <a:r>
            <a:rPr lang="pt-PT" i="1" dirty="0" smtClean="0"/>
            <a:t>oportunidades de aprendizagem </a:t>
          </a:r>
          <a:r>
            <a:rPr lang="pt-PT" i="0" dirty="0" smtClean="0"/>
            <a:t>que justificam apoios públicos diretos à exportação</a:t>
          </a:r>
          <a:endParaRPr lang="pt-PT" dirty="0"/>
        </a:p>
      </dgm:t>
    </dgm:pt>
    <dgm:pt modelId="{2BE49085-E6AC-4EE5-858A-57057D71C6A6}" type="parTrans" cxnId="{8F29C037-5941-4C8C-BFDD-B6999AA5F240}">
      <dgm:prSet/>
      <dgm:spPr/>
      <dgm:t>
        <a:bodyPr/>
        <a:lstStyle/>
        <a:p>
          <a:endParaRPr lang="pt-PT"/>
        </a:p>
      </dgm:t>
    </dgm:pt>
    <dgm:pt modelId="{3A856525-2EDA-4232-B366-C9373EFBA36E}" type="sibTrans" cxnId="{8F29C037-5941-4C8C-BFDD-B6999AA5F240}">
      <dgm:prSet/>
      <dgm:spPr/>
      <dgm:t>
        <a:bodyPr/>
        <a:lstStyle/>
        <a:p>
          <a:endParaRPr lang="pt-PT"/>
        </a:p>
      </dgm:t>
    </dgm:pt>
    <dgm:pt modelId="{65318FFF-94F5-46AD-95E3-E9AAB93667D3}">
      <dgm:prSet custT="1"/>
      <dgm:spPr/>
      <dgm:t>
        <a:bodyPr/>
        <a:lstStyle/>
        <a:p>
          <a:r>
            <a:rPr lang="pt-PT" sz="1800" dirty="0" smtClean="0"/>
            <a:t>Reforçar a competição no mercado doméstico</a:t>
          </a:r>
          <a:endParaRPr lang="pt-PT" sz="1800" dirty="0"/>
        </a:p>
      </dgm:t>
    </dgm:pt>
    <dgm:pt modelId="{23F5E403-3536-4180-BB22-849B14C7C150}" type="parTrans" cxnId="{B710C6DF-4C1B-4E93-9052-BBA2D95EBFDC}">
      <dgm:prSet/>
      <dgm:spPr/>
      <dgm:t>
        <a:bodyPr/>
        <a:lstStyle/>
        <a:p>
          <a:endParaRPr lang="pt-PT"/>
        </a:p>
      </dgm:t>
    </dgm:pt>
    <dgm:pt modelId="{D8372D3D-1E08-4B04-A7F3-4D84BCF0BD28}" type="sibTrans" cxnId="{B710C6DF-4C1B-4E93-9052-BBA2D95EBFDC}">
      <dgm:prSet/>
      <dgm:spPr/>
      <dgm:t>
        <a:bodyPr/>
        <a:lstStyle/>
        <a:p>
          <a:endParaRPr lang="pt-PT"/>
        </a:p>
      </dgm:t>
    </dgm:pt>
    <dgm:pt modelId="{DF4EEF52-DA69-48DF-A1A0-91AA606A65A4}">
      <dgm:prSet/>
      <dgm:spPr/>
      <dgm:t>
        <a:bodyPr/>
        <a:lstStyle/>
        <a:p>
          <a:r>
            <a:rPr lang="pt-PT" dirty="0" smtClean="0"/>
            <a:t>Medidas que visem reduzir a concentração dos mercados internos têm efeitos positivos na probabilidade das empresas exportarem</a:t>
          </a:r>
          <a:endParaRPr lang="pt-PT" dirty="0"/>
        </a:p>
      </dgm:t>
    </dgm:pt>
    <dgm:pt modelId="{398ACFCE-70BE-4009-B656-4EB68D94EDD7}" type="parTrans" cxnId="{51E8FE99-27D4-4305-AB1D-5892CDB4C4A2}">
      <dgm:prSet/>
      <dgm:spPr/>
      <dgm:t>
        <a:bodyPr/>
        <a:lstStyle/>
        <a:p>
          <a:endParaRPr lang="pt-PT"/>
        </a:p>
      </dgm:t>
    </dgm:pt>
    <dgm:pt modelId="{A00A005E-4E03-4D84-B633-9D5E946DA515}" type="sibTrans" cxnId="{51E8FE99-27D4-4305-AB1D-5892CDB4C4A2}">
      <dgm:prSet/>
      <dgm:spPr/>
      <dgm:t>
        <a:bodyPr/>
        <a:lstStyle/>
        <a:p>
          <a:endParaRPr lang="pt-PT"/>
        </a:p>
      </dgm:t>
    </dgm:pt>
    <dgm:pt modelId="{60A4C46D-3944-4344-988A-421A94C1CA90}" type="pres">
      <dgm:prSet presAssocID="{74E0E033-A404-420D-B1C2-46281E0D87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E00F5A8-DC48-4F51-BAA3-E667F48BD51C}" type="pres">
      <dgm:prSet presAssocID="{2BA788C4-E092-4006-9CD0-DEFFC0B1B3BE}" presName="linNode" presStyleCnt="0"/>
      <dgm:spPr/>
    </dgm:pt>
    <dgm:pt modelId="{F3AD20E9-7B11-4C9B-8DDD-5F100BBACC1E}" type="pres">
      <dgm:prSet presAssocID="{2BA788C4-E092-4006-9CD0-DEFFC0B1B3BE}" presName="parentText" presStyleLbl="node1" presStyleIdx="0" presStyleCnt="5" custScaleX="83526" custLinFactNeighborX="-490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B8F516B-F49B-4C4B-8872-66032CBAC409}" type="pres">
      <dgm:prSet presAssocID="{2BA788C4-E092-4006-9CD0-DEFFC0B1B3BE}" presName="descendantText" presStyleLbl="alignAccFollowNode1" presStyleIdx="0" presStyleCnt="5" custScaleX="10866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0626544-4884-4C2F-92E0-5446A91EF419}" type="pres">
      <dgm:prSet presAssocID="{C73759D5-333A-4606-95C8-AF90510E53B1}" presName="sp" presStyleCnt="0"/>
      <dgm:spPr/>
    </dgm:pt>
    <dgm:pt modelId="{3F68DEA0-2F62-4CA4-91CC-BD6B39C191E4}" type="pres">
      <dgm:prSet presAssocID="{760B76B6-A351-4BAE-A17A-207557E44640}" presName="linNode" presStyleCnt="0"/>
      <dgm:spPr/>
    </dgm:pt>
    <dgm:pt modelId="{B057401E-082C-4E79-BC8D-06EC94216895}" type="pres">
      <dgm:prSet presAssocID="{760B76B6-A351-4BAE-A17A-207557E44640}" presName="parentText" presStyleLbl="node1" presStyleIdx="1" presStyleCnt="5" custScaleX="83526" custLinFactNeighborX="-490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73A88FA-DCF1-4A09-967A-31A09B38BA21}" type="pres">
      <dgm:prSet presAssocID="{760B76B6-A351-4BAE-A17A-207557E44640}" presName="descendantText" presStyleLbl="alignAccFollowNode1" presStyleIdx="1" presStyleCnt="5" custScaleX="10866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0BDE7-0C44-48E5-AEAC-001F800CF692}" type="pres">
      <dgm:prSet presAssocID="{6B4A28E1-677D-4D48-AB70-20D81F3E9D0C}" presName="sp" presStyleCnt="0"/>
      <dgm:spPr/>
    </dgm:pt>
    <dgm:pt modelId="{1F02E82A-FBD5-4F12-8FA2-D786ED7AE42F}" type="pres">
      <dgm:prSet presAssocID="{B0CE89E7-2433-4527-8845-B5D5B350D4EC}" presName="linNode" presStyleCnt="0"/>
      <dgm:spPr/>
    </dgm:pt>
    <dgm:pt modelId="{A6684137-B570-4CDC-AC02-871A6C46C354}" type="pres">
      <dgm:prSet presAssocID="{B0CE89E7-2433-4527-8845-B5D5B350D4EC}" presName="parentText" presStyleLbl="node1" presStyleIdx="2" presStyleCnt="5" custScaleX="83526" custLinFactNeighborX="-490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8697C5A-2CCF-4722-ABB4-D22756F27639}" type="pres">
      <dgm:prSet presAssocID="{B0CE89E7-2433-4527-8845-B5D5B350D4EC}" presName="descendantText" presStyleLbl="alignAccFollowNode1" presStyleIdx="2" presStyleCnt="5" custScaleX="10866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2FBBFD4-1695-4354-A08A-203BE1E7A9D7}" type="pres">
      <dgm:prSet presAssocID="{A13B2919-52F6-4A45-9358-A82740E8515F}" presName="sp" presStyleCnt="0"/>
      <dgm:spPr/>
    </dgm:pt>
    <dgm:pt modelId="{E60BCFD7-3CA1-4810-A2F1-A2FA854C92A8}" type="pres">
      <dgm:prSet presAssocID="{1F234067-C5AB-413E-811C-2D3718A14ADF}" presName="linNode" presStyleCnt="0"/>
      <dgm:spPr/>
    </dgm:pt>
    <dgm:pt modelId="{D5D55477-99B9-41C6-903F-99E228692F1C}" type="pres">
      <dgm:prSet presAssocID="{1F234067-C5AB-413E-811C-2D3718A14ADF}" presName="parentText" presStyleLbl="node1" presStyleIdx="3" presStyleCnt="5" custScaleX="83526" custLinFactNeighborX="-490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8DAF0F6-83B1-4775-AE01-446C96F3993F}" type="pres">
      <dgm:prSet presAssocID="{1F234067-C5AB-413E-811C-2D3718A14ADF}" presName="descendantText" presStyleLbl="alignAccFollowNode1" presStyleIdx="3" presStyleCnt="5" custScaleX="10866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07011AB-5CEA-4A2F-B0FD-9B27B733A58E}" type="pres">
      <dgm:prSet presAssocID="{B648795C-B163-4419-A691-005280EAD144}" presName="sp" presStyleCnt="0"/>
      <dgm:spPr/>
    </dgm:pt>
    <dgm:pt modelId="{04E3F16E-18AC-46B2-955F-17409F132D9B}" type="pres">
      <dgm:prSet presAssocID="{65318FFF-94F5-46AD-95E3-E9AAB93667D3}" presName="linNode" presStyleCnt="0"/>
      <dgm:spPr/>
    </dgm:pt>
    <dgm:pt modelId="{DCFB24B4-9BF8-47FC-983E-353D9B56AB20}" type="pres">
      <dgm:prSet presAssocID="{65318FFF-94F5-46AD-95E3-E9AAB93667D3}" presName="parentText" presStyleLbl="node1" presStyleIdx="4" presStyleCnt="5" custScaleX="83526" custLinFactNeighborX="-490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A83E32E-8C73-4544-BDD4-752C5FEC94ED}" type="pres">
      <dgm:prSet presAssocID="{65318FFF-94F5-46AD-95E3-E9AAB93667D3}" presName="descendantText" presStyleLbl="alignAccFollowNode1" presStyleIdx="4" presStyleCnt="5" custScaleX="10866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2F30917-8838-484C-92D6-0A42C3A019CE}" srcId="{74E0E033-A404-420D-B1C2-46281E0D87CA}" destId="{760B76B6-A351-4BAE-A17A-207557E44640}" srcOrd="1" destOrd="0" parTransId="{F740D7F1-15C7-4F80-A907-538FAE9D957F}" sibTransId="{6B4A28E1-677D-4D48-AB70-20D81F3E9D0C}"/>
    <dgm:cxn modelId="{ECBED4C8-68FA-4196-9BBF-E3D1CB978987}" type="presOf" srcId="{D2934CA3-AEB5-4F8C-8AAF-A23EB40CC2B9}" destId="{18697C5A-2CCF-4722-ABB4-D22756F27639}" srcOrd="0" destOrd="1" presId="urn:microsoft.com/office/officeart/2005/8/layout/vList5"/>
    <dgm:cxn modelId="{4894BC50-8201-4DC2-BB26-6605459DEF88}" type="presOf" srcId="{74E0E033-A404-420D-B1C2-46281E0D87CA}" destId="{60A4C46D-3944-4344-988A-421A94C1CA90}" srcOrd="0" destOrd="0" presId="urn:microsoft.com/office/officeart/2005/8/layout/vList5"/>
    <dgm:cxn modelId="{80409DC3-1FBB-45A4-9932-3DD0062844B2}" srcId="{B0CE89E7-2433-4527-8845-B5D5B350D4EC}" destId="{B4D65904-0D5C-4314-BC2B-2E591CE71219}" srcOrd="0" destOrd="0" parTransId="{B848738A-EAAA-40AF-AE52-D1E44063C195}" sibTransId="{EC4FDEA6-7448-4E8C-9C2A-48DBBE566149}"/>
    <dgm:cxn modelId="{3A120BEF-AED3-44E4-8C26-E7D6BB7AB575}" type="presOf" srcId="{B4D65904-0D5C-4314-BC2B-2E591CE71219}" destId="{18697C5A-2CCF-4722-ABB4-D22756F27639}" srcOrd="0" destOrd="0" presId="urn:microsoft.com/office/officeart/2005/8/layout/vList5"/>
    <dgm:cxn modelId="{C8F33A66-35B0-41CD-B95F-DE3EE46A7652}" type="presOf" srcId="{65318FFF-94F5-46AD-95E3-E9AAB93667D3}" destId="{DCFB24B4-9BF8-47FC-983E-353D9B56AB20}" srcOrd="0" destOrd="0" presId="urn:microsoft.com/office/officeart/2005/8/layout/vList5"/>
    <dgm:cxn modelId="{B710C6DF-4C1B-4E93-9052-BBA2D95EBFDC}" srcId="{74E0E033-A404-420D-B1C2-46281E0D87CA}" destId="{65318FFF-94F5-46AD-95E3-E9AAB93667D3}" srcOrd="4" destOrd="0" parTransId="{23F5E403-3536-4180-BB22-849B14C7C150}" sibTransId="{D8372D3D-1E08-4B04-A7F3-4D84BCF0BD28}"/>
    <dgm:cxn modelId="{4D8D223A-97C2-45F2-A374-5D0E1DAFA35F}" type="presOf" srcId="{760B76B6-A351-4BAE-A17A-207557E44640}" destId="{B057401E-082C-4E79-BC8D-06EC94216895}" srcOrd="0" destOrd="0" presId="urn:microsoft.com/office/officeart/2005/8/layout/vList5"/>
    <dgm:cxn modelId="{BE9EA8BC-8A4E-47BF-8CCD-67EAD09E1312}" type="presOf" srcId="{2BA788C4-E092-4006-9CD0-DEFFC0B1B3BE}" destId="{F3AD20E9-7B11-4C9B-8DDD-5F100BBACC1E}" srcOrd="0" destOrd="0" presId="urn:microsoft.com/office/officeart/2005/8/layout/vList5"/>
    <dgm:cxn modelId="{9128A0A3-6A6C-43F6-95D6-4FECF6A9BC38}" type="presOf" srcId="{48E25892-D6E1-45AA-9317-9C736CEF39ED}" destId="{DB8F516B-F49B-4C4B-8872-66032CBAC409}" srcOrd="0" destOrd="1" presId="urn:microsoft.com/office/officeart/2005/8/layout/vList5"/>
    <dgm:cxn modelId="{C6D3E23C-54F0-48D0-A6A0-26D090EDCE2D}" type="presOf" srcId="{B0CE89E7-2433-4527-8845-B5D5B350D4EC}" destId="{A6684137-B570-4CDC-AC02-871A6C46C354}" srcOrd="0" destOrd="0" presId="urn:microsoft.com/office/officeart/2005/8/layout/vList5"/>
    <dgm:cxn modelId="{526A1511-26A6-4124-84E5-0C00B877CC23}" type="presOf" srcId="{1F234067-C5AB-413E-811C-2D3718A14ADF}" destId="{D5D55477-99B9-41C6-903F-99E228692F1C}" srcOrd="0" destOrd="0" presId="urn:microsoft.com/office/officeart/2005/8/layout/vList5"/>
    <dgm:cxn modelId="{5B1005F0-D6E3-4134-819B-9286276BE602}" srcId="{74E0E033-A404-420D-B1C2-46281E0D87CA}" destId="{2BA788C4-E092-4006-9CD0-DEFFC0B1B3BE}" srcOrd="0" destOrd="0" parTransId="{8386CCE6-27D3-4F4A-A119-A134C566F77F}" sibTransId="{C73759D5-333A-4606-95C8-AF90510E53B1}"/>
    <dgm:cxn modelId="{66CFA98E-CF12-4E01-AA0E-52D6089464D8}" srcId="{74E0E033-A404-420D-B1C2-46281E0D87CA}" destId="{1F234067-C5AB-413E-811C-2D3718A14ADF}" srcOrd="3" destOrd="0" parTransId="{0EBA5664-5BCC-4498-B2E4-83322044E237}" sibTransId="{B648795C-B163-4419-A691-005280EAD144}"/>
    <dgm:cxn modelId="{4DA2AA3E-AE54-4774-9249-00AE290CE1BD}" type="presOf" srcId="{DF4EEF52-DA69-48DF-A1A0-91AA606A65A4}" destId="{DA83E32E-8C73-4544-BDD4-752C5FEC94ED}" srcOrd="0" destOrd="0" presId="urn:microsoft.com/office/officeart/2005/8/layout/vList5"/>
    <dgm:cxn modelId="{8F29C037-5941-4C8C-BFDD-B6999AA5F240}" srcId="{1F234067-C5AB-413E-811C-2D3718A14ADF}" destId="{D6089266-12A0-45F8-A641-61CEA2BE0327}" srcOrd="0" destOrd="0" parTransId="{2BE49085-E6AC-4EE5-858A-57057D71C6A6}" sibTransId="{3A856525-2EDA-4232-B366-C9373EFBA36E}"/>
    <dgm:cxn modelId="{56246108-B635-4041-86D0-A8272DFC1058}" srcId="{74E0E033-A404-420D-B1C2-46281E0D87CA}" destId="{B0CE89E7-2433-4527-8845-B5D5B350D4EC}" srcOrd="2" destOrd="0" parTransId="{E08AF6BB-1E1D-40B8-983B-886ADA9EAB22}" sibTransId="{A13B2919-52F6-4A45-9358-A82740E8515F}"/>
    <dgm:cxn modelId="{9BA007D6-DF73-49BB-8FA5-D0D1EA691D1A}" type="presOf" srcId="{D6089266-12A0-45F8-A641-61CEA2BE0327}" destId="{08DAF0F6-83B1-4775-AE01-446C96F3993F}" srcOrd="0" destOrd="0" presId="urn:microsoft.com/office/officeart/2005/8/layout/vList5"/>
    <dgm:cxn modelId="{F14D49A4-273C-4D88-917E-E0D4101D4F67}" type="presOf" srcId="{F4C7DE9D-823F-498D-BE2D-8AFA5D2F4142}" destId="{DB8F516B-F49B-4C4B-8872-66032CBAC409}" srcOrd="0" destOrd="0" presId="urn:microsoft.com/office/officeart/2005/8/layout/vList5"/>
    <dgm:cxn modelId="{5A0397FF-5ABE-4697-BD3F-6DDA328E2986}" type="presOf" srcId="{0EE7FA04-B386-4229-9428-B71E2F5B7107}" destId="{773A88FA-DCF1-4A09-967A-31A09B38BA21}" srcOrd="0" destOrd="0" presId="urn:microsoft.com/office/officeart/2005/8/layout/vList5"/>
    <dgm:cxn modelId="{10041D45-639D-4AB1-A95F-5A999A6FA97E}" srcId="{760B76B6-A351-4BAE-A17A-207557E44640}" destId="{0EE7FA04-B386-4229-9428-B71E2F5B7107}" srcOrd="0" destOrd="0" parTransId="{B412C2E6-645C-4C07-AC91-BB03078FCF90}" sibTransId="{BA865E61-12EC-42CE-B0C0-7DE08E76EE5B}"/>
    <dgm:cxn modelId="{6C6F1A9D-B066-4504-8D1D-518E6DCCDD37}" srcId="{2BA788C4-E092-4006-9CD0-DEFFC0B1B3BE}" destId="{48E25892-D6E1-45AA-9317-9C736CEF39ED}" srcOrd="1" destOrd="0" parTransId="{351D4E70-15F1-4076-8337-FA2495536B5F}" sibTransId="{577C8AAA-9886-4D59-96EF-2941F64CF690}"/>
    <dgm:cxn modelId="{85DA7D5D-BBA1-4886-8E7C-26F3CB2D5D80}" srcId="{B0CE89E7-2433-4527-8845-B5D5B350D4EC}" destId="{D2934CA3-AEB5-4F8C-8AAF-A23EB40CC2B9}" srcOrd="1" destOrd="0" parTransId="{3675BAAF-5538-4350-B811-331D2286422C}" sibTransId="{F7F57F25-1B02-42D6-8690-24531CDA5429}"/>
    <dgm:cxn modelId="{6AEDB035-4F5F-4067-88E6-C77FCC866909}" srcId="{2BA788C4-E092-4006-9CD0-DEFFC0B1B3BE}" destId="{F4C7DE9D-823F-498D-BE2D-8AFA5D2F4142}" srcOrd="0" destOrd="0" parTransId="{B50A73CE-E8B9-491B-8F16-675A41B37AE9}" sibTransId="{74551023-41B4-4C56-8A91-4C4BA14B1387}"/>
    <dgm:cxn modelId="{51E8FE99-27D4-4305-AB1D-5892CDB4C4A2}" srcId="{65318FFF-94F5-46AD-95E3-E9AAB93667D3}" destId="{DF4EEF52-DA69-48DF-A1A0-91AA606A65A4}" srcOrd="0" destOrd="0" parTransId="{398ACFCE-70BE-4009-B656-4EB68D94EDD7}" sibTransId="{A00A005E-4E03-4D84-B633-9D5E946DA515}"/>
    <dgm:cxn modelId="{A8DDF623-2CF5-4009-89E6-BB871F57DD5B}" type="presParOf" srcId="{60A4C46D-3944-4344-988A-421A94C1CA90}" destId="{5E00F5A8-DC48-4F51-BAA3-E667F48BD51C}" srcOrd="0" destOrd="0" presId="urn:microsoft.com/office/officeart/2005/8/layout/vList5"/>
    <dgm:cxn modelId="{0E239834-1C42-4761-AA0B-CDE32B3B995E}" type="presParOf" srcId="{5E00F5A8-DC48-4F51-BAA3-E667F48BD51C}" destId="{F3AD20E9-7B11-4C9B-8DDD-5F100BBACC1E}" srcOrd="0" destOrd="0" presId="urn:microsoft.com/office/officeart/2005/8/layout/vList5"/>
    <dgm:cxn modelId="{1312E1DB-C6A3-4F64-A706-7AC554269BBB}" type="presParOf" srcId="{5E00F5A8-DC48-4F51-BAA3-E667F48BD51C}" destId="{DB8F516B-F49B-4C4B-8872-66032CBAC409}" srcOrd="1" destOrd="0" presId="urn:microsoft.com/office/officeart/2005/8/layout/vList5"/>
    <dgm:cxn modelId="{B3602942-A2CA-42DB-BFEB-DCB0A25D6E51}" type="presParOf" srcId="{60A4C46D-3944-4344-988A-421A94C1CA90}" destId="{90626544-4884-4C2F-92E0-5446A91EF419}" srcOrd="1" destOrd="0" presId="urn:microsoft.com/office/officeart/2005/8/layout/vList5"/>
    <dgm:cxn modelId="{616F630E-FCAC-42E0-B3D7-65619070A0F2}" type="presParOf" srcId="{60A4C46D-3944-4344-988A-421A94C1CA90}" destId="{3F68DEA0-2F62-4CA4-91CC-BD6B39C191E4}" srcOrd="2" destOrd="0" presId="urn:microsoft.com/office/officeart/2005/8/layout/vList5"/>
    <dgm:cxn modelId="{9A4FD250-A155-4BF9-9FAA-7EBC9E911F2A}" type="presParOf" srcId="{3F68DEA0-2F62-4CA4-91CC-BD6B39C191E4}" destId="{B057401E-082C-4E79-BC8D-06EC94216895}" srcOrd="0" destOrd="0" presId="urn:microsoft.com/office/officeart/2005/8/layout/vList5"/>
    <dgm:cxn modelId="{06090370-4196-4D0C-9C95-9B7EA39C7FAC}" type="presParOf" srcId="{3F68DEA0-2F62-4CA4-91CC-BD6B39C191E4}" destId="{773A88FA-DCF1-4A09-967A-31A09B38BA21}" srcOrd="1" destOrd="0" presId="urn:microsoft.com/office/officeart/2005/8/layout/vList5"/>
    <dgm:cxn modelId="{F1401EBC-04C1-4761-8A87-8247DC94B68F}" type="presParOf" srcId="{60A4C46D-3944-4344-988A-421A94C1CA90}" destId="{5090BDE7-0C44-48E5-AEAC-001F800CF692}" srcOrd="3" destOrd="0" presId="urn:microsoft.com/office/officeart/2005/8/layout/vList5"/>
    <dgm:cxn modelId="{821B4620-8C35-457F-92C2-30613C538EC5}" type="presParOf" srcId="{60A4C46D-3944-4344-988A-421A94C1CA90}" destId="{1F02E82A-FBD5-4F12-8FA2-D786ED7AE42F}" srcOrd="4" destOrd="0" presId="urn:microsoft.com/office/officeart/2005/8/layout/vList5"/>
    <dgm:cxn modelId="{CB212D2C-40D9-4A60-9EA8-919370138453}" type="presParOf" srcId="{1F02E82A-FBD5-4F12-8FA2-D786ED7AE42F}" destId="{A6684137-B570-4CDC-AC02-871A6C46C354}" srcOrd="0" destOrd="0" presId="urn:microsoft.com/office/officeart/2005/8/layout/vList5"/>
    <dgm:cxn modelId="{1073E47F-B5CF-4CB2-A853-C5612A169A85}" type="presParOf" srcId="{1F02E82A-FBD5-4F12-8FA2-D786ED7AE42F}" destId="{18697C5A-2CCF-4722-ABB4-D22756F27639}" srcOrd="1" destOrd="0" presId="urn:microsoft.com/office/officeart/2005/8/layout/vList5"/>
    <dgm:cxn modelId="{8ABE2783-CBE6-405D-85DD-6F5F8F41EA02}" type="presParOf" srcId="{60A4C46D-3944-4344-988A-421A94C1CA90}" destId="{A2FBBFD4-1695-4354-A08A-203BE1E7A9D7}" srcOrd="5" destOrd="0" presId="urn:microsoft.com/office/officeart/2005/8/layout/vList5"/>
    <dgm:cxn modelId="{6FC49F54-FBB7-446C-AFB1-A8DAB1B01F12}" type="presParOf" srcId="{60A4C46D-3944-4344-988A-421A94C1CA90}" destId="{E60BCFD7-3CA1-4810-A2F1-A2FA854C92A8}" srcOrd="6" destOrd="0" presId="urn:microsoft.com/office/officeart/2005/8/layout/vList5"/>
    <dgm:cxn modelId="{6E8809B1-D26F-460B-8970-E5FEE2CC4C07}" type="presParOf" srcId="{E60BCFD7-3CA1-4810-A2F1-A2FA854C92A8}" destId="{D5D55477-99B9-41C6-903F-99E228692F1C}" srcOrd="0" destOrd="0" presId="urn:microsoft.com/office/officeart/2005/8/layout/vList5"/>
    <dgm:cxn modelId="{9F51D616-0C73-4257-9D24-B4FD079D92B8}" type="presParOf" srcId="{E60BCFD7-3CA1-4810-A2F1-A2FA854C92A8}" destId="{08DAF0F6-83B1-4775-AE01-446C96F3993F}" srcOrd="1" destOrd="0" presId="urn:microsoft.com/office/officeart/2005/8/layout/vList5"/>
    <dgm:cxn modelId="{0E13AE48-09D0-4F84-B3F4-E10E0887613E}" type="presParOf" srcId="{60A4C46D-3944-4344-988A-421A94C1CA90}" destId="{607011AB-5CEA-4A2F-B0FD-9B27B733A58E}" srcOrd="7" destOrd="0" presId="urn:microsoft.com/office/officeart/2005/8/layout/vList5"/>
    <dgm:cxn modelId="{00F4FF25-46EA-4442-84B0-D53B79DBFFC5}" type="presParOf" srcId="{60A4C46D-3944-4344-988A-421A94C1CA90}" destId="{04E3F16E-18AC-46B2-955F-17409F132D9B}" srcOrd="8" destOrd="0" presId="urn:microsoft.com/office/officeart/2005/8/layout/vList5"/>
    <dgm:cxn modelId="{F5264477-96D1-493D-9240-AA21166EFC57}" type="presParOf" srcId="{04E3F16E-18AC-46B2-955F-17409F132D9B}" destId="{DCFB24B4-9BF8-47FC-983E-353D9B56AB20}" srcOrd="0" destOrd="0" presId="urn:microsoft.com/office/officeart/2005/8/layout/vList5"/>
    <dgm:cxn modelId="{ADFB77EB-868C-4F25-853A-DCA93D244655}" type="presParOf" srcId="{04E3F16E-18AC-46B2-955F-17409F132D9B}" destId="{DA83E32E-8C73-4544-BDD4-752C5FEC94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82101-D1A1-48EA-8F5B-98AED46C6208}">
      <dsp:nvSpPr>
        <dsp:cNvPr id="0" name=""/>
        <dsp:cNvSpPr/>
      </dsp:nvSpPr>
      <dsp:spPr>
        <a:xfrm>
          <a:off x="28" y="628457"/>
          <a:ext cx="2973631" cy="3498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E9E0E9-3436-4856-9093-3F58DE58B98D}">
      <dsp:nvSpPr>
        <dsp:cNvPr id="0" name=""/>
        <dsp:cNvSpPr/>
      </dsp:nvSpPr>
      <dsp:spPr>
        <a:xfrm>
          <a:off x="28" y="759843"/>
          <a:ext cx="218453" cy="218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1866F9-3D86-4806-8940-4FADC61DE941}">
      <dsp:nvSpPr>
        <dsp:cNvPr id="0" name=""/>
        <dsp:cNvSpPr/>
      </dsp:nvSpPr>
      <dsp:spPr>
        <a:xfrm>
          <a:off x="28" y="0"/>
          <a:ext cx="2973631" cy="62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accent1"/>
              </a:solidFill>
            </a:rPr>
            <a:t>Fatores internos</a:t>
          </a:r>
          <a:endParaRPr lang="pt-PT" sz="2000" kern="1200" dirty="0">
            <a:solidFill>
              <a:schemeClr val="accent1"/>
            </a:solidFill>
          </a:endParaRPr>
        </a:p>
      </dsp:txBody>
      <dsp:txXfrm>
        <a:off x="28" y="0"/>
        <a:ext cx="2973631" cy="628457"/>
      </dsp:txXfrm>
    </dsp:sp>
    <dsp:sp modelId="{8ABA81A3-C582-4C94-ABC7-27DF24F8BC3F}">
      <dsp:nvSpPr>
        <dsp:cNvPr id="0" name=""/>
        <dsp:cNvSpPr/>
      </dsp:nvSpPr>
      <dsp:spPr>
        <a:xfrm>
          <a:off x="28" y="1269052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2A9489-63B1-43D2-88E8-E996B4B80D6A}">
      <dsp:nvSpPr>
        <dsp:cNvPr id="0" name=""/>
        <dsp:cNvSpPr/>
      </dsp:nvSpPr>
      <dsp:spPr>
        <a:xfrm>
          <a:off x="208182" y="1123674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Inovação e I&amp;D</a:t>
          </a:r>
          <a:endParaRPr lang="pt-PT" sz="1600" kern="1200" dirty="0"/>
        </a:p>
      </dsp:txBody>
      <dsp:txXfrm>
        <a:off x="208182" y="1123674"/>
        <a:ext cx="2765476" cy="509203"/>
      </dsp:txXfrm>
    </dsp:sp>
    <dsp:sp modelId="{CACD25EB-14B2-4539-A4CE-55BC620A19F2}">
      <dsp:nvSpPr>
        <dsp:cNvPr id="0" name=""/>
        <dsp:cNvSpPr/>
      </dsp:nvSpPr>
      <dsp:spPr>
        <a:xfrm>
          <a:off x="28" y="1778255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9B79F2-1507-4800-9009-3A91CD169607}">
      <dsp:nvSpPr>
        <dsp:cNvPr id="0" name=""/>
        <dsp:cNvSpPr/>
      </dsp:nvSpPr>
      <dsp:spPr>
        <a:xfrm>
          <a:off x="208182" y="1632878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Dimensão da empresa</a:t>
          </a:r>
          <a:endParaRPr lang="pt-PT" sz="1600" kern="1200" dirty="0"/>
        </a:p>
      </dsp:txBody>
      <dsp:txXfrm>
        <a:off x="208182" y="1632878"/>
        <a:ext cx="2765476" cy="509203"/>
      </dsp:txXfrm>
    </dsp:sp>
    <dsp:sp modelId="{7CFEE5EB-F465-45F5-BA91-45490781C9D5}">
      <dsp:nvSpPr>
        <dsp:cNvPr id="0" name=""/>
        <dsp:cNvSpPr/>
      </dsp:nvSpPr>
      <dsp:spPr>
        <a:xfrm>
          <a:off x="28" y="2287459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31D67F-FE91-4237-8F4A-8DAAF1A910E8}">
      <dsp:nvSpPr>
        <dsp:cNvPr id="0" name=""/>
        <dsp:cNvSpPr/>
      </dsp:nvSpPr>
      <dsp:spPr>
        <a:xfrm>
          <a:off x="208182" y="2142081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Capital humano</a:t>
          </a:r>
          <a:endParaRPr lang="pt-PT" sz="1600" kern="1200" dirty="0"/>
        </a:p>
      </dsp:txBody>
      <dsp:txXfrm>
        <a:off x="208182" y="2142081"/>
        <a:ext cx="2765476" cy="509203"/>
      </dsp:txXfrm>
    </dsp:sp>
    <dsp:sp modelId="{F7788477-17B2-40C4-8016-460462F88307}">
      <dsp:nvSpPr>
        <dsp:cNvPr id="0" name=""/>
        <dsp:cNvSpPr/>
      </dsp:nvSpPr>
      <dsp:spPr>
        <a:xfrm>
          <a:off x="28" y="2796662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38A8DC-FB86-4A1C-A97F-C185F4F3A942}">
      <dsp:nvSpPr>
        <dsp:cNvPr id="0" name=""/>
        <dsp:cNvSpPr/>
      </dsp:nvSpPr>
      <dsp:spPr>
        <a:xfrm>
          <a:off x="208182" y="2651285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Idade da empresa</a:t>
          </a:r>
        </a:p>
      </dsp:txBody>
      <dsp:txXfrm>
        <a:off x="208182" y="2651285"/>
        <a:ext cx="2765476" cy="509203"/>
      </dsp:txXfrm>
    </dsp:sp>
    <dsp:sp modelId="{54FF574B-FEA6-4771-8296-83037E8CBF4D}">
      <dsp:nvSpPr>
        <dsp:cNvPr id="0" name=""/>
        <dsp:cNvSpPr/>
      </dsp:nvSpPr>
      <dsp:spPr>
        <a:xfrm>
          <a:off x="28" y="3305866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007562-2144-4BAD-840A-DE37B70F0399}">
      <dsp:nvSpPr>
        <dsp:cNvPr id="0" name=""/>
        <dsp:cNvSpPr/>
      </dsp:nvSpPr>
      <dsp:spPr>
        <a:xfrm>
          <a:off x="208182" y="3160488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Produtividade</a:t>
          </a:r>
        </a:p>
      </dsp:txBody>
      <dsp:txXfrm>
        <a:off x="208182" y="3160488"/>
        <a:ext cx="2765476" cy="509203"/>
      </dsp:txXfrm>
    </dsp:sp>
    <dsp:sp modelId="{963CCCDA-134B-4494-B8DD-DF311932A743}">
      <dsp:nvSpPr>
        <dsp:cNvPr id="0" name=""/>
        <dsp:cNvSpPr/>
      </dsp:nvSpPr>
      <dsp:spPr>
        <a:xfrm>
          <a:off x="3122340" y="628457"/>
          <a:ext cx="2973631" cy="3498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6B3AF-9977-4E88-A8F6-3819A28F086D}">
      <dsp:nvSpPr>
        <dsp:cNvPr id="0" name=""/>
        <dsp:cNvSpPr/>
      </dsp:nvSpPr>
      <dsp:spPr>
        <a:xfrm>
          <a:off x="3122340" y="759843"/>
          <a:ext cx="218453" cy="218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67A5F9-FF25-467A-BCB5-3AD4DC78A8F0}">
      <dsp:nvSpPr>
        <dsp:cNvPr id="0" name=""/>
        <dsp:cNvSpPr/>
      </dsp:nvSpPr>
      <dsp:spPr>
        <a:xfrm>
          <a:off x="3122340" y="0"/>
          <a:ext cx="2973631" cy="62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0" kern="1200" dirty="0" smtClean="0">
              <a:solidFill>
                <a:schemeClr val="accent1"/>
              </a:solidFill>
            </a:rPr>
            <a:t>Fatores externos</a:t>
          </a:r>
          <a:endParaRPr lang="pt-PT" sz="2000" b="0" kern="1200" dirty="0">
            <a:solidFill>
              <a:schemeClr val="accent1"/>
            </a:solidFill>
          </a:endParaRPr>
        </a:p>
      </dsp:txBody>
      <dsp:txXfrm>
        <a:off x="3122340" y="0"/>
        <a:ext cx="2973631" cy="628457"/>
      </dsp:txXfrm>
    </dsp:sp>
    <dsp:sp modelId="{4748C66F-FCDC-4381-98A3-646F63BCDD65}">
      <dsp:nvSpPr>
        <dsp:cNvPr id="0" name=""/>
        <dsp:cNvSpPr/>
      </dsp:nvSpPr>
      <dsp:spPr>
        <a:xfrm>
          <a:off x="3122340" y="1269052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359D8A-7D0A-4A98-B55E-5DD1014C6BA9}">
      <dsp:nvSpPr>
        <dsp:cNvPr id="0" name=""/>
        <dsp:cNvSpPr/>
      </dsp:nvSpPr>
      <dsp:spPr>
        <a:xfrm>
          <a:off x="3330494" y="1123674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Eficiência da administração pública</a:t>
          </a:r>
          <a:endParaRPr lang="pt-PT" sz="1600" kern="1200" dirty="0"/>
        </a:p>
      </dsp:txBody>
      <dsp:txXfrm>
        <a:off x="3330494" y="1123674"/>
        <a:ext cx="2765476" cy="509203"/>
      </dsp:txXfrm>
    </dsp:sp>
    <dsp:sp modelId="{995465D1-EE62-4105-A3BC-974F34439203}">
      <dsp:nvSpPr>
        <dsp:cNvPr id="0" name=""/>
        <dsp:cNvSpPr/>
      </dsp:nvSpPr>
      <dsp:spPr>
        <a:xfrm>
          <a:off x="3122340" y="1778255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737ACE-543F-488F-ABEA-971FE144866C}">
      <dsp:nvSpPr>
        <dsp:cNvPr id="0" name=""/>
        <dsp:cNvSpPr/>
      </dsp:nvSpPr>
      <dsp:spPr>
        <a:xfrm>
          <a:off x="3330494" y="1632878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Língua</a:t>
          </a:r>
          <a:endParaRPr lang="pt-PT" sz="1600" kern="1200" dirty="0"/>
        </a:p>
      </dsp:txBody>
      <dsp:txXfrm>
        <a:off x="3330494" y="1632878"/>
        <a:ext cx="2765476" cy="509203"/>
      </dsp:txXfrm>
    </dsp:sp>
    <dsp:sp modelId="{FC9E12EF-1EB3-4C27-8EBA-C9BD99B298DD}">
      <dsp:nvSpPr>
        <dsp:cNvPr id="0" name=""/>
        <dsp:cNvSpPr/>
      </dsp:nvSpPr>
      <dsp:spPr>
        <a:xfrm>
          <a:off x="3122340" y="2287459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381779-4B9E-4361-B223-307192A5BBF4}">
      <dsp:nvSpPr>
        <dsp:cNvPr id="0" name=""/>
        <dsp:cNvSpPr/>
      </dsp:nvSpPr>
      <dsp:spPr>
        <a:xfrm>
          <a:off x="3330494" y="2142081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Dimensão do Mercado</a:t>
          </a:r>
          <a:endParaRPr lang="pt-PT" sz="1600" kern="1200" dirty="0"/>
        </a:p>
      </dsp:txBody>
      <dsp:txXfrm>
        <a:off x="3330494" y="2142081"/>
        <a:ext cx="2765476" cy="509203"/>
      </dsp:txXfrm>
    </dsp:sp>
    <dsp:sp modelId="{CDE17613-7A9F-451A-A41B-68AD4279E1DE}">
      <dsp:nvSpPr>
        <dsp:cNvPr id="0" name=""/>
        <dsp:cNvSpPr/>
      </dsp:nvSpPr>
      <dsp:spPr>
        <a:xfrm>
          <a:off x="3122340" y="2796662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1F177E-40D6-4684-8BF1-89AB5B5C3BEC}">
      <dsp:nvSpPr>
        <dsp:cNvPr id="0" name=""/>
        <dsp:cNvSpPr/>
      </dsp:nvSpPr>
      <dsp:spPr>
        <a:xfrm>
          <a:off x="3330494" y="2651285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Custos de transporte</a:t>
          </a:r>
          <a:endParaRPr lang="pt-PT" sz="1600" kern="1200" dirty="0"/>
        </a:p>
      </dsp:txBody>
      <dsp:txXfrm>
        <a:off x="3330494" y="2651285"/>
        <a:ext cx="2765476" cy="509203"/>
      </dsp:txXfrm>
    </dsp:sp>
    <dsp:sp modelId="{1F218C5E-A10A-48E8-AF85-DB0DE166A076}">
      <dsp:nvSpPr>
        <dsp:cNvPr id="0" name=""/>
        <dsp:cNvSpPr/>
      </dsp:nvSpPr>
      <dsp:spPr>
        <a:xfrm>
          <a:off x="3122340" y="3305866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A69C0B-2B53-4F85-8E6F-0B39A31B5FE5}">
      <dsp:nvSpPr>
        <dsp:cNvPr id="0" name=""/>
        <dsp:cNvSpPr/>
      </dsp:nvSpPr>
      <dsp:spPr>
        <a:xfrm>
          <a:off x="3330494" y="3160488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Tarifas</a:t>
          </a:r>
          <a:endParaRPr lang="pt-PT" sz="1600" kern="1200" dirty="0"/>
        </a:p>
      </dsp:txBody>
      <dsp:txXfrm>
        <a:off x="3330494" y="3160488"/>
        <a:ext cx="2765476" cy="509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4FB78-6382-47D7-BF4A-C3BA50C21BF1}">
      <dsp:nvSpPr>
        <dsp:cNvPr id="0" name=""/>
        <dsp:cNvSpPr/>
      </dsp:nvSpPr>
      <dsp:spPr>
        <a:xfrm>
          <a:off x="0" y="64959"/>
          <a:ext cx="8292350" cy="87151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/>
            <a:t>Fatores internos: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Quais os relevantes para a capacidade exportadora?</a:t>
          </a:r>
          <a:endParaRPr lang="pt-PT" sz="2200" kern="1200" dirty="0"/>
        </a:p>
      </dsp:txBody>
      <dsp:txXfrm>
        <a:off x="0" y="64959"/>
        <a:ext cx="8292350" cy="871517"/>
      </dsp:txXfrm>
    </dsp:sp>
    <dsp:sp modelId="{7520263E-819F-48A4-8690-8F001BCDC7A5}">
      <dsp:nvSpPr>
        <dsp:cNvPr id="0" name=""/>
        <dsp:cNvSpPr/>
      </dsp:nvSpPr>
      <dsp:spPr>
        <a:xfrm>
          <a:off x="4048" y="946946"/>
          <a:ext cx="2761417" cy="2728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solidFill>
                <a:schemeClr val="accent1"/>
              </a:solidFill>
            </a:rPr>
            <a:t>Idade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1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err="1" smtClean="0"/>
            <a:t>Burgel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and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Murral</a:t>
          </a:r>
          <a:r>
            <a:rPr lang="pt-PT" sz="1600" kern="1200" dirty="0" smtClean="0"/>
            <a:t> (2000), </a:t>
          </a:r>
          <a:r>
            <a:rPr lang="pt-PT" sz="1600" kern="1200" dirty="0" err="1" smtClean="0"/>
            <a:t>Lamotte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and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Colovic</a:t>
          </a:r>
          <a:r>
            <a:rPr lang="pt-PT" sz="1600" kern="1200" dirty="0" smtClean="0"/>
            <a:t> (2013):</a:t>
          </a:r>
          <a:endParaRPr lang="pt-PT" sz="1600" i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i="1" kern="1200" dirty="0" smtClean="0"/>
            <a:t>Empresas jovens têm maior probabilidade de exportar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600" i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600" i="1" kern="1200" dirty="0"/>
        </a:p>
      </dsp:txBody>
      <dsp:txXfrm>
        <a:off x="4048" y="946946"/>
        <a:ext cx="2761417" cy="2728118"/>
      </dsp:txXfrm>
    </dsp:sp>
    <dsp:sp modelId="{0711BE38-B30D-4257-8E67-3CA676C7FC04}">
      <dsp:nvSpPr>
        <dsp:cNvPr id="0" name=""/>
        <dsp:cNvSpPr/>
      </dsp:nvSpPr>
      <dsp:spPr>
        <a:xfrm>
          <a:off x="2765466" y="946946"/>
          <a:ext cx="2761417" cy="27023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solidFill>
                <a:schemeClr val="accent1"/>
              </a:solidFill>
            </a:rPr>
            <a:t>Subsídios</a:t>
          </a:r>
          <a:endParaRPr lang="pt-PT" sz="2000" b="1" kern="1200" dirty="0" smtClean="0">
            <a:solidFill>
              <a:schemeClr val="accent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err="1" smtClean="0"/>
            <a:t>Mariasole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et</a:t>
          </a:r>
          <a:r>
            <a:rPr lang="pt-PT" sz="1600" kern="1200" dirty="0" smtClean="0"/>
            <a:t> al (2013):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i="1" kern="1200" dirty="0" smtClean="0"/>
            <a:t>Efeito positivo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50" i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i="0" kern="1200" dirty="0" smtClean="0"/>
            <a:t>Bernard </a:t>
          </a:r>
          <a:r>
            <a:rPr lang="pt-PT" sz="1600" i="0" kern="1200" dirty="0" err="1" smtClean="0"/>
            <a:t>and</a:t>
          </a:r>
          <a:r>
            <a:rPr lang="pt-PT" sz="1600" i="0" kern="1200" dirty="0" smtClean="0"/>
            <a:t> </a:t>
          </a:r>
          <a:r>
            <a:rPr lang="pt-PT" sz="1600" i="0" kern="1200" dirty="0" err="1" smtClean="0"/>
            <a:t>Jensen</a:t>
          </a:r>
          <a:r>
            <a:rPr lang="pt-PT" sz="1600" i="0" kern="1200" dirty="0" smtClean="0"/>
            <a:t> (2004):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i="1" kern="1200" dirty="0" smtClean="0"/>
            <a:t>Efeito não significante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600" i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600" i="1" kern="1200" dirty="0"/>
        </a:p>
      </dsp:txBody>
      <dsp:txXfrm>
        <a:off x="2765466" y="946946"/>
        <a:ext cx="2761417" cy="2702352"/>
      </dsp:txXfrm>
    </dsp:sp>
    <dsp:sp modelId="{380320C7-E66B-4A4B-864E-D6E46AFC77F7}">
      <dsp:nvSpPr>
        <dsp:cNvPr id="0" name=""/>
        <dsp:cNvSpPr/>
      </dsp:nvSpPr>
      <dsp:spPr>
        <a:xfrm>
          <a:off x="5526883" y="946958"/>
          <a:ext cx="2761417" cy="2702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b="1" kern="1200" dirty="0" smtClean="0">
            <a:solidFill>
              <a:schemeClr val="accent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solidFill>
                <a:schemeClr val="accent1"/>
              </a:solidFill>
            </a:rPr>
            <a:t>Experiência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err="1" smtClean="0"/>
            <a:t>Sinani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and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Hobdari</a:t>
          </a:r>
          <a:r>
            <a:rPr lang="pt-PT" sz="1600" kern="1200" dirty="0" smtClean="0"/>
            <a:t> (2008), </a:t>
          </a:r>
          <a:r>
            <a:rPr lang="pt-PT" sz="1600" kern="1200" dirty="0" err="1" smtClean="0"/>
            <a:t>Greenaway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and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Kneller</a:t>
          </a:r>
          <a:r>
            <a:rPr lang="pt-PT" sz="1600" kern="1200" dirty="0" smtClean="0"/>
            <a:t> (2004):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i="1" kern="1200" dirty="0" smtClean="0"/>
            <a:t>Efeito positivo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100" i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600" i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00" i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i="1" kern="1200" dirty="0" smtClean="0"/>
        </a:p>
      </dsp:txBody>
      <dsp:txXfrm>
        <a:off x="5526883" y="946958"/>
        <a:ext cx="2761417" cy="2702327"/>
      </dsp:txXfrm>
    </dsp:sp>
    <dsp:sp modelId="{72E4BB07-5CE0-46A3-896F-684F00E146BC}">
      <dsp:nvSpPr>
        <dsp:cNvPr id="0" name=""/>
        <dsp:cNvSpPr/>
      </dsp:nvSpPr>
      <dsp:spPr>
        <a:xfrm>
          <a:off x="0" y="3671390"/>
          <a:ext cx="8292350" cy="27634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FF25-36CD-43C8-83B2-410B33B0239E}" type="datetimeFigureOut">
              <a:rPr lang="pt-PT" smtClean="0"/>
              <a:t>20-08-2015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23789-8FDE-406B-90DD-29314D18C1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9473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18222-975B-47CB-B464-A9CF2DDB347F}" type="datetimeFigureOut">
              <a:rPr lang="pt-PT" smtClean="0"/>
              <a:t>20-08-2015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296BD-4D29-4812-A694-BCCC537A50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479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296BD-4D29-4812-A694-BCCC537A5076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6747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296BD-4D29-4812-A694-BCCC537A5076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878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296BD-4D29-4812-A694-BCCC537A5076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7746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296BD-4D29-4812-A694-BCCC537A5076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2736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296BD-4D29-4812-A694-BCCC537A5076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9342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296BD-4D29-4812-A694-BCCC537A5076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2855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296BD-4D29-4812-A694-BCCC537A5076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2456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296BD-4D29-4812-A694-BCCC537A5076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3218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296BD-4D29-4812-A694-BCCC537A5076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2853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296BD-4D29-4812-A694-BCCC537A5076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2925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296BD-4D29-4812-A694-BCCC537A5076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261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296BD-4D29-4812-A694-BCCC537A5076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2219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296BD-4D29-4812-A694-BCCC537A5076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6396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296BD-4D29-4812-A694-BCCC537A5076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609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296BD-4D29-4812-A694-BCCC537A5076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8440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296BD-4D29-4812-A694-BCCC537A5076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123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296BD-4D29-4812-A694-BCCC537A5076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0064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296BD-4D29-4812-A694-BCCC537A5076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8730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296BD-4D29-4812-A694-BCCC537A5076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7311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296BD-4D29-4812-A694-BCCC537A5076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7407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296BD-4D29-4812-A694-BCCC537A5076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801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11E8F2-A8E3-4C03-BE7A-5C7C3A94C315}" type="datetimeFigureOut">
              <a:rPr lang="pt-PT" smtClean="0"/>
              <a:t>20-08-2015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A1FAD9C-5DCE-4AF5-B29B-3141CA30C1F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924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E8F2-A8E3-4C03-BE7A-5C7C3A94C315}" type="datetimeFigureOut">
              <a:rPr lang="pt-PT" smtClean="0"/>
              <a:t>20-08-2015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AD9C-5DCE-4AF5-B29B-3141CA30C1F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798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11E8F2-A8E3-4C03-BE7A-5C7C3A94C315}" type="datetimeFigureOut">
              <a:rPr lang="pt-PT" smtClean="0"/>
              <a:t>20-08-2015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A1FAD9C-5DCE-4AF5-B29B-3141CA30C1F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108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E8F2-A8E3-4C03-BE7A-5C7C3A94C315}" type="datetimeFigureOut">
              <a:rPr lang="pt-PT" smtClean="0"/>
              <a:t>20-08-2015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AD9C-5DCE-4AF5-B29B-3141CA30C1F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368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11E8F2-A8E3-4C03-BE7A-5C7C3A94C315}" type="datetimeFigureOut">
              <a:rPr lang="pt-PT" smtClean="0"/>
              <a:t>20-08-2015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A1FAD9C-5DCE-4AF5-B29B-3141CA30C1F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869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E8F2-A8E3-4C03-BE7A-5C7C3A94C315}" type="datetimeFigureOut">
              <a:rPr lang="pt-PT" smtClean="0"/>
              <a:t>20-08-2015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AD9C-5DCE-4AF5-B29B-3141CA30C1F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544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E8F2-A8E3-4C03-BE7A-5C7C3A94C315}" type="datetimeFigureOut">
              <a:rPr lang="pt-PT" smtClean="0"/>
              <a:t>20-08-2015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AD9C-5DCE-4AF5-B29B-3141CA30C1F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270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E8F2-A8E3-4C03-BE7A-5C7C3A94C315}" type="datetimeFigureOut">
              <a:rPr lang="pt-PT" smtClean="0"/>
              <a:t>20-08-2015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AD9C-5DCE-4AF5-B29B-3141CA30C1F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606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E8F2-A8E3-4C03-BE7A-5C7C3A94C315}" type="datetimeFigureOut">
              <a:rPr lang="pt-PT" smtClean="0"/>
              <a:t>20-08-2015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AD9C-5DCE-4AF5-B29B-3141CA30C1F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29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911E8F2-A8E3-4C03-BE7A-5C7C3A94C315}" type="datetimeFigureOut">
              <a:rPr lang="pt-PT" smtClean="0"/>
              <a:t>20-08-2015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A1FAD9C-5DCE-4AF5-B29B-3141CA30C1F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880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E8F2-A8E3-4C03-BE7A-5C7C3A94C315}" type="datetimeFigureOut">
              <a:rPr lang="pt-PT" smtClean="0"/>
              <a:t>20-08-2015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AD9C-5DCE-4AF5-B29B-3141CA30C1F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064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911E8F2-A8E3-4C03-BE7A-5C7C3A94C315}" type="datetimeFigureOut">
              <a:rPr lang="pt-PT" smtClean="0"/>
              <a:t>20-08-2015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A1FAD9C-5DCE-4AF5-B29B-3141CA30C1F2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019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1375200"/>
            <a:ext cx="7989751" cy="1504844"/>
          </a:xfrm>
        </p:spPr>
        <p:txBody>
          <a:bodyPr>
            <a:normAutofit/>
          </a:bodyPr>
          <a:lstStyle/>
          <a:p>
            <a:r>
              <a:rPr lang="pt-PT" dirty="0"/>
              <a:t>OS DETERMINANTES DA CAPACIDADE </a:t>
            </a:r>
            <a:r>
              <a:rPr lang="pt-PT" smtClean="0"/>
              <a:t>EXPORTADORa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81193" y="2970196"/>
            <a:ext cx="7989751" cy="600556"/>
          </a:xfrm>
        </p:spPr>
        <p:txBody>
          <a:bodyPr>
            <a:normAutofit/>
          </a:bodyPr>
          <a:lstStyle/>
          <a:p>
            <a:r>
              <a:rPr lang="pt-PT" sz="2400" dirty="0" smtClean="0"/>
              <a:t>UMA ANÁLISE PARA AS EMPRESAS PORTUGUESAS</a:t>
            </a:r>
            <a:endParaRPr lang="pt-PT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81193" y="5293216"/>
            <a:ext cx="27818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900" dirty="0" smtClean="0">
              <a:solidFill>
                <a:schemeClr val="bg1"/>
              </a:solidFill>
            </a:endParaRPr>
          </a:p>
          <a:p>
            <a:r>
              <a:rPr lang="pt-PT" dirty="0" smtClean="0">
                <a:solidFill>
                  <a:schemeClr val="bg1"/>
                </a:solidFill>
              </a:rPr>
              <a:t>Ana Luísa Correia</a:t>
            </a:r>
          </a:p>
          <a:p>
            <a:r>
              <a:rPr lang="pt-PT" dirty="0" smtClean="0">
                <a:solidFill>
                  <a:schemeClr val="bg1"/>
                </a:solidFill>
              </a:rPr>
              <a:t>Ana Cláudia Gouveia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t="41109"/>
          <a:stretch/>
        </p:blipFill>
        <p:spPr>
          <a:xfrm>
            <a:off x="6238486" y="601325"/>
            <a:ext cx="2583544" cy="42576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031866" y="5293216"/>
            <a:ext cx="278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20 / 08 / 2015</a:t>
            </a:r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PT" sz="3600" dirty="0" smtClean="0"/>
              <a:t>DADOS</a:t>
            </a:r>
            <a:endParaRPr lang="pt-PT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397079" y="55548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99243" y="2047739"/>
            <a:ext cx="82811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 smtClean="0"/>
              <a:t>Definição de EXPORTADORA (Banco de Portugal):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b="1" dirty="0"/>
          </a:p>
          <a:p>
            <a:pPr marL="285750" indent="-285750">
              <a:buFontTx/>
              <a:buChar char="-"/>
            </a:pPr>
            <a:r>
              <a:rPr lang="pt-PT" sz="1600" dirty="0" smtClean="0"/>
              <a:t>Pelo menos 50% do volume de negócios proveniente de exportações de bens e serviços; ou</a:t>
            </a:r>
          </a:p>
          <a:p>
            <a:pPr marL="285750" indent="-285750">
              <a:buFontTx/>
              <a:buChar char="-"/>
            </a:pPr>
            <a:endParaRPr lang="pt-PT" sz="1200" dirty="0" smtClean="0"/>
          </a:p>
          <a:p>
            <a:pPr marL="285750" indent="-285750">
              <a:buFontTx/>
              <a:buChar char="-"/>
            </a:pPr>
            <a:r>
              <a:rPr lang="pt-PT" sz="1600" dirty="0" smtClean="0"/>
              <a:t>Pelo menos 10% do volume de negócios anual devido a exportações e cujo valor ultrapasse os 150.000€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13528" r="13842" b="11115"/>
          <a:stretch/>
        </p:blipFill>
        <p:spPr>
          <a:xfrm>
            <a:off x="1906074" y="3881314"/>
            <a:ext cx="5331853" cy="26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PT" sz="3600" dirty="0" smtClean="0"/>
              <a:t>dados</a:t>
            </a:r>
            <a:endParaRPr lang="pt-PT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358442" y="55548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1"/>
                </a:solidFill>
              </a:rPr>
              <a:t>10</a:t>
            </a:r>
            <a:endParaRPr lang="pt-PT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993315" y="3051981"/>
          <a:ext cx="7043101" cy="2284993"/>
        </p:xfrm>
        <a:graphic>
          <a:graphicData uri="http://schemas.openxmlformats.org/drawingml/2006/table">
            <a:tbl>
              <a:tblPr firstRow="1" firstCol="1" bandRow="1"/>
              <a:tblGrid>
                <a:gridCol w="1012639"/>
                <a:gridCol w="2039666"/>
                <a:gridCol w="2038560"/>
                <a:gridCol w="1952236"/>
              </a:tblGrid>
              <a:tr h="508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firms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Export value&gt;0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Exporters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5.2%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31.0%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73.9%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4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6.1%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33.1%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74.7%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6.5%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33.1%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73.6%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6.8%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33.5%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74.5%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99243" y="2125013"/>
            <a:ext cx="828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 smtClean="0"/>
              <a:t>Intensidade Exportadora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27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PT" sz="3600" dirty="0" smtClean="0"/>
              <a:t>Heterogeneidade das empresas</a:t>
            </a:r>
            <a:endParaRPr lang="pt-PT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371321" y="55548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1"/>
                </a:solidFill>
              </a:rPr>
              <a:t>11</a:t>
            </a:r>
            <a:endParaRPr lang="pt-PT" dirty="0">
              <a:solidFill>
                <a:schemeClr val="accent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9243" y="2086376"/>
            <a:ext cx="8281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 smtClean="0"/>
              <a:t>Evidência</a:t>
            </a:r>
          </a:p>
          <a:p>
            <a:endParaRPr lang="pt-PT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005065"/>
              </p:ext>
            </p:extLst>
          </p:nvPr>
        </p:nvGraphicFramePr>
        <p:xfrm>
          <a:off x="751301" y="2681190"/>
          <a:ext cx="7620019" cy="1676552"/>
        </p:xfrm>
        <a:graphic>
          <a:graphicData uri="http://schemas.openxmlformats.org/drawingml/2006/table">
            <a:tbl>
              <a:tblPr firstRow="1" firstCol="1" bandRow="1"/>
              <a:tblGrid>
                <a:gridCol w="1828979"/>
                <a:gridCol w="1228641"/>
                <a:gridCol w="1593912"/>
                <a:gridCol w="1593912"/>
                <a:gridCol w="1374575"/>
              </a:tblGrid>
              <a:tr h="34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Percentile ratio 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TFP</a:t>
                      </a:r>
                      <a:endParaRPr lang="pt-PT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p90/p10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p90/p50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p10/p50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p75/p25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sectors-Average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6.16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3.04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2.44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66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Manufacturing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3.46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2.02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1.82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6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14.51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4.21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3.99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125163"/>
              </p:ext>
            </p:extLst>
          </p:nvPr>
        </p:nvGraphicFramePr>
        <p:xfrm>
          <a:off x="751301" y="4851726"/>
          <a:ext cx="7658604" cy="1729377"/>
        </p:xfrm>
        <a:graphic>
          <a:graphicData uri="http://schemas.openxmlformats.org/drawingml/2006/table">
            <a:tbl>
              <a:tblPr firstRow="1" firstCol="1" bandRow="1"/>
              <a:tblGrid>
                <a:gridCol w="1838241"/>
                <a:gridCol w="1234862"/>
                <a:gridCol w="1601983"/>
                <a:gridCol w="1601983"/>
                <a:gridCol w="1381535"/>
              </a:tblGrid>
              <a:tr h="584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Percentile ratio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Turnover</a:t>
                      </a:r>
                      <a:endParaRPr lang="pt-PT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p90/p10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p90/p50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p10/p50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p75/p25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sectors-Average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80.4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8.63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14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Manufacturing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80.86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12.03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8.43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4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437.86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12.87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22.29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404608" y="2655432"/>
            <a:ext cx="360608" cy="33485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1</a:t>
            </a:r>
            <a:endParaRPr lang="pt-PT" dirty="0"/>
          </a:p>
        </p:txBody>
      </p:sp>
      <p:sp>
        <p:nvSpPr>
          <p:cNvPr id="11" name="Oval 10"/>
          <p:cNvSpPr/>
          <p:nvPr/>
        </p:nvSpPr>
        <p:spPr>
          <a:xfrm>
            <a:off x="404608" y="4842692"/>
            <a:ext cx="360608" cy="33485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380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PT" sz="3600" dirty="0" smtClean="0"/>
              <a:t>Heterogeneidade das empresas</a:t>
            </a:r>
            <a:endParaRPr lang="pt-PT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371321" y="55548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1"/>
                </a:solidFill>
              </a:rPr>
              <a:t>12</a:t>
            </a:r>
            <a:endParaRPr lang="pt-PT" dirty="0">
              <a:solidFill>
                <a:schemeClr val="accent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9243" y="2086376"/>
            <a:ext cx="8281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 smtClean="0"/>
              <a:t>Evidência</a:t>
            </a:r>
          </a:p>
          <a:p>
            <a:endParaRPr lang="pt-PT" dirty="0"/>
          </a:p>
        </p:txBody>
      </p:sp>
      <p:pic>
        <p:nvPicPr>
          <p:cNvPr id="8" name="Imagem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/>
        </p:blipFill>
        <p:spPr bwMode="auto">
          <a:xfrm>
            <a:off x="1455310" y="2820010"/>
            <a:ext cx="5847011" cy="3400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val 10"/>
          <p:cNvSpPr/>
          <p:nvPr/>
        </p:nvSpPr>
        <p:spPr>
          <a:xfrm>
            <a:off x="1455310" y="2713428"/>
            <a:ext cx="360608" cy="33485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089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PT" sz="3600" dirty="0" smtClean="0"/>
              <a:t>Heterogeneidade das empresas</a:t>
            </a:r>
            <a:endParaRPr lang="pt-PT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371321" y="55548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1"/>
                </a:solidFill>
              </a:rPr>
              <a:t>13</a:t>
            </a:r>
            <a:endParaRPr lang="pt-PT" dirty="0">
              <a:solidFill>
                <a:schemeClr val="accent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9243" y="2086376"/>
            <a:ext cx="8281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 smtClean="0"/>
              <a:t>Evidência</a:t>
            </a:r>
          </a:p>
          <a:p>
            <a:endParaRPr lang="pt-PT" dirty="0"/>
          </a:p>
        </p:txBody>
      </p:sp>
      <p:pic>
        <p:nvPicPr>
          <p:cNvPr id="9" name="Imagem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t="12365" r="33979" b="2957"/>
          <a:stretch/>
        </p:blipFill>
        <p:spPr bwMode="auto">
          <a:xfrm>
            <a:off x="283332" y="3048280"/>
            <a:ext cx="4203834" cy="3069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79" y="3048280"/>
            <a:ext cx="4128439" cy="30691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/>
          <p:cNvSpPr/>
          <p:nvPr/>
        </p:nvSpPr>
        <p:spPr>
          <a:xfrm>
            <a:off x="4126558" y="3044266"/>
            <a:ext cx="360608" cy="33485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4</a:t>
            </a:r>
            <a:endParaRPr lang="pt-PT" dirty="0"/>
          </a:p>
        </p:txBody>
      </p:sp>
      <p:sp>
        <p:nvSpPr>
          <p:cNvPr id="12" name="Oval 11"/>
          <p:cNvSpPr/>
          <p:nvPr/>
        </p:nvSpPr>
        <p:spPr>
          <a:xfrm>
            <a:off x="8487232" y="3044266"/>
            <a:ext cx="360608" cy="33485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90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PT" sz="3600" dirty="0" smtClean="0"/>
              <a:t>Heterogeneidade das empresas</a:t>
            </a:r>
            <a:endParaRPr lang="pt-PT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384200" y="55548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1"/>
                </a:solidFill>
              </a:rPr>
              <a:t>14</a:t>
            </a:r>
            <a:endParaRPr lang="pt-PT" dirty="0">
              <a:solidFill>
                <a:schemeClr val="accent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9243" y="2125013"/>
            <a:ext cx="8281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 smtClean="0"/>
              <a:t>Heterogeneidade sectorial</a:t>
            </a:r>
          </a:p>
          <a:p>
            <a:endParaRPr lang="pt-PT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9243" y="30482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049" name="Imagem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7" y="2771344"/>
            <a:ext cx="4041235" cy="29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9243" y="49723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en-US" alt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85" y="2771344"/>
            <a:ext cx="4191202" cy="29060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399243" y="5984042"/>
            <a:ext cx="82811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A- Agriculture, farming of animals, hunting and forestry; B- Mining and </a:t>
            </a:r>
            <a:r>
              <a:rPr lang="en-US" sz="1100" dirty="0" err="1"/>
              <a:t>quarring</a:t>
            </a:r>
            <a:r>
              <a:rPr lang="en-US" sz="1100" dirty="0"/>
              <a:t>; C- Manufacturing; D- Electricity, gas, steam, cold and hot water and cold air; E- Water collection, treatment and distribution sewerage, waste management and remediation activities ; F-Construction; G- Wholesale and retail trade; repair of motor vehicles and motorcycles H- Transportation and storage; I-Accommodation and food service activities; J- Information and Communication activities; L-Real Estate; M- Consultancy, scientific and technical activities; N-Other services</a:t>
            </a:r>
            <a:endParaRPr lang="pt-PT" sz="1100" dirty="0"/>
          </a:p>
        </p:txBody>
      </p:sp>
      <p:cxnSp>
        <p:nvCxnSpPr>
          <p:cNvPr id="9" name="Conexão reta 8"/>
          <p:cNvCxnSpPr/>
          <p:nvPr/>
        </p:nvCxnSpPr>
        <p:spPr>
          <a:xfrm>
            <a:off x="347727" y="5924282"/>
            <a:ext cx="8332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010647" y="2773807"/>
            <a:ext cx="360608" cy="33485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8400200" y="2784538"/>
            <a:ext cx="360608" cy="33485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61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PT" sz="3600" dirty="0" smtClean="0"/>
              <a:t>Heterogeneidade das empresas</a:t>
            </a:r>
            <a:endParaRPr lang="pt-PT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345563" y="55548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1"/>
                </a:solidFill>
              </a:rPr>
              <a:t>15</a:t>
            </a:r>
            <a:endParaRPr lang="pt-PT" dirty="0">
              <a:solidFill>
                <a:schemeClr val="accent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9243" y="2125013"/>
            <a:ext cx="8281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 smtClean="0"/>
              <a:t>Heterogeneidade sectorial</a:t>
            </a:r>
          </a:p>
          <a:p>
            <a:endParaRPr lang="pt-PT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9243" y="30482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9243" y="49723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en-US" alt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9243" y="5984042"/>
            <a:ext cx="82811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A- Agriculture, farming of animals, hunting and forestry; B- Mining and </a:t>
            </a:r>
            <a:r>
              <a:rPr lang="en-US" sz="1100" dirty="0" err="1"/>
              <a:t>quarring</a:t>
            </a:r>
            <a:r>
              <a:rPr lang="en-US" sz="1100" dirty="0"/>
              <a:t>; C- Manufacturing; D- Electricity, gas, steam, cold and hot water and cold air; E- Water collection, treatment and distribution sewerage, waste management and remediation activities ; F-Construction; G- Wholesale and retail trade; repair of motor vehicles and motorcycles H- Transportation and storage; I-Accommodation and food service activities; J- Information and Communication activities; L-Real Estate; M- Consultancy, scientific and technical activities; N-Other services</a:t>
            </a:r>
            <a:endParaRPr lang="pt-PT" sz="1100" dirty="0"/>
          </a:p>
        </p:txBody>
      </p:sp>
      <p:cxnSp>
        <p:nvCxnSpPr>
          <p:cNvPr id="9" name="Conexão reta 8"/>
          <p:cNvCxnSpPr/>
          <p:nvPr/>
        </p:nvCxnSpPr>
        <p:spPr>
          <a:xfrm>
            <a:off x="347727" y="5924282"/>
            <a:ext cx="8332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9243" y="27423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5121" name="Imagem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3" y="2742352"/>
            <a:ext cx="3721996" cy="277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99243" y="46473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pt-PT" altLang="pt-PT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pt-PT" alt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5124" name="Imagem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33" y="2722754"/>
            <a:ext cx="4263082" cy="291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7" name="Oval 16"/>
          <p:cNvSpPr/>
          <p:nvPr/>
        </p:nvSpPr>
        <p:spPr>
          <a:xfrm>
            <a:off x="3750923" y="2771659"/>
            <a:ext cx="360608" cy="33485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8</a:t>
            </a:r>
            <a:endParaRPr lang="pt-PT" dirty="0"/>
          </a:p>
        </p:txBody>
      </p:sp>
      <p:sp>
        <p:nvSpPr>
          <p:cNvPr id="18" name="Oval 17"/>
          <p:cNvSpPr/>
          <p:nvPr/>
        </p:nvSpPr>
        <p:spPr>
          <a:xfrm>
            <a:off x="8307905" y="2743753"/>
            <a:ext cx="360608" cy="33485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391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PT" sz="3600" dirty="0"/>
              <a:t>Heterogeneidade das empresas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358442" y="55548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1"/>
                </a:solidFill>
              </a:rPr>
              <a:t>16</a:t>
            </a:r>
            <a:endParaRPr lang="pt-PT" dirty="0">
              <a:solidFill>
                <a:schemeClr val="accent1"/>
              </a:solidFill>
            </a:endParaRPr>
          </a:p>
        </p:txBody>
      </p:sp>
      <p:pic>
        <p:nvPicPr>
          <p:cNvPr id="5" name="Imagem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2"/>
          <a:stretch/>
        </p:blipFill>
        <p:spPr bwMode="auto">
          <a:xfrm>
            <a:off x="1764405" y="2962141"/>
            <a:ext cx="5602310" cy="34644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9243" y="2125013"/>
            <a:ext cx="828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 smtClean="0"/>
              <a:t>TFP por níveis de densidade, para exportadoras e não-exportadoras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817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PT" sz="3600" dirty="0" smtClean="0"/>
              <a:t>HETEROGENEIDADE DAS EMPRESAS</a:t>
            </a:r>
            <a:endParaRPr lang="pt-PT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358442" y="55548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1"/>
                </a:solidFill>
              </a:rPr>
              <a:t>17</a:t>
            </a:r>
            <a:endParaRPr lang="pt-PT" dirty="0">
              <a:solidFill>
                <a:schemeClr val="accent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9243" y="2125013"/>
            <a:ext cx="828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 smtClean="0"/>
              <a:t>TFP e Produtividade do Trabalho</a:t>
            </a:r>
            <a:endParaRPr lang="pt-PT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315185"/>
              </p:ext>
            </p:extLst>
          </p:nvPr>
        </p:nvGraphicFramePr>
        <p:xfrm>
          <a:off x="581192" y="2896660"/>
          <a:ext cx="7777249" cy="1696212"/>
        </p:xfrm>
        <a:graphic>
          <a:graphicData uri="http://schemas.openxmlformats.org/drawingml/2006/table">
            <a:tbl>
              <a:tblPr firstRow="1" firstCol="1" bandRow="1"/>
              <a:tblGrid>
                <a:gridCol w="1271310"/>
                <a:gridCol w="2512134"/>
                <a:gridCol w="1941009"/>
                <a:gridCol w="2052796"/>
              </a:tblGrid>
              <a:tr h="665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TFP growth-</a:t>
                      </a:r>
                      <a:r>
                        <a:rPr lang="en-US" sz="1400" b="1" i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firms</a:t>
                      </a:r>
                      <a:endParaRPr lang="pt-PT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TFP growth-</a:t>
                      </a:r>
                      <a:r>
                        <a:rPr lang="en-US" sz="1400" b="1" i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Exporters</a:t>
                      </a: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TFP growth-</a:t>
                      </a:r>
                      <a:r>
                        <a:rPr lang="en-US" sz="1400" b="1" i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Non-exporters</a:t>
                      </a: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2010-2011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-4.6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+2.3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-5.1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49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2011-2012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-3.8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+1.3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-4.2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9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2012-2013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+2.5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+3.1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+2.5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042279"/>
              </p:ext>
            </p:extLst>
          </p:nvPr>
        </p:nvGraphicFramePr>
        <p:xfrm>
          <a:off x="581193" y="4895408"/>
          <a:ext cx="7777248" cy="1696212"/>
        </p:xfrm>
        <a:graphic>
          <a:graphicData uri="http://schemas.openxmlformats.org/drawingml/2006/table">
            <a:tbl>
              <a:tblPr firstRow="1" firstCol="1" bandRow="1"/>
              <a:tblGrid>
                <a:gridCol w="1471677"/>
                <a:gridCol w="2374237"/>
                <a:gridCol w="1965667"/>
                <a:gridCol w="1965667"/>
              </a:tblGrid>
              <a:tr h="146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Labor productivity growth-</a:t>
                      </a:r>
                      <a:r>
                        <a:rPr lang="en-US" sz="1400" b="1" i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firms</a:t>
                      </a: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Labor productivity growth-</a:t>
                      </a:r>
                      <a:r>
                        <a:rPr lang="en-US" sz="1400" b="1" i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Exporters</a:t>
                      </a: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Labor productivity growth-</a:t>
                      </a:r>
                      <a:r>
                        <a:rPr lang="en-US" sz="1400" b="1" i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Non-Exporters</a:t>
                      </a: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2010-2011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-6.1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+4.9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-7.0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2011-2012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-5.9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+3.1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-6.6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2012-2013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+2.0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+6.1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+1.7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9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pt-PT" sz="3600" dirty="0" smtClean="0"/>
              <a:t>DIFERENÇAS ENTRE EXPORTADORAS E NÃO-EXPORTADORAS</a:t>
            </a:r>
            <a:endParaRPr lang="pt-PT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358442" y="55548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1"/>
                </a:solidFill>
              </a:rPr>
              <a:t>18</a:t>
            </a:r>
            <a:endParaRPr lang="pt-PT" dirty="0">
              <a:solidFill>
                <a:schemeClr val="accent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9243" y="2047739"/>
            <a:ext cx="8435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 smtClean="0"/>
              <a:t>Diferenças entre exportadoras e não exportadoras: </a:t>
            </a:r>
            <a:r>
              <a:rPr lang="pt-PT" b="1" i="1" dirty="0" smtClean="0"/>
              <a:t>t-</a:t>
            </a:r>
            <a:r>
              <a:rPr lang="pt-PT" b="1" i="1" dirty="0" err="1" smtClean="0"/>
              <a:t>tests</a:t>
            </a:r>
            <a:r>
              <a:rPr lang="pt-PT" b="1" dirty="0" smtClean="0"/>
              <a:t> para as diferenças das médias</a:t>
            </a:r>
            <a:endParaRPr lang="pt-PT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390842" y="3038834"/>
          <a:ext cx="4344809" cy="3415954"/>
        </p:xfrm>
        <a:graphic>
          <a:graphicData uri="http://schemas.openxmlformats.org/drawingml/2006/table">
            <a:tbl>
              <a:tblPr firstRow="1" firstCol="1" bandRow="1"/>
              <a:tblGrid>
                <a:gridCol w="2051928"/>
                <a:gridCol w="2292881"/>
              </a:tblGrid>
              <a:tr h="400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  <a:tab pos="53340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Characteristics</a:t>
                      </a:r>
                      <a:endParaRPr lang="pt-PT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  <a:tab pos="533400" algn="l"/>
                        </a:tabLs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Exporters Vs Non-exporters</a:t>
                      </a:r>
                      <a:endParaRPr lang="pt-PT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  <a:tab pos="533400" algn="l"/>
                        </a:tabLs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(t-statistics)</a:t>
                      </a:r>
                      <a:endParaRPr lang="pt-PT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employees</a:t>
                      </a:r>
                      <a:endParaRPr lang="pt-PT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252.9%</a:t>
                      </a:r>
                      <a:endParaRPr lang="pt-PT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(-25.28)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pt-PT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Turnover</a:t>
                      </a:r>
                      <a:endParaRPr lang="pt-PT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477.1%</a:t>
                      </a:r>
                      <a:endParaRPr lang="pt-PT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(-19.29)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pt-PT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Wages</a:t>
                      </a:r>
                      <a:endParaRPr lang="pt-PT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55.7%</a:t>
                      </a:r>
                      <a:endParaRPr lang="pt-PT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(-89.03)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pt-PT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 productivity</a:t>
                      </a:r>
                      <a:endParaRPr lang="pt-PT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138.6%</a:t>
                      </a:r>
                      <a:endParaRPr lang="pt-PT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(-8.73)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pt-PT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factor productivity</a:t>
                      </a:r>
                      <a:endParaRPr lang="pt-PT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15.2%</a:t>
                      </a:r>
                      <a:endParaRPr lang="pt-PT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(-6.57)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pt-PT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Debt-to-Equity</a:t>
                      </a:r>
                      <a:endParaRPr lang="pt-PT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-44.2%</a:t>
                      </a:r>
                      <a:endParaRPr lang="pt-PT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(0.69)</a:t>
                      </a:r>
                      <a:endParaRPr lang="pt-PT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Pressure</a:t>
                      </a:r>
                      <a:endParaRPr lang="pt-PT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-76.5%</a:t>
                      </a:r>
                      <a:endParaRPr lang="pt-PT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(0.322)</a:t>
                      </a:r>
                      <a:endParaRPr lang="pt-PT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957513" y="2640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PT" alt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82592" y="3425780"/>
            <a:ext cx="4378816" cy="2575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707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PT" sz="3600" dirty="0" smtClean="0"/>
              <a:t>ÍNDICE</a:t>
            </a:r>
            <a:endParaRPr lang="pt-PT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12124" y="2150770"/>
            <a:ext cx="834551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PT" sz="2000" dirty="0" smtClean="0"/>
              <a:t>Motivação</a:t>
            </a:r>
          </a:p>
          <a:p>
            <a:pPr marL="342900" indent="-342900">
              <a:buAutoNum type="arabicPeriod"/>
            </a:pPr>
            <a:endParaRPr lang="pt-PT" sz="1400" dirty="0"/>
          </a:p>
          <a:p>
            <a:pPr marL="342900" indent="-342900">
              <a:buAutoNum type="arabicPeriod"/>
            </a:pPr>
            <a:r>
              <a:rPr lang="pt-PT" sz="2000" dirty="0" smtClean="0"/>
              <a:t>Literatura</a:t>
            </a:r>
          </a:p>
          <a:p>
            <a:pPr marL="342900" indent="-342900">
              <a:buAutoNum type="arabicPeriod"/>
            </a:pPr>
            <a:endParaRPr lang="pt-PT" sz="1400" dirty="0"/>
          </a:p>
          <a:p>
            <a:pPr marL="342900" indent="-342900">
              <a:buAutoNum type="arabicPeriod"/>
            </a:pPr>
            <a:r>
              <a:rPr lang="pt-PT" sz="2000" dirty="0" smtClean="0"/>
              <a:t>Dados</a:t>
            </a:r>
          </a:p>
          <a:p>
            <a:pPr marL="342900" indent="-342900">
              <a:buAutoNum type="arabicPeriod"/>
            </a:pPr>
            <a:endParaRPr lang="pt-PT" sz="1400" dirty="0"/>
          </a:p>
          <a:p>
            <a:pPr marL="342900" indent="-342900">
              <a:buAutoNum type="arabicPeriod"/>
            </a:pPr>
            <a:r>
              <a:rPr lang="pt-PT" sz="2000" dirty="0" smtClean="0"/>
              <a:t>Heterogeneidade do tecido empresarial</a:t>
            </a:r>
          </a:p>
          <a:p>
            <a:pPr marL="342900" indent="-342900">
              <a:buAutoNum type="arabicPeriod"/>
            </a:pPr>
            <a:endParaRPr lang="pt-PT" sz="1400" dirty="0"/>
          </a:p>
          <a:p>
            <a:pPr marL="342900" indent="-342900">
              <a:buAutoNum type="arabicPeriod"/>
            </a:pPr>
            <a:r>
              <a:rPr lang="pt-PT" sz="2000" dirty="0" smtClean="0"/>
              <a:t>Diferenças entre exportadoras e não exportadoras</a:t>
            </a:r>
          </a:p>
          <a:p>
            <a:pPr marL="342900" indent="-342900">
              <a:buAutoNum type="arabicPeriod"/>
            </a:pPr>
            <a:endParaRPr lang="pt-PT" sz="1400" dirty="0"/>
          </a:p>
          <a:p>
            <a:pPr marL="342900" indent="-342900">
              <a:buAutoNum type="arabicPeriod"/>
            </a:pPr>
            <a:r>
              <a:rPr lang="pt-PT" sz="2000" dirty="0" smtClean="0"/>
              <a:t>O Modelo</a:t>
            </a:r>
          </a:p>
          <a:p>
            <a:pPr marL="342900" indent="-342900">
              <a:buAutoNum type="arabicPeriod"/>
            </a:pPr>
            <a:endParaRPr lang="pt-PT" sz="1400" dirty="0"/>
          </a:p>
          <a:p>
            <a:pPr marL="342900" indent="-342900">
              <a:buAutoNum type="arabicPeriod"/>
            </a:pPr>
            <a:r>
              <a:rPr lang="pt-PT" sz="2000" dirty="0" smtClean="0"/>
              <a:t>Conclusões finais, recomendações de política e oportunidades de investigação</a:t>
            </a:r>
            <a:endParaRPr lang="pt-PT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435716" y="55548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accent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579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PT" sz="3600" dirty="0" smtClean="0"/>
              <a:t>MODELO: EXPORT PREMIUM</a:t>
            </a:r>
            <a:endParaRPr lang="pt-PT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358442" y="55548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1"/>
                </a:solidFill>
              </a:rPr>
              <a:t>19</a:t>
            </a:r>
            <a:endParaRPr lang="pt-PT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718349" y="2788866"/>
                <a:ext cx="7852595" cy="775982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400"/>
                            <m:t>lnY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400" i="1"/>
                            <m:t>it</m:t>
                          </m:r>
                        </m:sub>
                      </m:sSub>
                      <m:r>
                        <m:rPr>
                          <m:nor/>
                        </m:rPr>
                        <a:rPr lang="pt-PT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400" i="1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pt-PT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400" i="1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pt-PT" sz="1400" i="1">
                          <a:latin typeface="Cambria Math" panose="02040503050406030204" pitchFamily="18" charset="0"/>
                        </a:rPr>
                        <m:t>ExpDum</m:t>
                      </m:r>
                      <m:r>
                        <m:rPr>
                          <m:nor/>
                        </m:rPr>
                        <a:rPr lang="pt-PT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400" i="1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pt-PT" sz="1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pt-PT" sz="1400" i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PT" sz="1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m:rPr>
                                      <m:nor/>
                                    </m:rPr>
                                    <a:rPr lang="pt-PT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pt-PT" sz="1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t-PT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pt-PT" sz="1400" i="1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PT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pt-PT" sz="1400" i="1">
                                  <a:latin typeface="Cambria Math" panose="02040503050406030204" pitchFamily="18" charset="0"/>
                                </a:rPr>
                                <m:t>∝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pt-PT" sz="1400" i="1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pt-PT" sz="1400" i="1">
                                  <a:latin typeface="Cambria Math" panose="02040503050406030204" pitchFamily="18" charset="0"/>
                                </a:rPr>
                                <m:t>IND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pt-PT" sz="1400" i="1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nary>
                      <m:r>
                        <m:rPr>
                          <m:nor/>
                        </m:rPr>
                        <a:rPr lang="pt-PT" sz="1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t-PT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pt-PT" sz="1400" i="1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PT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pt-PT" sz="1400" i="1">
                                  <a:latin typeface="Cambria Math" panose="02040503050406030204" pitchFamily="18" charset="0"/>
                                </a:rPr>
                                <m:t>∝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pt-PT" sz="1400" i="1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pt-PT" sz="1400" i="1">
                                  <a:latin typeface="Cambria Math" panose="02040503050406030204" pitchFamily="18" charset="0"/>
                                </a:rPr>
                                <m:t>COUNTY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pt-PT" sz="1400" i="1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pt-PT" sz="1400" i="1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ctrlPr>
                            <a:rPr lang="pt-PT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pt-PT" sz="1400" i="1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PT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pt-PT" sz="1400" i="1">
                                  <a:latin typeface="Cambria Math" panose="02040503050406030204" pitchFamily="18" charset="0"/>
                                </a:rPr>
                                <m:t>∝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pt-PT" sz="1400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pt-PT" sz="1400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pt-PT" sz="1400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pt-PT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PT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pt-PT" sz="1400" i="1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pt-PT" sz="1400" i="1">
                                  <a:latin typeface="Cambria Math" panose="02040503050406030204" pitchFamily="18" charset="0"/>
                                </a:rPr>
                                <m:t>it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49" y="2788866"/>
                <a:ext cx="7852595" cy="7759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399243" y="2047739"/>
            <a:ext cx="843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 smtClean="0"/>
              <a:t>Existe um </a:t>
            </a:r>
            <a:r>
              <a:rPr lang="pt-PT" b="1" i="1" dirty="0" err="1" smtClean="0"/>
              <a:t>export</a:t>
            </a:r>
            <a:r>
              <a:rPr lang="pt-PT" b="1" i="1" dirty="0" smtClean="0"/>
              <a:t> </a:t>
            </a:r>
            <a:r>
              <a:rPr lang="pt-PT" b="1" i="1" dirty="0" err="1" smtClean="0"/>
              <a:t>premium</a:t>
            </a:r>
            <a:r>
              <a:rPr lang="pt-PT" b="1" i="1" dirty="0" smtClean="0"/>
              <a:t>?</a:t>
            </a:r>
            <a:endParaRPr lang="pt-PT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872574"/>
              </p:ext>
            </p:extLst>
          </p:nvPr>
        </p:nvGraphicFramePr>
        <p:xfrm>
          <a:off x="1645174" y="4185245"/>
          <a:ext cx="5879410" cy="2182368"/>
        </p:xfrm>
        <a:graphic>
          <a:graphicData uri="http://schemas.openxmlformats.org/drawingml/2006/table">
            <a:tbl>
              <a:tblPr firstRow="1" firstCol="1" bandRow="1"/>
              <a:tblGrid>
                <a:gridCol w="2169296"/>
                <a:gridCol w="1928969"/>
                <a:gridCol w="178114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Non-Exporters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 Exporters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Export premium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t-statistic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employees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7.40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Turnover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22.89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Wages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9.58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productivity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PT" sz="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21.72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pt-PT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factor productivity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16.78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pt-PT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2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pt-PT" sz="3600" dirty="0" smtClean="0"/>
              <a:t>MODELO- DETERMINANTES DAS EXPORTAÇÕES</a:t>
            </a:r>
            <a:endParaRPr lang="pt-PT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371321" y="55548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1"/>
                </a:solidFill>
              </a:rPr>
              <a:t>20</a:t>
            </a:r>
            <a:endParaRPr lang="pt-PT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822189"/>
              </p:ext>
            </p:extLst>
          </p:nvPr>
        </p:nvGraphicFramePr>
        <p:xfrm>
          <a:off x="958898" y="2057213"/>
          <a:ext cx="7154792" cy="4626864"/>
        </p:xfrm>
        <a:graphic>
          <a:graphicData uri="http://schemas.openxmlformats.org/drawingml/2006/table">
            <a:tbl>
              <a:tblPr firstRow="1" firstCol="1" bandRow="1"/>
              <a:tblGrid>
                <a:gridCol w="2304177"/>
                <a:gridCol w="1481385"/>
                <a:gridCol w="2086141"/>
                <a:gridCol w="1283089"/>
              </a:tblGrid>
              <a:tr h="467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  <a:tab pos="533400" algn="l"/>
                        </a:tabLs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pt-PT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  <a:tab pos="533400" algn="l"/>
                        </a:tabLs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coefficient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  <a:tab pos="533400" algn="l"/>
                        </a:tabLs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(z-statistic)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  <a:tab pos="533400" algn="l"/>
                        </a:tabLs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  <a:tab pos="533400" algn="l"/>
                        </a:tabLs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coefficient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  <a:tab pos="533400" algn="l"/>
                        </a:tabLs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(z-statistic)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lnWages</a:t>
                      </a:r>
                      <a:r>
                        <a:rPr lang="en-US" sz="1100" b="1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t-1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0.248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(34.86)</a:t>
                      </a: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</a:t>
                      </a:r>
                      <a:r>
                        <a:rPr lang="en-US" sz="1100" b="1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t-1 (vs. Micro)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0.255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(27.13)</a:t>
                      </a: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Herfindahl</a:t>
                      </a:r>
                      <a:r>
                        <a:rPr lang="en-US" sz="1100" b="1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t-1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-0.495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(-3.22)</a:t>
                      </a: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</a:t>
                      </a:r>
                      <a:r>
                        <a:rPr lang="en-US" sz="1100" b="1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t-1(vs. Micro)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0.546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(30.28)</a:t>
                      </a: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5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Fin_pressure</a:t>
                      </a:r>
                      <a:r>
                        <a:rPr lang="en-US" sz="1100" b="1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t-1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0.003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(1.41)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Large</a:t>
                      </a:r>
                      <a:r>
                        <a:rPr lang="en-US" sz="1100" b="1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t-1(vs. Micro)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0.552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(13.52)</a:t>
                      </a: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EBITDA</a:t>
                      </a:r>
                      <a:r>
                        <a:rPr lang="en-US" sz="1100" b="1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t-1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-0.036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(-3.43)</a:t>
                      </a: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DumSubsidy_invest</a:t>
                      </a:r>
                      <a:r>
                        <a:rPr lang="en-US" sz="1100" b="1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t-1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0.171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(5.22)</a:t>
                      </a: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n-US" sz="1100" b="1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t-1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-0.000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(-1.01)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r>
                        <a:rPr lang="en-US" sz="1100" b="1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t-1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-0.006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(-18.45)*</a:t>
                      </a: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Equity</a:t>
                      </a:r>
                      <a:r>
                        <a:rPr lang="en-US" sz="1100" b="1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t-1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-0.055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(-4.64)</a:t>
                      </a: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ExpDum</a:t>
                      </a:r>
                      <a:r>
                        <a:rPr lang="en-US" sz="1100" b="1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t-1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2.736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(308.80)</a:t>
                      </a: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Share_RD</a:t>
                      </a:r>
                      <a:r>
                        <a:rPr lang="en-US" sz="1100" b="1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t-1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0.177</a:t>
                      </a:r>
                      <a:endParaRPr lang="pt-PT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(3.27)</a:t>
                      </a:r>
                      <a:r>
                        <a:rPr lang="en-US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pt-PT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lnTFP</a:t>
                      </a:r>
                      <a:r>
                        <a:rPr lang="en-US" sz="1100" b="1" i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t-1</a:t>
                      </a:r>
                      <a:endParaRPr lang="pt-P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-0.004</a:t>
                      </a:r>
                      <a:endParaRPr lang="pt-PT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(-0.77)</a:t>
                      </a:r>
                      <a:endParaRPr lang="pt-PT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6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PT" sz="3600" dirty="0" smtClean="0"/>
              <a:t>CONCLUSÕES</a:t>
            </a:r>
            <a:endParaRPr lang="pt-PT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371321" y="55548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1"/>
                </a:solidFill>
              </a:rPr>
              <a:t>21</a:t>
            </a:r>
            <a:endParaRPr lang="pt-PT" dirty="0">
              <a:solidFill>
                <a:schemeClr val="accent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9243" y="2047739"/>
            <a:ext cx="8435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 smtClean="0"/>
              <a:t>Recomendações de política:</a:t>
            </a:r>
          </a:p>
          <a:p>
            <a:endParaRPr lang="pt-PT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40241552"/>
              </p:ext>
            </p:extLst>
          </p:nvPr>
        </p:nvGraphicFramePr>
        <p:xfrm>
          <a:off x="938010" y="2594736"/>
          <a:ext cx="74333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64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PT" sz="3600" dirty="0" smtClean="0"/>
              <a:t>CONCLUSÕES</a:t>
            </a:r>
            <a:endParaRPr lang="pt-PT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371321" y="55548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1"/>
                </a:solidFill>
              </a:rPr>
              <a:t>22</a:t>
            </a:r>
            <a:endParaRPr lang="pt-PT" dirty="0">
              <a:solidFill>
                <a:schemeClr val="accent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9243" y="2047739"/>
            <a:ext cx="843571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2000" b="1" dirty="0" smtClean="0">
                <a:solidFill>
                  <a:schemeClr val="accent1"/>
                </a:solidFill>
              </a:rPr>
              <a:t>Oportunidades de investigação futura: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b="1" dirty="0" smtClean="0"/>
          </a:p>
          <a:p>
            <a:endParaRPr lang="pt-PT" b="1" dirty="0"/>
          </a:p>
          <a:p>
            <a:pPr marL="285750" indent="-285750">
              <a:buFontTx/>
              <a:buChar char="-"/>
            </a:pPr>
            <a:r>
              <a:rPr lang="pt-PT" b="1" dirty="0" smtClean="0"/>
              <a:t>Estudar os efeitos </a:t>
            </a:r>
            <a:r>
              <a:rPr lang="pt-PT" b="1" dirty="0" err="1" smtClean="0"/>
              <a:t>ex-post</a:t>
            </a:r>
            <a:r>
              <a:rPr lang="pt-PT" b="1" dirty="0" smtClean="0"/>
              <a:t> da atividade exportadora: </a:t>
            </a:r>
            <a:r>
              <a:rPr lang="pt-PT" dirty="0" err="1" smtClean="0"/>
              <a:t>Greenaway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Kneller</a:t>
            </a:r>
            <a:r>
              <a:rPr lang="pt-PT" dirty="0" smtClean="0"/>
              <a:t> (2007) concluem que a participação nos mercados internacionais melhora a solidez financeira das empresas britânicas; Ortega </a:t>
            </a:r>
            <a:r>
              <a:rPr lang="pt-PT" dirty="0" err="1" smtClean="0"/>
              <a:t>et</a:t>
            </a:r>
            <a:r>
              <a:rPr lang="pt-PT" dirty="0" smtClean="0"/>
              <a:t> al (2013) encontram efeitos positivos da atividade exportadora na produtividade das empresas Chilenas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 smtClean="0"/>
          </a:p>
          <a:p>
            <a:pPr marL="285750" indent="-285750">
              <a:buFontTx/>
              <a:buChar char="-"/>
            </a:pPr>
            <a:r>
              <a:rPr lang="pt-PT" b="1" dirty="0" smtClean="0"/>
              <a:t>Aprofundar o estudo dos fatores que determinam a persistência dos exportadores nos mercados externos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362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Obrigada pela vossa atenção!</a:t>
            </a:r>
            <a:endParaRPr lang="pt-PT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PT" sz="2000" dirty="0" smtClean="0"/>
              <a:t>Tempo para perguntas e comentários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38370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PT" sz="3600" dirty="0" smtClean="0"/>
              <a:t>MOTIVAÇÃO</a:t>
            </a:r>
            <a:endParaRPr lang="pt-PT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3639" y="1983342"/>
            <a:ext cx="41212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 smtClean="0"/>
              <a:t>Excedente da Balança Corrente pela primeira vez em cerca de 20 anos- 1.4% PIB (2013) e 0.6% PIB (2014)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sz="1600" dirty="0" smtClean="0"/>
              <a:t>Desaceleração das importações</a:t>
            </a:r>
          </a:p>
          <a:p>
            <a:pPr marL="285750" indent="-285750">
              <a:buFontTx/>
              <a:buChar char="-"/>
            </a:pPr>
            <a:r>
              <a:rPr lang="pt-PT" sz="1600" dirty="0" smtClean="0"/>
              <a:t> Aumento da contribuição das exportações 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 smtClean="0"/>
              <a:t>Entre 2008 e 2014, Portugal registou um dos maiores progressos na sua balança corrente relativamente ao resto da UE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062" y="4473987"/>
            <a:ext cx="3915181" cy="21843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062" y="2082289"/>
            <a:ext cx="3915180" cy="20775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7817477" y="4134119"/>
            <a:ext cx="1622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err="1" smtClean="0"/>
              <a:t>Source</a:t>
            </a:r>
            <a:r>
              <a:rPr lang="pt-PT" sz="1000" dirty="0" smtClean="0"/>
              <a:t>: INE,BP</a:t>
            </a:r>
            <a:endParaRPr lang="pt-PT" sz="1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559898" y="6648008"/>
            <a:ext cx="1622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err="1" smtClean="0"/>
              <a:t>Source</a:t>
            </a:r>
            <a:r>
              <a:rPr lang="pt-PT" sz="1000" dirty="0" smtClean="0"/>
              <a:t>: EUROSTAT</a:t>
            </a:r>
            <a:endParaRPr lang="pt-PT" sz="1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435716" y="55548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1"/>
                </a:solidFill>
              </a:rPr>
              <a:t>2</a:t>
            </a:r>
            <a:endParaRPr lang="pt-PT" dirty="0">
              <a:solidFill>
                <a:schemeClr val="accent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47019" y="2524259"/>
            <a:ext cx="875818" cy="16356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92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PT" sz="3600" dirty="0" smtClean="0"/>
              <a:t>MOTIVAÇÃO</a:t>
            </a:r>
            <a:endParaRPr lang="pt-PT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3638" y="1983342"/>
            <a:ext cx="82682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 smtClean="0">
                <a:sym typeface="Wingdings" panose="05000000000000000000" pitchFamily="2" charset="2"/>
              </a:rPr>
              <a:t>Internacionalização como sinónimo de maior competitividade</a:t>
            </a:r>
          </a:p>
          <a:p>
            <a:endParaRPr lang="pt-PT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 smtClean="0">
                <a:sym typeface="Wingdings" panose="05000000000000000000" pitchFamily="2" charset="2"/>
              </a:rPr>
              <a:t>Exportação como caminho para diversificar o risco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 smtClean="0">
                <a:sym typeface="Wingdings" panose="05000000000000000000" pitchFamily="2" charset="2"/>
              </a:rPr>
              <a:t>Economias pequenas, como Portugal, precisam dos mercados externos para ganhar escala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 smtClean="0">
                <a:sym typeface="Wingdings" panose="05000000000000000000" pitchFamily="2" charset="2"/>
              </a:rPr>
              <a:t>Variados apoios para a Internacionalização das empresas Portuguesas, </a:t>
            </a:r>
            <a:r>
              <a:rPr lang="pt-PT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MAS…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dirty="0">
              <a:sym typeface="Wingdings" panose="05000000000000000000" pitchFamily="2" charset="2"/>
            </a:endParaRPr>
          </a:p>
          <a:p>
            <a:endParaRPr lang="pt-PT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dirty="0" smtClean="0"/>
          </a:p>
        </p:txBody>
      </p:sp>
      <p:sp>
        <p:nvSpPr>
          <p:cNvPr id="10" name="CaixaDeTexto 9"/>
          <p:cNvSpPr txBox="1"/>
          <p:nvPr/>
        </p:nvSpPr>
        <p:spPr>
          <a:xfrm>
            <a:off x="8435716" y="55548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" name="Retângulo 2"/>
          <p:cNvSpPr/>
          <p:nvPr/>
        </p:nvSpPr>
        <p:spPr>
          <a:xfrm>
            <a:off x="939084" y="4672108"/>
            <a:ext cx="7237927" cy="633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Não existem estudos sobre as </a:t>
            </a:r>
            <a:r>
              <a:rPr lang="pt-PT" b="1" dirty="0" smtClean="0"/>
              <a:t>características específicas </a:t>
            </a:r>
            <a:r>
              <a:rPr lang="pt-PT" dirty="0" smtClean="0"/>
              <a:t>das empresas que devem ser alvo de tais apoios para potenciar a capacidade exportadora</a:t>
            </a:r>
            <a:endParaRPr lang="pt-PT" dirty="0"/>
          </a:p>
        </p:txBody>
      </p:sp>
      <p:sp>
        <p:nvSpPr>
          <p:cNvPr id="11" name="Retângulo 10"/>
          <p:cNvSpPr/>
          <p:nvPr/>
        </p:nvSpPr>
        <p:spPr>
          <a:xfrm>
            <a:off x="939084" y="5777544"/>
            <a:ext cx="7237927" cy="633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Esta análise precisa de ser conduzida </a:t>
            </a:r>
            <a:r>
              <a:rPr lang="pt-PT" b="1" dirty="0" smtClean="0"/>
              <a:t>ao nível da empresa</a:t>
            </a:r>
            <a:r>
              <a:rPr lang="pt-PT" dirty="0" smtClean="0"/>
              <a:t>, e não olhando para o comportamento da empresa média</a:t>
            </a:r>
            <a:endParaRPr lang="pt-PT" dirty="0"/>
          </a:p>
        </p:txBody>
      </p:sp>
      <p:sp>
        <p:nvSpPr>
          <p:cNvPr id="12" name="Cruzada 11"/>
          <p:cNvSpPr/>
          <p:nvPr/>
        </p:nvSpPr>
        <p:spPr>
          <a:xfrm>
            <a:off x="4384182" y="5383369"/>
            <a:ext cx="347730" cy="342659"/>
          </a:xfrm>
          <a:prstGeom prst="plus">
            <a:avLst>
              <a:gd name="adj" fmla="val 32517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48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PT" sz="3600" dirty="0" smtClean="0"/>
              <a:t>literatura</a:t>
            </a:r>
            <a:endParaRPr lang="pt-PT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435716" y="55548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1"/>
                </a:solidFill>
              </a:rPr>
              <a:t>4</a:t>
            </a:r>
            <a:endParaRPr lang="pt-PT" dirty="0">
              <a:solidFill>
                <a:schemeClr val="accent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33202901"/>
              </p:ext>
            </p:extLst>
          </p:nvPr>
        </p:nvGraphicFramePr>
        <p:xfrm>
          <a:off x="1691425" y="26720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21969" y="2073500"/>
            <a:ext cx="844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Comissão Europeia (2014)- </a:t>
            </a:r>
            <a:r>
              <a:rPr lang="pt-PT" u="sng" dirty="0" smtClean="0"/>
              <a:t>DETERMINANTES DA INTERNACIONALIZAÇÃO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7" name="Retângulo 6"/>
          <p:cNvSpPr/>
          <p:nvPr/>
        </p:nvSpPr>
        <p:spPr>
          <a:xfrm>
            <a:off x="1584101" y="2794716"/>
            <a:ext cx="3155324" cy="35288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656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PT" sz="3600" dirty="0" smtClean="0"/>
              <a:t>literatura</a:t>
            </a:r>
            <a:endParaRPr lang="pt-PT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435716" y="55548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accent1"/>
                </a:solidFill>
              </a:rPr>
              <a:t>5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38418556"/>
              </p:ext>
            </p:extLst>
          </p:nvPr>
        </p:nvGraphicFramePr>
        <p:xfrm>
          <a:off x="426647" y="2440188"/>
          <a:ext cx="8292350" cy="3947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1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PT" sz="3600" dirty="0" smtClean="0"/>
              <a:t>literatura</a:t>
            </a:r>
            <a:endParaRPr lang="pt-PT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435716" y="55548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accent1"/>
                </a:solidFill>
              </a:rPr>
              <a:t>6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43500317"/>
              </p:ext>
            </p:extLst>
          </p:nvPr>
        </p:nvGraphicFramePr>
        <p:xfrm>
          <a:off x="426647" y="2440188"/>
          <a:ext cx="8292350" cy="3947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75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PT" sz="3600" dirty="0" smtClean="0"/>
              <a:t>literatura</a:t>
            </a:r>
            <a:endParaRPr lang="pt-PT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435716" y="55548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76519" y="2408349"/>
            <a:ext cx="636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Existe evidência contraditória na literatura quanto aos fatores que determinam a capacidade exportadora das empresas…</a:t>
            </a:r>
            <a:endParaRPr lang="pt-PT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331071" y="4582737"/>
            <a:ext cx="636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 smtClean="0">
                <a:solidFill>
                  <a:schemeClr val="accent1"/>
                </a:solidFill>
              </a:rPr>
              <a:t>Pelo que esses fatores precisam de ser estudados para a realidade de cada país! </a:t>
            </a:r>
            <a:endParaRPr lang="pt-PT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PT" sz="3600" dirty="0" smtClean="0"/>
              <a:t>DADOS</a:t>
            </a:r>
            <a:endParaRPr lang="pt-PT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435716" y="55548"/>
            <a:ext cx="47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99243" y="2047739"/>
            <a:ext cx="8281117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 smtClean="0"/>
              <a:t>IES-Informação Empresarial Simplificada</a:t>
            </a:r>
          </a:p>
          <a:p>
            <a:endParaRPr lang="pt-PT" sz="1200" b="1" dirty="0" smtClean="0"/>
          </a:p>
          <a:p>
            <a:pPr marL="285750" indent="-285750">
              <a:buFontTx/>
              <a:buChar char="-"/>
            </a:pPr>
            <a:r>
              <a:rPr lang="pt-PT" dirty="0" smtClean="0"/>
              <a:t>Dados para todas as empresas não-financeiras</a:t>
            </a:r>
          </a:p>
          <a:p>
            <a:pPr marL="285750" indent="-285750">
              <a:buFontTx/>
              <a:buChar char="-"/>
            </a:pPr>
            <a:endParaRPr lang="pt-PT" sz="1000" dirty="0" smtClean="0"/>
          </a:p>
          <a:p>
            <a:pPr marL="285750" indent="-285750">
              <a:buFontTx/>
              <a:buChar char="-"/>
            </a:pPr>
            <a:r>
              <a:rPr lang="pt-PT" dirty="0" smtClean="0"/>
              <a:t>Período de análise: 2010-2013 (4 anos)</a:t>
            </a:r>
          </a:p>
          <a:p>
            <a:pPr marL="285750" indent="-285750">
              <a:buFontTx/>
              <a:buChar char="-"/>
            </a:pPr>
            <a:endParaRPr lang="pt-PT" sz="1000" dirty="0" smtClean="0"/>
          </a:p>
          <a:p>
            <a:pPr marL="285750" indent="-285750">
              <a:buFontTx/>
              <a:buChar char="-"/>
            </a:pPr>
            <a:r>
              <a:rPr lang="pt-PT" dirty="0" smtClean="0"/>
              <a:t>“Limpeza” da base de dados para aumentar a robustez dos resultados (</a:t>
            </a:r>
            <a:r>
              <a:rPr lang="pt-PT" dirty="0" err="1" smtClean="0"/>
              <a:t>ex</a:t>
            </a:r>
            <a:r>
              <a:rPr lang="pt-PT" dirty="0" smtClean="0"/>
              <a:t>: excluiu-se o setor não transacionável da análise)</a:t>
            </a:r>
          </a:p>
          <a:p>
            <a:pPr marL="285750" indent="-285750">
              <a:buFontTx/>
              <a:buChar char="-"/>
            </a:pPr>
            <a:endParaRPr lang="pt-PT" sz="1000" dirty="0" smtClean="0"/>
          </a:p>
          <a:p>
            <a:pPr marL="285750" indent="-285750">
              <a:buFontTx/>
              <a:buChar char="-"/>
            </a:pPr>
            <a:r>
              <a:rPr lang="pt-PT" dirty="0" smtClean="0"/>
              <a:t>Média de 245.283 empresas por ano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b="1" dirty="0" smtClean="0"/>
              <a:t>Variáveis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Produtividade, Situação financeira, Fator trabalho, Fator capital, Concentração do mercado, Idade, Indústria (CAE), Dimensão, Distrito, Apoios ao investimento, I&amp;D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93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668</TotalTime>
  <Words>1462</Words>
  <Application>Microsoft Office PowerPoint</Application>
  <PresentationFormat>Apresentação no Ecrã (4:3)</PresentationFormat>
  <Paragraphs>460</Paragraphs>
  <Slides>24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5" baseType="lpstr">
      <vt:lpstr>Dividendo</vt:lpstr>
      <vt:lpstr>OS DETERMINANTES DA CAPACIDADE EXPORTADORa</vt:lpstr>
      <vt:lpstr>ÍNDICE</vt:lpstr>
      <vt:lpstr>MOTIVAÇÃO</vt:lpstr>
      <vt:lpstr>MOTIVAÇÃO</vt:lpstr>
      <vt:lpstr>literatura</vt:lpstr>
      <vt:lpstr>literatura</vt:lpstr>
      <vt:lpstr>literatura</vt:lpstr>
      <vt:lpstr>literatura</vt:lpstr>
      <vt:lpstr>DADOS</vt:lpstr>
      <vt:lpstr>DADOS</vt:lpstr>
      <vt:lpstr>dados</vt:lpstr>
      <vt:lpstr>Heterogeneidade das empresas</vt:lpstr>
      <vt:lpstr>Heterogeneidade das empresas</vt:lpstr>
      <vt:lpstr>Heterogeneidade das empresas</vt:lpstr>
      <vt:lpstr>Heterogeneidade das empresas</vt:lpstr>
      <vt:lpstr>Heterogeneidade das empresas</vt:lpstr>
      <vt:lpstr>Heterogeneidade das empresas</vt:lpstr>
      <vt:lpstr>HETEROGENEIDADE DAS EMPRESAS</vt:lpstr>
      <vt:lpstr>DIFERENÇAS ENTRE EXPORTADORAS E NÃO-EXPORTADORAS</vt:lpstr>
      <vt:lpstr>MODELO: EXPORT PREMIUM</vt:lpstr>
      <vt:lpstr>MODELO- DETERMINANTES DAS EXPORTAÇÕES</vt:lpstr>
      <vt:lpstr>CONCLUSÕES</vt:lpstr>
      <vt:lpstr>CONCLUSÕES</vt:lpstr>
      <vt:lpstr>Obrigada pela vossa atenção!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DETERMINANTES DA CAPACIDADE EXPORTADORa-</dc:title>
  <dc:creator>Ana Luisa Correia</dc:creator>
  <cp:lastModifiedBy>(GEE) Ana Gouveia</cp:lastModifiedBy>
  <cp:revision>112</cp:revision>
  <dcterms:created xsi:type="dcterms:W3CDTF">2015-08-18T20:31:13Z</dcterms:created>
  <dcterms:modified xsi:type="dcterms:W3CDTF">2015-08-20T14:06:38Z</dcterms:modified>
</cp:coreProperties>
</file>