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64" r:id="rId8"/>
  </p:sldMasterIdLst>
  <p:notesMasterIdLst>
    <p:notesMasterId r:id="rId15"/>
  </p:notesMasterIdLst>
  <p:handoutMasterIdLst>
    <p:handoutMasterId r:id="rId16"/>
  </p:handoutMasterIdLst>
  <p:sldIdLst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9939338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E4AE-9BB3-43B3-A769-C2F7F4A8E9EE}" type="datetimeFigureOut">
              <a:rPr lang="pt-PT" smtClean="0"/>
              <a:t>13/09/2019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046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29992" y="6467167"/>
            <a:ext cx="4307046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6C152-20DA-4FE8-8B4F-160613A845F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971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4AF2-EE8B-4F8E-A76E-88BE9E5AA892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283DA-2857-40E9-84F3-2A245CF95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3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B4549-7302-46D5-B83B-1C12A6FEEB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2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B4549-7302-46D5-B83B-1C12A6FEEB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BB52-B7B3-6642-86F3-312F03AC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888" y="1738337"/>
            <a:ext cx="6437376" cy="721401"/>
          </a:xfrm>
          <a:prstGeom prst="rect">
            <a:avLst/>
          </a:prstGeom>
        </p:spPr>
        <p:txBody>
          <a:bodyPr anchor="b"/>
          <a:lstStyle>
            <a:lvl1pPr algn="l">
              <a:defRPr lang="en-US" sz="2000" b="1" kern="1200" dirty="0">
                <a:solidFill>
                  <a:srgbClr val="3F6C8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2DCD-D9AD-DD41-B8B2-8311B9896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888" y="2584183"/>
            <a:ext cx="6437376" cy="21615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5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5DF7-DA87-9047-A1E6-36EE8C90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1648509"/>
            <a:ext cx="5965200" cy="720000"/>
          </a:xfrm>
          <a:prstGeom prst="rect">
            <a:avLst/>
          </a:prstGeom>
        </p:spPr>
        <p:txBody>
          <a:bodyPr anchor="b"/>
          <a:lstStyle>
            <a:lvl1pPr>
              <a:defRPr sz="2000" b="0">
                <a:solidFill>
                  <a:srgbClr val="3F6C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36E86-263B-604E-9BF3-1E065808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609213"/>
            <a:ext cx="5965200" cy="267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49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8C5-82AF-4D06-8E86-F045966C06A3}" type="datetimeFigureOut">
              <a:rPr lang="pt-PT" smtClean="0"/>
              <a:t>13/09/2019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0EE0-681F-46A3-A2A6-7E7642A2D46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5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7883-0110-AE4C-BECD-8BC5D890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65139"/>
            <a:ext cx="7815072" cy="671509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3F6C88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5E5F-0909-4045-9F85-D61FD5AD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61" y="1541545"/>
            <a:ext cx="4582043" cy="463541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3F6C88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10529" y="1541545"/>
            <a:ext cx="4888991" cy="463541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3F6C88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6B1E-FD3E-C74E-91D0-826FDFBF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65139"/>
            <a:ext cx="8156448" cy="671509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3F6C88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DD6B-9D40-9F4E-8FD3-C51C88083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645" y="1541545"/>
            <a:ext cx="4734443" cy="463541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3F6C88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98BB4-2E9C-4141-B6CB-8CB11DC9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541545"/>
            <a:ext cx="4953000" cy="463541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3F6C88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64F3-6E65-454E-992D-15F61914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7" y="365139"/>
            <a:ext cx="8119872" cy="671509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3F6C88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3E9D-F06C-E948-8B77-9341EF8C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471" y="1278827"/>
            <a:ext cx="46421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F6C88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1CA18-4222-C143-8634-687B669C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5471" y="2102739"/>
            <a:ext cx="4642113" cy="4069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F33AC-7057-684D-88B3-293BB520C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827"/>
            <a:ext cx="50109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F6C88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F8608-04BB-334E-91A5-F5CEB899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2739"/>
            <a:ext cx="5010912" cy="4069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0016C78-5A39-4E3D-A6C8-59D7AB3B1ED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2F29889-31A1-4D3C-9BC7-7A7AE4E1879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2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690900"/>
            <a:ext cx="8832000" cy="1515800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0016C78-5A39-4E3D-A6C8-59D7AB3B1ED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2F29889-31A1-4D3C-9BC7-7A7AE4E18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3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4EEB62-65D2-274C-83C4-45BCEF3A9390}"/>
              </a:ext>
            </a:extLst>
          </p:cNvPr>
          <p:cNvSpPr/>
          <p:nvPr/>
        </p:nvSpPr>
        <p:spPr>
          <a:xfrm>
            <a:off x="1564010" y="0"/>
            <a:ext cx="10632055" cy="6858000"/>
          </a:xfrm>
          <a:prstGeom prst="rect">
            <a:avLst/>
          </a:prstGeom>
          <a:gradFill flip="none" rotWithShape="1">
            <a:gsLst>
              <a:gs pos="0">
                <a:srgbClr val="9BBCDA">
                  <a:tint val="66000"/>
                  <a:satMod val="160000"/>
                </a:srgbClr>
              </a:gs>
              <a:gs pos="51000">
                <a:srgbClr val="9BBCDA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22B02-1F98-4D4E-9942-E5745C5645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39"/>
          <a:stretch/>
        </p:blipFill>
        <p:spPr>
          <a:xfrm>
            <a:off x="3413760" y="3872794"/>
            <a:ext cx="8772568" cy="2985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5" y="584965"/>
            <a:ext cx="4409449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F6C88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EEB62-65D2-274C-83C4-45BCEF3A9390}"/>
              </a:ext>
            </a:extLst>
          </p:cNvPr>
          <p:cNvSpPr/>
          <p:nvPr/>
        </p:nvSpPr>
        <p:spPr>
          <a:xfrm>
            <a:off x="4217969" y="0"/>
            <a:ext cx="7974041" cy="6858000"/>
          </a:xfrm>
          <a:prstGeom prst="rect">
            <a:avLst/>
          </a:prstGeom>
          <a:gradFill flip="none" rotWithShape="1">
            <a:gsLst>
              <a:gs pos="0">
                <a:srgbClr val="9BBCDA">
                  <a:tint val="66000"/>
                  <a:satMod val="160000"/>
                </a:srgbClr>
              </a:gs>
              <a:gs pos="51000">
                <a:srgbClr val="9BBCDA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87FFA-B340-9146-95AC-CCF72E022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5000"/>
          </a:blip>
          <a:srcRect r="24925"/>
          <a:stretch/>
        </p:blipFill>
        <p:spPr>
          <a:xfrm>
            <a:off x="1" y="-3965"/>
            <a:ext cx="12204192" cy="117642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8DDFE-8B8F-D24B-97B7-45F4A46509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71897"/>
          <a:stretch/>
        </p:blipFill>
        <p:spPr>
          <a:xfrm>
            <a:off x="626619" y="131858"/>
            <a:ext cx="1092453" cy="9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63629cc9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oi.org/10.1787/2ff98246-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Productivity@OECD.or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0"/>
            <a:lum/>
          </a:blip>
          <a:srcRect/>
          <a:stretch>
            <a:fillRect l="-44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631504" y="2060848"/>
            <a:ext cx="9073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599D"/>
                </a:solidFill>
              </a:rPr>
              <a:t>R&amp;D and Innovation Policies for the Marketplace</a:t>
            </a:r>
            <a:endParaRPr lang="pt-PT" sz="32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599D"/>
                </a:solidFill>
              </a:rPr>
              <a:t>Joint workshop on firms, industries and productivity</a:t>
            </a:r>
            <a:endParaRPr lang="pt-PT" sz="2000" b="1" i="1" dirty="0"/>
          </a:p>
          <a:p>
            <a:pPr algn="ctr"/>
            <a:endParaRPr lang="pt-PT" sz="2000" b="1" i="1" dirty="0"/>
          </a:p>
          <a:p>
            <a:pPr algn="ctr"/>
            <a:r>
              <a:rPr lang="pt-PT" sz="2800" b="1" i="1" dirty="0" err="1"/>
              <a:t>Welcome</a:t>
            </a:r>
            <a:r>
              <a:rPr lang="pt-PT" sz="2800" b="1" i="1" dirty="0"/>
              <a:t> </a:t>
            </a:r>
          </a:p>
          <a:p>
            <a:pPr algn="ctr"/>
            <a:r>
              <a:rPr lang="pt-PT" sz="2400" b="1" i="1" dirty="0" err="1"/>
              <a:t>On</a:t>
            </a:r>
            <a:r>
              <a:rPr lang="pt-PT" sz="2400" b="1" i="1" dirty="0"/>
              <a:t> </a:t>
            </a:r>
            <a:r>
              <a:rPr lang="pt-PT" sz="2400" b="1" i="1" dirty="0" err="1"/>
              <a:t>behalf</a:t>
            </a:r>
            <a:r>
              <a:rPr lang="pt-PT" sz="2400" b="1" i="1" dirty="0"/>
              <a:t> of the OECD Global </a:t>
            </a:r>
            <a:r>
              <a:rPr lang="pt-PT" sz="2400" b="1" i="1" dirty="0" err="1"/>
              <a:t>Forum</a:t>
            </a:r>
            <a:r>
              <a:rPr lang="pt-PT" sz="2400" b="1" i="1" dirty="0"/>
              <a:t> </a:t>
            </a:r>
            <a:r>
              <a:rPr lang="pt-PT" sz="2400" b="1" i="1" dirty="0" err="1"/>
              <a:t>on</a:t>
            </a:r>
            <a:r>
              <a:rPr lang="pt-PT" sz="2400" b="1" i="1" dirty="0"/>
              <a:t> Productivity</a:t>
            </a:r>
            <a:endParaRPr lang="pt-PT" sz="2800" b="1" i="1" dirty="0"/>
          </a:p>
          <a:p>
            <a:pPr algn="ctr"/>
            <a:endParaRPr lang="pt-PT" sz="2000" b="1" i="1" dirty="0"/>
          </a:p>
          <a:p>
            <a:pPr algn="ctr"/>
            <a:endParaRPr lang="pt-PT" sz="2000" b="1" i="1" dirty="0"/>
          </a:p>
          <a:p>
            <a:r>
              <a:rPr lang="pt-PT" sz="2400" b="1" i="1" dirty="0"/>
              <a:t>Peter Gal</a:t>
            </a:r>
          </a:p>
          <a:p>
            <a:r>
              <a:rPr lang="pt-PT" sz="2000" b="1" i="1" dirty="0" err="1"/>
              <a:t>Senior</a:t>
            </a:r>
            <a:r>
              <a:rPr lang="pt-PT" sz="2000" b="1" i="1" dirty="0"/>
              <a:t> </a:t>
            </a:r>
            <a:r>
              <a:rPr lang="pt-PT" sz="2000" b="1" i="1" dirty="0" err="1"/>
              <a:t>Economist</a:t>
            </a:r>
            <a:r>
              <a:rPr lang="pt-PT" sz="2000" b="1" i="1" dirty="0"/>
              <a:t> </a:t>
            </a:r>
          </a:p>
          <a:p>
            <a:r>
              <a:rPr lang="pt-PT" sz="2000" b="1" i="1" dirty="0"/>
              <a:t>and Project Manager of the GFP</a:t>
            </a:r>
          </a:p>
          <a:p>
            <a:r>
              <a:rPr lang="pt-PT" sz="2000" b="1" i="1" dirty="0"/>
              <a:t>OECD </a:t>
            </a:r>
          </a:p>
          <a:p>
            <a:endParaRPr lang="pt-PT" sz="2000" b="1" i="1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i="1" dirty="0"/>
              <a:t>Lisboa (INE) | </a:t>
            </a:r>
            <a:r>
              <a:rPr lang="pt-PT" sz="2000" b="1" i="1" dirty="0" err="1"/>
              <a:t>September</a:t>
            </a:r>
            <a:r>
              <a:rPr lang="pt-PT" sz="2000" b="1" i="1" dirty="0"/>
              <a:t> 16, 2019</a:t>
            </a:r>
            <a:endParaRPr lang="pt-P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4399"/>
            <a:ext cx="2808312" cy="8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94400"/>
            <a:ext cx="2771936" cy="8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6336"/>
            <a:ext cx="2880320" cy="8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5640" y="476672"/>
            <a:ext cx="8064000" cy="527296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The Global Forum on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Productivity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i="1" dirty="0">
                <a:solidFill>
                  <a:schemeClr val="bg2">
                    <a:lumMod val="10000"/>
                  </a:schemeClr>
                </a:solidFill>
              </a:rPr>
              <a:t>What is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1464" y="1600340"/>
            <a:ext cx="9361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Founded in 2015 at Productivity Summit in Mexico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 forum of currently 19 member countries, </a:t>
            </a:r>
            <a:b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both OECD and non-OECD, aided by the OECD Secretariat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It </a:t>
            </a:r>
            <a:r>
              <a:rPr lang="en-GB" sz="28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su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pports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policymakers in designing successful productivity-enhancing policies through 3 main activities: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Research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and analysis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Convening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events (conferences, workshops)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Communication</a:t>
            </a:r>
          </a:p>
          <a:p>
            <a:pPr lvl="1"/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…in collaboration with our members</a:t>
            </a:r>
          </a:p>
          <a:p>
            <a:pPr lvl="1"/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… leveraging on the joint expertise of several OECD teams</a:t>
            </a:r>
          </a:p>
        </p:txBody>
      </p:sp>
    </p:spTree>
    <p:extLst>
      <p:ext uri="{BB962C8B-B14F-4D97-AF65-F5344CB8AC3E}">
        <p14:creationId xmlns:p14="http://schemas.microsoft.com/office/powerpoint/2010/main" val="26139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0" y="1412776"/>
            <a:ext cx="7560840" cy="5445224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Shaping the </a:t>
            </a:r>
            <a:r>
              <a:rPr lang="en-GB" sz="2400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dialogue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in policy discussions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3"/>
              </a:rPr>
              <a:t>Best vs. Rest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Beyond the representative firm, </a:t>
            </a:r>
            <a:b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about frontier firms and laggards…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  <a:hlinkClick r:id="rId4"/>
              </a:rPr>
              <a:t>Industry Concentration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About superstars, </a:t>
            </a:r>
            <a:b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winner-takes-most, mergers and competition…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Broad </a:t>
            </a:r>
            <a:r>
              <a:rPr lang="en-GB" sz="2400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press coverage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and </a:t>
            </a:r>
            <a:r>
              <a:rPr lang="en-GB" sz="2400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publicity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Shaping the </a:t>
            </a:r>
            <a:r>
              <a:rPr lang="en-GB" sz="2400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research agenda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br>
              <a:rPr lang="en-GB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sz="24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From Macro to Micro </a:t>
            </a:r>
          </a:p>
          <a:p>
            <a:pPr lvl="1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At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first, went beyond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aggregate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and </a:t>
            </a:r>
            <a:b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industry-level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data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to firm-level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Now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linked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employer-employee data to look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/>
            </a:r>
            <a:b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into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firms: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Human Side of Productivity</a:t>
            </a:r>
            <a:r>
              <a:rPr lang="en-GB" i="1" dirty="0" smtClean="0">
                <a:solidFill>
                  <a:srgbClr val="FF0000"/>
                </a:solidFill>
                <a:latin typeface="+mj-lt"/>
              </a:rPr>
              <a:t>”</a:t>
            </a:r>
          </a:p>
          <a:p>
            <a:pPr lvl="1"/>
            <a:r>
              <a:rPr lang="en-GB" dirty="0" smtClean="0">
                <a:latin typeface="+mj-lt"/>
              </a:rPr>
              <a:t>Also looked </a:t>
            </a:r>
            <a:r>
              <a:rPr lang="en-GB" smtClean="0">
                <a:latin typeface="+mj-lt"/>
              </a:rPr>
              <a:t>at role of GVCs </a:t>
            </a:r>
            <a:r>
              <a:rPr lang="en-GB" dirty="0" smtClean="0">
                <a:latin typeface="+mj-lt"/>
              </a:rPr>
              <a:t>at the </a:t>
            </a:r>
            <a:r>
              <a:rPr lang="en-GB" smtClean="0">
                <a:latin typeface="+mj-lt"/>
              </a:rPr>
              <a:t>firm </a:t>
            </a:r>
            <a:br>
              <a:rPr lang="en-GB" smtClean="0">
                <a:latin typeface="+mj-lt"/>
              </a:rPr>
            </a:br>
            <a:r>
              <a:rPr lang="en-GB" smtClean="0">
                <a:latin typeface="+mj-lt"/>
              </a:rPr>
              <a:t>and now (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forthcoming</a:t>
            </a:r>
            <a:r>
              <a:rPr lang="en-GB" dirty="0" smtClean="0">
                <a:latin typeface="+mj-lt"/>
              </a:rPr>
              <a:t>) at the industry level</a:t>
            </a: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7648" y="208303"/>
            <a:ext cx="7416000" cy="10224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</a:rPr>
              <a:t>Research </a:t>
            </a:r>
            <a:r>
              <a:rPr lang="en-GB" sz="4000" b="1" dirty="0">
                <a:solidFill>
                  <a:schemeClr val="bg2">
                    <a:lumMod val="10000"/>
                  </a:schemeClr>
                </a:solidFill>
              </a:rPr>
              <a:t>&amp; Analysis </a:t>
            </a:r>
            <a:br>
              <a:rPr lang="en-GB" sz="4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4000" i="1" dirty="0">
                <a:solidFill>
                  <a:schemeClr val="bg2">
                    <a:lumMod val="10000"/>
                  </a:schemeClr>
                </a:solidFill>
              </a:rPr>
              <a:t>…and its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099">
            <a:off x="8714858" y="1460442"/>
            <a:ext cx="3257578" cy="4067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5373" r="37400" b="13601"/>
          <a:stretch/>
        </p:blipFill>
        <p:spPr>
          <a:xfrm rot="19952372">
            <a:off x="8416782" y="3195441"/>
            <a:ext cx="2634131" cy="3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6315866" y="1508348"/>
            <a:ext cx="5108726" cy="2401102"/>
            <a:chOff x="7231848" y="1363872"/>
            <a:chExt cx="4533001" cy="264181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t="14314" r="5530" b="15592"/>
            <a:stretch/>
          </p:blipFill>
          <p:spPr>
            <a:xfrm>
              <a:off x="7231848" y="1363872"/>
              <a:ext cx="4533001" cy="2641815"/>
            </a:xfrm>
            <a:prstGeom prst="rect">
              <a:avLst/>
            </a:prstGeom>
          </p:spPr>
        </p:pic>
        <p:sp>
          <p:nvSpPr>
            <p:cNvPr id="87" name="Pentagon 86"/>
            <p:cNvSpPr/>
            <p:nvPr/>
          </p:nvSpPr>
          <p:spPr>
            <a:xfrm rot="5400000">
              <a:off x="7889453" y="2539238"/>
              <a:ext cx="182517" cy="79212"/>
            </a:xfrm>
            <a:prstGeom prst="homePlate">
              <a:avLst>
                <a:gd name="adj" fmla="val 107566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Pentagon 87"/>
            <p:cNvSpPr/>
            <p:nvPr/>
          </p:nvSpPr>
          <p:spPr>
            <a:xfrm rot="5400000">
              <a:off x="9470603" y="2164988"/>
              <a:ext cx="182517" cy="79212"/>
            </a:xfrm>
            <a:prstGeom prst="homePlate">
              <a:avLst>
                <a:gd name="adj" fmla="val 1075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Pentagon 88"/>
            <p:cNvSpPr/>
            <p:nvPr/>
          </p:nvSpPr>
          <p:spPr>
            <a:xfrm rot="5400000">
              <a:off x="11165815" y="3431815"/>
              <a:ext cx="182517" cy="79212"/>
            </a:xfrm>
            <a:prstGeom prst="homePlate">
              <a:avLst>
                <a:gd name="adj" fmla="val 107566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Pentagon 89"/>
            <p:cNvSpPr/>
            <p:nvPr/>
          </p:nvSpPr>
          <p:spPr>
            <a:xfrm rot="5400000">
              <a:off x="9126301" y="2267645"/>
              <a:ext cx="182517" cy="79212"/>
            </a:xfrm>
            <a:prstGeom prst="homePlate">
              <a:avLst>
                <a:gd name="adj" fmla="val 107566"/>
              </a:avLst>
            </a:prstGeom>
            <a:solidFill>
              <a:srgbClr val="F5A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Pentagon 90"/>
            <p:cNvSpPr/>
            <p:nvPr/>
          </p:nvSpPr>
          <p:spPr>
            <a:xfrm rot="5400000">
              <a:off x="8165246" y="2128433"/>
              <a:ext cx="182517" cy="79212"/>
            </a:xfrm>
            <a:prstGeom prst="homePlate">
              <a:avLst>
                <a:gd name="adj" fmla="val 10756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Flowchart: Merge 91"/>
          <p:cNvSpPr/>
          <p:nvPr/>
        </p:nvSpPr>
        <p:spPr>
          <a:xfrm rot="20506793">
            <a:off x="8448797" y="3804553"/>
            <a:ext cx="3122286" cy="4285492"/>
          </a:xfrm>
          <a:prstGeom prst="flowChartMerge">
            <a:avLst/>
          </a:prstGeom>
          <a:solidFill>
            <a:srgbClr val="467ABA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6096" y="153676"/>
            <a:ext cx="7164360" cy="10224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</a:rPr>
              <a:t>Events </a:t>
            </a:r>
            <a:r>
              <a:rPr lang="en-GB" sz="4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4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i="1" dirty="0">
                <a:solidFill>
                  <a:schemeClr val="bg2">
                    <a:lumMod val="10000"/>
                  </a:schemeClr>
                </a:solidFill>
              </a:rPr>
              <a:t>Our annual GFP conferences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188119" y="1587100"/>
            <a:ext cx="2321074" cy="2051032"/>
            <a:chOff x="8884216" y="4270706"/>
            <a:chExt cx="1881480" cy="1681876"/>
          </a:xfrm>
        </p:grpSpPr>
        <p:sp>
          <p:nvSpPr>
            <p:cNvPr id="94" name="TextBox 93"/>
            <p:cNvSpPr txBox="1"/>
            <p:nvPr/>
          </p:nvSpPr>
          <p:spPr>
            <a:xfrm>
              <a:off x="9000395" y="5574010"/>
              <a:ext cx="1765300" cy="37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Australia 2019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884216" y="4270706"/>
              <a:ext cx="1881480" cy="1612000"/>
              <a:chOff x="8884216" y="4270706"/>
              <a:chExt cx="1881480" cy="1612000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9000395" y="5227748"/>
                <a:ext cx="1765300" cy="3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Canada 2018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00394" y="4270706"/>
                <a:ext cx="1765300" cy="3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Mexico 2015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9000395" y="4572333"/>
                <a:ext cx="1765300" cy="3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Portugal 2016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9000396" y="4896757"/>
                <a:ext cx="1765300" cy="3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Hungary 2017</a:t>
                </a:r>
              </a:p>
            </p:txBody>
          </p:sp>
          <p:sp>
            <p:nvSpPr>
              <p:cNvPr id="100" name="Pentagon 99"/>
              <p:cNvSpPr/>
              <p:nvPr/>
            </p:nvSpPr>
            <p:spPr>
              <a:xfrm rot="5400000">
                <a:off x="8822339" y="4397283"/>
                <a:ext cx="239932" cy="116178"/>
              </a:xfrm>
              <a:prstGeom prst="homePlate">
                <a:avLst>
                  <a:gd name="adj" fmla="val 107566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+mj-lt"/>
                </a:endParaRPr>
              </a:p>
            </p:txBody>
          </p:sp>
          <p:sp>
            <p:nvSpPr>
              <p:cNvPr id="101" name="Pentagon 100"/>
              <p:cNvSpPr/>
              <p:nvPr/>
            </p:nvSpPr>
            <p:spPr>
              <a:xfrm rot="5400000">
                <a:off x="8822341" y="5023334"/>
                <a:ext cx="239932" cy="116178"/>
              </a:xfrm>
              <a:prstGeom prst="homePlate">
                <a:avLst>
                  <a:gd name="adj" fmla="val 107566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+mj-lt"/>
                </a:endParaRPr>
              </a:p>
            </p:txBody>
          </p:sp>
          <p:sp>
            <p:nvSpPr>
              <p:cNvPr id="102" name="Pentagon 101"/>
              <p:cNvSpPr/>
              <p:nvPr/>
            </p:nvSpPr>
            <p:spPr>
              <a:xfrm rot="5400000">
                <a:off x="8822341" y="4698910"/>
                <a:ext cx="239932" cy="116178"/>
              </a:xfrm>
              <a:prstGeom prst="homePlate">
                <a:avLst>
                  <a:gd name="adj" fmla="val 107566"/>
                </a:avLst>
              </a:prstGeom>
              <a:solidFill>
                <a:srgbClr val="F5A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+mj-lt"/>
                </a:endParaRPr>
              </a:p>
            </p:txBody>
          </p:sp>
          <p:sp>
            <p:nvSpPr>
              <p:cNvPr id="103" name="Pentagon 102"/>
              <p:cNvSpPr/>
              <p:nvPr/>
            </p:nvSpPr>
            <p:spPr>
              <a:xfrm rot="5400000">
                <a:off x="8822342" y="5704651"/>
                <a:ext cx="239932" cy="116178"/>
              </a:xfrm>
              <a:prstGeom prst="homePlate">
                <a:avLst>
                  <a:gd name="adj" fmla="val 107566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+mj-lt"/>
                </a:endParaRPr>
              </a:p>
            </p:txBody>
          </p:sp>
          <p:sp>
            <p:nvSpPr>
              <p:cNvPr id="104" name="Pentagon 103"/>
              <p:cNvSpPr/>
              <p:nvPr/>
            </p:nvSpPr>
            <p:spPr>
              <a:xfrm rot="5400000">
                <a:off x="8822339" y="5354325"/>
                <a:ext cx="239932" cy="116178"/>
              </a:xfrm>
              <a:prstGeom prst="homePlate">
                <a:avLst>
                  <a:gd name="adj" fmla="val 10756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+mj-lt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27" y="4356034"/>
            <a:ext cx="6252851" cy="259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09" y="1508348"/>
            <a:ext cx="3726724" cy="53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9656" y="217388"/>
            <a:ext cx="7396719" cy="10224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</a:rPr>
              <a:t>Events </a:t>
            </a:r>
            <a:r>
              <a:rPr lang="en-GB" sz="4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4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4000" i="1" dirty="0">
                <a:solidFill>
                  <a:schemeClr val="bg2">
                    <a:lumMod val="10000"/>
                  </a:schemeClr>
                </a:solidFill>
              </a:rPr>
              <a:t>Workshops &amp; Ministerials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314" r="5530" b="15592"/>
          <a:stretch/>
        </p:blipFill>
        <p:spPr>
          <a:xfrm>
            <a:off x="1603436" y="1688757"/>
            <a:ext cx="5413027" cy="3154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5269" y="5843697"/>
            <a:ext cx="120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UK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4653" y="5440987"/>
            <a:ext cx="133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Chile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653" y="6242884"/>
            <a:ext cx="171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Germany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8019" y="5439691"/>
            <a:ext cx="198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Costa Rica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7069" y="5843697"/>
            <a:ext cx="120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Italy 2019</a:t>
            </a:r>
          </a:p>
        </p:txBody>
      </p:sp>
      <p:sp>
        <p:nvSpPr>
          <p:cNvPr id="15" name="Pentagon 14"/>
          <p:cNvSpPr/>
          <p:nvPr/>
        </p:nvSpPr>
        <p:spPr>
          <a:xfrm rot="5400000">
            <a:off x="1791188" y="5566268"/>
            <a:ext cx="239932" cy="116178"/>
          </a:xfrm>
          <a:prstGeom prst="homePlate">
            <a:avLst>
              <a:gd name="adj" fmla="val 1075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1791188" y="5959665"/>
            <a:ext cx="239932" cy="116178"/>
          </a:xfrm>
          <a:prstGeom prst="homePlate">
            <a:avLst>
              <a:gd name="adj" fmla="val 107566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Pentagon 18"/>
          <p:cNvSpPr/>
          <p:nvPr/>
        </p:nvSpPr>
        <p:spPr>
          <a:xfrm rot="5400000">
            <a:off x="1791188" y="6369461"/>
            <a:ext cx="239932" cy="116178"/>
          </a:xfrm>
          <a:prstGeom prst="homePlate">
            <a:avLst>
              <a:gd name="adj" fmla="val 107566"/>
            </a:avLst>
          </a:prstGeom>
          <a:solidFill>
            <a:srgbClr val="F5A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1" name="Pentagon 20"/>
          <p:cNvSpPr/>
          <p:nvPr/>
        </p:nvSpPr>
        <p:spPr>
          <a:xfrm rot="5400000">
            <a:off x="4010656" y="5566268"/>
            <a:ext cx="239932" cy="116178"/>
          </a:xfrm>
          <a:prstGeom prst="homePlate">
            <a:avLst>
              <a:gd name="adj" fmla="val 1075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" name="Pentagon 21"/>
          <p:cNvSpPr/>
          <p:nvPr/>
        </p:nvSpPr>
        <p:spPr>
          <a:xfrm rot="5400000">
            <a:off x="4207740" y="2764983"/>
            <a:ext cx="182517" cy="73348"/>
          </a:xfrm>
          <a:prstGeom prst="homePlate">
            <a:avLst>
              <a:gd name="adj" fmla="val 1075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entagon 22"/>
          <p:cNvSpPr/>
          <p:nvPr/>
        </p:nvSpPr>
        <p:spPr>
          <a:xfrm rot="5400000">
            <a:off x="2930572" y="4203991"/>
            <a:ext cx="182517" cy="73348"/>
          </a:xfrm>
          <a:prstGeom prst="homePlate">
            <a:avLst>
              <a:gd name="adj" fmla="val 1075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entagon 23"/>
          <p:cNvSpPr/>
          <p:nvPr/>
        </p:nvSpPr>
        <p:spPr>
          <a:xfrm rot="5400000">
            <a:off x="4160882" y="2563284"/>
            <a:ext cx="182517" cy="73348"/>
          </a:xfrm>
          <a:prstGeom prst="homePlate">
            <a:avLst>
              <a:gd name="adj" fmla="val 107566"/>
            </a:avLst>
          </a:prstGeom>
          <a:solidFill>
            <a:srgbClr val="F5A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entagon 24"/>
          <p:cNvSpPr/>
          <p:nvPr/>
        </p:nvSpPr>
        <p:spPr>
          <a:xfrm rot="5400000">
            <a:off x="3991373" y="2518022"/>
            <a:ext cx="182517" cy="73348"/>
          </a:xfrm>
          <a:prstGeom prst="homePlate">
            <a:avLst>
              <a:gd name="adj" fmla="val 107566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entagon 25"/>
          <p:cNvSpPr/>
          <p:nvPr/>
        </p:nvSpPr>
        <p:spPr>
          <a:xfrm rot="5400000">
            <a:off x="2669697" y="3361592"/>
            <a:ext cx="182517" cy="73348"/>
          </a:xfrm>
          <a:prstGeom prst="homePlate">
            <a:avLst>
              <a:gd name="adj" fmla="val 1075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entagon 26"/>
          <p:cNvSpPr/>
          <p:nvPr/>
        </p:nvSpPr>
        <p:spPr>
          <a:xfrm rot="5400000">
            <a:off x="4010656" y="5970274"/>
            <a:ext cx="239932" cy="116178"/>
          </a:xfrm>
          <a:prstGeom prst="homePlate">
            <a:avLst>
              <a:gd name="adj" fmla="val 1075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6117" y="6240498"/>
            <a:ext cx="189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Portugal 2019</a:t>
            </a:r>
          </a:p>
        </p:txBody>
      </p:sp>
      <p:sp>
        <p:nvSpPr>
          <p:cNvPr id="29" name="Pentagon 28"/>
          <p:cNvSpPr/>
          <p:nvPr/>
        </p:nvSpPr>
        <p:spPr>
          <a:xfrm rot="5400000">
            <a:off x="4022003" y="6355694"/>
            <a:ext cx="239932" cy="116178"/>
          </a:xfrm>
          <a:prstGeom prst="homePlate">
            <a:avLst>
              <a:gd name="adj" fmla="val 107566"/>
            </a:avLst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0" name="Pentagon 29"/>
          <p:cNvSpPr/>
          <p:nvPr/>
        </p:nvSpPr>
        <p:spPr>
          <a:xfrm rot="5400000">
            <a:off x="3825225" y="2825548"/>
            <a:ext cx="203942" cy="98751"/>
          </a:xfrm>
          <a:prstGeom prst="homePlate">
            <a:avLst>
              <a:gd name="adj" fmla="val 107566"/>
            </a:avLst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768927"/>
            <a:ext cx="35337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703513" y="2492896"/>
            <a:ext cx="8711503" cy="4231990"/>
          </a:xfrm>
        </p:spPr>
        <p:txBody>
          <a:bodyPr anchor="ctr">
            <a:normAutofit fontScale="85000" lnSpcReduction="2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" indent="0" algn="ctr">
              <a:buNone/>
            </a:pPr>
            <a:r>
              <a:rPr lang="en-GB" sz="7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and </a:t>
            </a:r>
            <a:br>
              <a:rPr lang="en-GB" sz="7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 the workshop!</a:t>
            </a:r>
          </a:p>
          <a:p>
            <a:pPr marL="57600" indent="0" algn="ctr">
              <a:buNone/>
            </a:pP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00" indent="0" algn="ctr">
              <a:buNone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00" indent="0" algn="ctr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visit</a:t>
            </a:r>
          </a:p>
          <a:p>
            <a:pPr marL="57600" indent="0" algn="ctr">
              <a:buNone/>
            </a:pPr>
            <a:r>
              <a:rPr lang="en-GB" sz="3500" i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OE.CD/GFP</a:t>
            </a:r>
            <a:r>
              <a:rPr lang="en-GB" sz="35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600" indent="0" algn="ctr">
              <a:buNone/>
            </a:pPr>
            <a:endParaRPr lang="en-GB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00" indent="0" algn="ctr">
              <a:buNone/>
            </a:pPr>
            <a:r>
              <a:rPr lang="en-GB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reach us at</a:t>
            </a:r>
          </a:p>
          <a:p>
            <a:pPr marL="57600" indent="0" algn="ctr">
              <a:buNone/>
            </a:pPr>
            <a:r>
              <a:rPr lang="en-GB" sz="3500" i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Productivity@OECD.org</a:t>
            </a:r>
            <a:endParaRPr lang="en-GB" sz="3500" i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00" indent="0" algn="ctr">
              <a:buNone/>
            </a:pPr>
            <a:endParaRPr lang="en-GB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4" y="422454"/>
            <a:ext cx="4824536" cy="14964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7"/>
          <a:stretch/>
        </p:blipFill>
        <p:spPr>
          <a:xfrm>
            <a:off x="551384" y="422454"/>
            <a:ext cx="1424564" cy="14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P_NewTemplate_4x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9E84D7-8E89-4A03-99CA-F633C8F93318}" vid="{58B7E622-B475-4428-AA7D-5E478EA8B83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9E84D7-8E89-4A03-99CA-F633C8F93318}" vid="{93DCDF09-70C9-47DD-AC1F-0BDA1A00D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c65155f859f476689f41d2e239f3b65 xmlns="464847da-6e18-4144-8ad5-5857903e06b6">
      <Terms xmlns="http://schemas.microsoft.com/office/infopath/2007/PartnerControls"/>
    </bc65155f859f476689f41d2e239f3b65>
    <OECDProjectLookup xmlns="b028c3f4-2795-4946-841c-2e1644b148e5">252</OECDProjectLookup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1 Promote Sustainable Economic Growth, Financial Stability and Structural Adjustment</TermName>
          <TermId xmlns="http://schemas.microsoft.com/office/infopath/2007/PartnerControls">740d8a17-4aa7-4446-8a77-519e4a5e39e6</TermId>
        </TermInfo>
      </Terms>
    </eSharePWBTaxHTField0>
    <OECDCommunityDocumentID xmlns="b028c3f4-2795-4946-841c-2e1644b148e5" xsi:nil="true"/>
    <eShareHorizProjTaxHTField0 xmlns="464847da-6e18-4144-8ad5-5857903e06b6" xsi:nil="true"/>
    <IconOverlay xmlns="http://schemas.microsoft.com/sharepoint/v4" xsi:nil="true"/>
    <DocumentSetDescription xmlns="http://schemas.microsoft.com/sharepoint/v3" xsi:nil="true"/>
    <OECDCommunityDocumentURL xmlns="b028c3f4-2795-4946-841c-2e1644b148e5" xsi:nil="true"/>
    <OECDExpirationDate xmlns="464847da-6e18-4144-8ad5-5857903e06b6" xsi:nil="true"/>
    <OECDPinnedBy xmlns="b028c3f4-2795-4946-841c-2e1644b148e5">
      <UserInfo>
        <DisplayName/>
        <AccountId xsi:nil="true"/>
        <AccountType/>
      </UserInfo>
    </OECDPinnedBy>
    <OECDMeetingDate xmlns="54c4cd27-f286-408f-9ce0-33c1e0f3ab39" xsi:nil="true"/>
    <OECDTagsCache xmlns="b028c3f4-2795-4946-841c-2e1644b148e5" xsi:nil="true"/>
    <OECDAllRelatedUsers xmlns="464847da-6e18-4144-8ad5-5857903e06b6">
      <UserInfo>
        <DisplayName/>
        <AccountId xsi:nil="true"/>
        <AccountType/>
      </UserInfo>
    </OECDAllRelatedUsers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Economic Policy Committee</TermName>
          <TermId xmlns="http://schemas.microsoft.com/office/infopath/2007/PartnerControls">f4235834-071f-42d1-a7f0-1c5b7f13695e</TermId>
        </TermInfo>
      </Terms>
    </eShareCommitteeTaxHTField0>
    <OECDYear xmlns="54c4cd27-f286-408f-9ce0-33c1e0f3ab39" xsi:nil="true"/>
    <OECDProjectManager xmlns="b028c3f4-2795-4946-841c-2e1644b148e5">
      <UserInfo>
        <DisplayName/>
        <AccountId>415</AccountId>
        <AccountType/>
      </UserInfo>
    </OECDProjectManager>
    <OECDKimProvenance xmlns="54c4cd27-f286-408f-9ce0-33c1e0f3ab39" xsi:nil="true"/>
    <OECDMainProject xmlns="b028c3f4-2795-4946-841c-2e1644b148e5">251</OECDMainProject>
    <k521ff600dac4d78b40e1e44ce493525 xmlns="b028c3f4-2795-4946-841c-2e1644b148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ECO/PSB/SPAD</TermName>
          <TermId xmlns="http://schemas.microsoft.com/office/infopath/2007/PartnerControls">57dc6264-97c6-4f2b-ab50-4507df733526</TermId>
        </TermInfo>
      </Terms>
    </k521ff600dac4d78b40e1e44ce493525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Productivity</TermName>
          <TermId xmlns="http://schemas.microsoft.com/office/infopath/2007/PartnerControls">cba2d4e5-958b-4949-807e-dda783874f20</TermId>
        </TermInfo>
      </Terms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productivity</TermName>
          <TermId xmlns="http://schemas.microsoft.com/office/infopath/2007/PartnerControls">78504f92-2ec1-4753-85df-d3e6e5e42ced</TermId>
        </TermInfo>
        <TermInfo xmlns="http://schemas.microsoft.com/office/infopath/2007/PartnerControls">
          <TermName xmlns="http://schemas.microsoft.com/office/infopath/2007/PartnerControls">Global forum</TermName>
          <TermId xmlns="http://schemas.microsoft.com/office/infopath/2007/PartnerControls">a4c050da-58af-4f9b-a646-702c837b437e</TermId>
        </TermInfo>
        <TermInfo xmlns="http://schemas.microsoft.com/office/infopath/2007/PartnerControls">
          <TermName xmlns="http://schemas.microsoft.com/office/infopath/2007/PartnerControls">PSB</TermName>
          <TermId xmlns="http://schemas.microsoft.com/office/infopath/2007/PartnerControls">abfac8eb-5b47-49f0-ba02-68f2d598350e</TermId>
        </TermInfo>
        <TermInfo xmlns="http://schemas.microsoft.com/office/infopath/2007/PartnerControls">
          <TermName xmlns="http://schemas.microsoft.com/office/infopath/2007/PartnerControls">GFP</TermName>
          <TermId xmlns="http://schemas.microsoft.com/office/infopath/2007/PartnerControls">ca454744-5404-4333-9c7c-c9901e71c025</TermId>
        </TermInfo>
      </Terms>
    </eShareKeywordsTaxHTField0>
    <OECDProjectMembers xmlns="b028c3f4-2795-4946-841c-2e1644b148e5">
      <UserInfo>
        <DisplayName>SORBE Stephane, ECO/SPAD</DisplayName>
        <AccountId>2453</AccountId>
        <AccountType/>
      </UserInfo>
      <UserInfo>
        <DisplayName>GAL Peter, ECO/SPAD</DisplayName>
        <AccountId>727</AccountId>
        <AccountType/>
      </UserInfo>
      <UserInfo>
        <DisplayName>MILLOT Valentine, ECO/SPAD</DisplayName>
        <AccountId>1278</AccountId>
        <AccountType/>
      </UserInfo>
      <UserInfo>
        <DisplayName>VON RUEDEN Christina, ECO/SPAD</DisplayName>
        <AccountId>856</AccountId>
        <AccountType/>
      </UserInfo>
      <UserInfo>
        <DisplayName>MICHELSON Sarah, ECO/SPAD</DisplayName>
        <AccountId>625</AccountId>
        <AccountType/>
      </UserInfo>
      <UserInfo>
        <DisplayName>GEROTTO Francesco, ECO/SPAD</DisplayName>
        <AccountId>1992</AccountId>
        <AccountType/>
      </UserInfo>
      <UserInfo>
        <DisplayName>CALLIGARIS Sara, STI/PBD</DisplayName>
        <AccountId>2415</AccountId>
        <AccountType/>
      </UserInfo>
      <UserInfo>
        <DisplayName>CRISCUOLO Chiara, STI/PBD</DisplayName>
        <AccountId>520</AccountId>
        <AccountType/>
      </UserInfo>
      <UserInfo>
        <DisplayName>FOFANA Assa, ECO/CS4</DisplayName>
        <AccountId>2121</AccountId>
        <AccountType/>
      </UserInfo>
      <UserInfo>
        <DisplayName>LENAIN Patrick, ECO/CS2</DisplayName>
        <AccountId>129</AccountId>
        <AccountType/>
      </UserInfo>
      <UserInfo>
        <DisplayName>TIMMIS Jonathan, STI/PBD</DisplayName>
        <AccountId>1782</AccountId>
        <AccountType/>
      </UserInfo>
      <UserInfo>
        <DisplayName>GOMES Gabriel, ECO/CS2</DisplayName>
        <AccountId>1597</AccountId>
        <AccountType/>
      </UserInfo>
      <UserInfo>
        <DisplayName>LEIDECKER Timo, STI/PBD</DisplayName>
        <AccountId>2762</AccountId>
        <AccountType/>
      </UserInfo>
      <UserInfo>
        <DisplayName>PETROVA Petia, DCD/GPP</DisplayName>
        <AccountId>2875</AccountId>
        <AccountType/>
      </UserInfo>
      <UserInfo>
        <DisplayName>TSVETKOVA Alexandra, CFE/LESI/TREN</DisplayName>
        <AccountId>3281</AccountId>
        <AccountType/>
      </UserInfo>
    </OECDProjectMembers>
    <TaxCatchAll xmlns="ca82dde9-3436-4d3d-bddd-d31447390034">
      <Value>422</Value>
      <Value>1028</Value>
      <Value>1183</Value>
      <Value>1181</Value>
      <Value>568</Value>
      <Value>38</Value>
      <Value>326</Value>
      <Value>547</Value>
    </TaxCatchAll>
    <OECDSharingStatus xmlns="b028c3f4-2795-4946-841c-2e1644b148e5" xsi:nil="true"/>
  </documentManagement>
</p:properties>
</file>

<file path=customXml/item2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293773D153AD3C41920164F348570E54" ma:contentTypeVersion="636" ma:contentTypeDescription="" ma:contentTypeScope="" ma:versionID="0bfc57893e241645835596e3f8eeb575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464847da-6e18-4144-8ad5-5857903e06b6" xmlns:ns4="ca82dde9-3436-4d3d-bddd-d31447390034" xmlns:ns5="b028c3f4-2795-4946-841c-2e1644b148e5" xmlns:ns6="c9f238dd-bb73-4aef-a7a5-d644ad823e52" xmlns:ns7="http://schemas.microsoft.com/sharepoint/v4" targetNamespace="http://schemas.microsoft.com/office/2006/metadata/properties" ma:root="true" ma:fieldsID="a0e943a6fb82b0cdedfd54b095a035f0" ns1:_="" ns2:_="" ns3:_="" ns4:_="" ns5:_="" ns6:_="" ns7:_="">
    <xsd:import namespace="http://schemas.microsoft.com/sharepoint/v3"/>
    <xsd:import namespace="54c4cd27-f286-408f-9ce0-33c1e0f3ab39"/>
    <xsd:import namespace="464847da-6e18-4144-8ad5-5857903e06b6"/>
    <xsd:import namespace="ca82dde9-3436-4d3d-bddd-d31447390034"/>
    <xsd:import namespace="b028c3f4-2795-4946-841c-2e1644b148e5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Project_x003a_Project_x0020_status" minOccurs="0"/>
                <xsd:element ref="ns4:TaxCatchAllLabel" minOccurs="0"/>
                <xsd:element ref="ns2:OECDKimBussinessContext" minOccurs="0"/>
                <xsd:element ref="ns3:_dlc_DocIdPersistId" minOccurs="0"/>
                <xsd:element ref="ns4:TaxCatchAll" minOccurs="0"/>
                <xsd:element ref="ns7:IconOverlay" minOccurs="0"/>
                <xsd:element ref="ns3:_dlc_DocId" minOccurs="0"/>
                <xsd:element ref="ns2:OECDKimProvenance" minOccurs="0"/>
                <xsd:element ref="ns3:bc65155f859f476689f41d2e239f3b65" minOccurs="0"/>
                <xsd:element ref="ns5:k521ff600dac4d78b40e1e44ce493525" minOccurs="0"/>
                <xsd:element ref="ns1:DocumentSetDescription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  <xsd:element ref="ns2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0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27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34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Year" ma:index="49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847da-6e18-4144-8ad5-5857903e06b6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3" nillable="true" ma:displayName="Document ID" ma:description="" ma:hidden="true" ma:internalName="_dlc_DocId" ma:readOnly="true">
      <xsd:simpleType>
        <xsd:restriction base="dms:Text"/>
      </xsd:simpleType>
    </xsd:element>
    <xsd:element name="bc65155f859f476689f41d2e239f3b65" ma:index="37" nillable="true" ma:taxonomy="true" ma:internalName="bc65155f859f476689f41d2e239f3b65" ma:taxonomyFieldName="OECDHorizontalProjects" ma:displayName="Horizontal project" ma:readOnly="false" ma:default="" ma:fieldId="{bc65155f-859f-4766-89f4-1d2e239f3b6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4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7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6" nillable="true" ma:displayName="Taxonomy Catch All Column1" ma:hidden="true" ma:list="{f238c0b0-3384-41ab-af60-ab39d110a44d}" ma:internalName="TaxCatchAllLabel" ma:readOnly="true" ma:showField="CatchAllDataLabel" ma:web="464847da-6e18-4144-8ad5-5857903e0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1" nillable="true" ma:displayName="Taxonomy Catch All Column" ma:hidden="true" ma:list="{f238c0b0-3384-41ab-af60-ab39d110a44d}" ma:internalName="TaxCatchAll" ma:showField="CatchAllData" ma:web="464847da-6e18-4144-8ad5-5857903e0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8c3f4-2795-4946-841c-2e1644b148e5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8fd64a43-52c7-4b87-a931-a975dc3d108c" ma:internalName="OECDProjectLookup" ma:readOnly="false" ma:showField="OECDShortProjectName" ma:web="b028c3f4-2795-4946-841c-2e1644b148e5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8fd64a43-52c7-4b87-a931-a975dc3d108c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25" nillable="true" ma:displayName="Project:Project status" ma:hidden="true" ma:list="8fd64a43-52c7-4b87-a931-a975dc3d108c" ma:internalName="Project_x003A_Project_x0020_status" ma:readOnly="true" ma:showField="OECDProjectStatus" ma:web="b028c3f4-2795-4946-841c-2e1644b148e5">
      <xsd:simpleType>
        <xsd:restriction base="dms:Lookup"/>
      </xsd:simpleType>
    </xsd:element>
    <xsd:element name="k521ff600dac4d78b40e1e44ce493525" ma:index="38" nillable="true" ma:taxonomy="true" ma:internalName="k521ff600dac4d78b40e1e44ce493525" ma:taxonomyFieldName="OECDProjectOwnerStructure" ma:displayName="Project owner" ma:readOnly="false" ma:default="" ma:fieldId="4521ff60-0dac-4d78-b40e-1e44ce49352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1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2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3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default="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521E0-C182-43BD-BB7B-749099281EB0}">
  <ds:schemaRefs>
    <ds:schemaRef ds:uri="http://schemas.microsoft.com/office/infopath/2007/PartnerControls"/>
    <ds:schemaRef ds:uri="ca82dde9-3436-4d3d-bddd-d3144739003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4c4cd27-f286-408f-9ce0-33c1e0f3ab39"/>
    <ds:schemaRef ds:uri="http://schemas.microsoft.com/sharepoint/v3"/>
    <ds:schemaRef ds:uri="http://schemas.microsoft.com/sharepoint/v4"/>
    <ds:schemaRef ds:uri="http://purl.org/dc/terms/"/>
    <ds:schemaRef ds:uri="c9f238dd-bb73-4aef-a7a5-d644ad823e52"/>
    <ds:schemaRef ds:uri="b028c3f4-2795-4946-841c-2e1644b148e5"/>
    <ds:schemaRef ds:uri="http://schemas.microsoft.com/office/2006/documentManagement/types"/>
    <ds:schemaRef ds:uri="464847da-6e18-4144-8ad5-5857903e06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30603C-EC1C-4661-9490-FE6DE28A4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4654B-81D5-4A1D-BB55-4D0ED658282A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D23E619E-D92E-45CA-9105-C5B21EC7FC3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8DC83F6-D9A6-48C2-8506-7FD1B53C9190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3440657-A0E9-4206-B385-C1B63F45D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464847da-6e18-4144-8ad5-5857903e06b6"/>
    <ds:schemaRef ds:uri="ca82dde9-3436-4d3d-bddd-d31447390034"/>
    <ds:schemaRef ds:uri="b028c3f4-2795-4946-841c-2e1644b148e5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GFP_NewTemplate_4x3</Template>
  <TotalTime>453</TotalTime>
  <Words>115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GFP_NewTemplate_4x3</vt:lpstr>
      <vt:lpstr>Custom Design</vt:lpstr>
      <vt:lpstr>PowerPoint Presentation</vt:lpstr>
      <vt:lpstr>The Global Forum on Productivity What is it?</vt:lpstr>
      <vt:lpstr>Research &amp; Analysis  …and its impact</vt:lpstr>
      <vt:lpstr>Events  Our annual GFP conferences</vt:lpstr>
      <vt:lpstr>Events  Workshops &amp; Ministerials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(GEE) Gabriel Osório de Barros</dc:creator>
  <cp:lastModifiedBy>GAL Peter, ECO/SPAD</cp:lastModifiedBy>
  <cp:revision>54</cp:revision>
  <cp:lastPrinted>2018-11-20T15:41:50Z</cp:lastPrinted>
  <dcterms:created xsi:type="dcterms:W3CDTF">2018-11-20T11:20:14Z</dcterms:created>
  <dcterms:modified xsi:type="dcterms:W3CDTF">2019-09-13T15:35:58Z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0x0101008B4DD370EC31429186F3AD49F0D3098F00D44DBCB9EB4F45278CB5C9765BE5299500A4858B360C6A491AA753F8BCA47AA91000293773D153AD3C41920164F348570E54</vt:lpwstr>
  </property>
  <property fmtid="{D5CDD505-2E9C-101B-9397-08002B2CF9AE}" pid="3" name="OECDTopic">
    <vt:lpwstr>568;#Productivity|cba2d4e5-958b-4949-807e-dda783874f20</vt:lpwstr>
  </property>
  <property fmtid="{D5CDD505-2E9C-101B-9397-08002B2CF9AE}" pid="4" name="OECDCountry">
    <vt:lpwstr/>
  </property>
  <property fmtid="{D5CDD505-2E9C-101B-9397-08002B2CF9AE}" pid="5" name="OECDCommittee">
    <vt:lpwstr>38;#Economic Policy Committee|f4235834-071f-42d1-a7f0-1c5b7f13695e</vt:lpwstr>
  </property>
  <property fmtid="{D5CDD505-2E9C-101B-9397-08002B2CF9AE}" pid="6" name="OECDPWB">
    <vt:lpwstr>1028;#1 Promote Sustainable Economic Growth, Financial Stability and Structural Adjustment|740d8a17-4aa7-4446-8a77-519e4a5e39e6</vt:lpwstr>
  </property>
  <property fmtid="{D5CDD505-2E9C-101B-9397-08002B2CF9AE}" pid="7" name="eShareOrganisationTaxHTField0">
    <vt:lpwstr/>
  </property>
  <property fmtid="{D5CDD505-2E9C-101B-9397-08002B2CF9AE}" pid="8" name="OECDKeywords">
    <vt:lpwstr>422;#productivity|78504f92-2ec1-4753-85df-d3e6e5e42ced;#1181;#Global forum|a4c050da-58af-4f9b-a646-702c837b437e;#326;#PSB|abfac8eb-5b47-49f0-ba02-68f2d598350e;#1183;#GFP|ca454744-5404-4333-9c7c-c9901e71c025</vt:lpwstr>
  </property>
  <property fmtid="{D5CDD505-2E9C-101B-9397-08002B2CF9AE}" pid="9" name="OECDHorizontalProjects">
    <vt:lpwstr/>
  </property>
  <property fmtid="{D5CDD505-2E9C-101B-9397-08002B2CF9AE}" pid="10" name="OECDProjectOwnerStructure">
    <vt:lpwstr>547;#ECO/PSB/SPAD|57dc6264-97c6-4f2b-ab50-4507df733526</vt:lpwstr>
  </property>
  <property fmtid="{D5CDD505-2E9C-101B-9397-08002B2CF9AE}" pid="11" name="OECDOrganisation">
    <vt:lpwstr/>
  </property>
</Properties>
</file>