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87" r:id="rId2"/>
    <p:sldId id="602" r:id="rId3"/>
    <p:sldId id="628" r:id="rId4"/>
    <p:sldId id="630" r:id="rId5"/>
    <p:sldId id="617" r:id="rId6"/>
    <p:sldId id="570" r:id="rId7"/>
    <p:sldId id="620" r:id="rId8"/>
    <p:sldId id="622" r:id="rId9"/>
    <p:sldId id="627" r:id="rId10"/>
    <p:sldId id="623" r:id="rId11"/>
    <p:sldId id="624" r:id="rId12"/>
    <p:sldId id="625" r:id="rId13"/>
    <p:sldId id="619" r:id="rId14"/>
    <p:sldId id="517" r:id="rId15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INDO-RUEDA Fernando, STI/EAS" initials="GFS" lastIdx="24" clrIdx="0">
    <p:extLst>
      <p:ext uri="{19B8F6BF-5375-455C-9EA6-DF929625EA0E}">
        <p15:presenceInfo xmlns:p15="http://schemas.microsoft.com/office/powerpoint/2012/main" userId="S-1-5-21-2146598497-832928401-1254845835-444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C1DB"/>
    <a:srgbClr val="00361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70000" autoAdjust="0"/>
  </p:normalViewPr>
  <p:slideViewPr>
    <p:cSldViewPr>
      <p:cViewPr varScale="1">
        <p:scale>
          <a:sx n="64" d="100"/>
          <a:sy n="64" d="100"/>
        </p:scale>
        <p:origin x="1526" y="62"/>
      </p:cViewPr>
      <p:guideLst>
        <p:guide orient="horz" pos="107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441A0-FED8-41D7-B75F-BAE00CC29A76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159F258-AE66-4F6E-BF80-05FD31A45CEA}">
      <dgm:prSet phldrT="[Text]" custT="1"/>
      <dgm:spPr/>
      <dgm:t>
        <a:bodyPr/>
        <a:lstStyle/>
        <a:p>
          <a:r>
            <a:rPr lang="cs-CZ" sz="2000" dirty="0" err="1">
              <a:solidFill>
                <a:schemeClr val="tx1">
                  <a:lumMod val="50000"/>
                </a:schemeClr>
              </a:solidFill>
              <a:latin typeface="+mj-lt"/>
            </a:rPr>
            <a:t>Confidential</a:t>
          </a:r>
          <a:r>
            <a:rPr lang="cs-CZ" sz="2000" dirty="0">
              <a:solidFill>
                <a:schemeClr val="tx1">
                  <a:lumMod val="50000"/>
                </a:schemeClr>
              </a:solidFill>
              <a:latin typeface="+mj-lt"/>
            </a:rPr>
            <a:t> </a:t>
          </a:r>
          <a:r>
            <a:rPr lang="cs-CZ" sz="2000" dirty="0" err="1">
              <a:solidFill>
                <a:schemeClr val="tx1">
                  <a:lumMod val="50000"/>
                </a:schemeClr>
              </a:solidFill>
              <a:latin typeface="+mj-lt"/>
            </a:rPr>
            <a:t>national</a:t>
          </a:r>
          <a:r>
            <a:rPr lang="cs-CZ" sz="2000" dirty="0">
              <a:solidFill>
                <a:schemeClr val="tx1">
                  <a:lumMod val="50000"/>
                </a:schemeClr>
              </a:solidFill>
              <a:latin typeface="+mj-lt"/>
            </a:rPr>
            <a:t> </a:t>
          </a:r>
          <a:r>
            <a:rPr lang="cs-CZ" sz="2000" dirty="0" err="1">
              <a:solidFill>
                <a:schemeClr val="tx1">
                  <a:lumMod val="50000"/>
                </a:schemeClr>
              </a:solidFill>
              <a:latin typeface="+mj-lt"/>
            </a:rPr>
            <a:t>microdata</a:t>
          </a:r>
          <a:endParaRPr lang="en-GB" sz="2000" dirty="0">
            <a:solidFill>
              <a:schemeClr val="tx1">
                <a:lumMod val="50000"/>
              </a:schemeClr>
            </a:solidFill>
            <a:latin typeface="+mj-lt"/>
          </a:endParaRPr>
        </a:p>
      </dgm:t>
    </dgm:pt>
    <dgm:pt modelId="{6504E626-E60E-4F92-9DF1-FF083D10A1CF}" type="parTrans" cxnId="{A8844C12-DF08-46E8-ADF4-AF91F4CE2C22}">
      <dgm:prSet/>
      <dgm:spPr/>
      <dgm:t>
        <a:bodyPr/>
        <a:lstStyle/>
        <a:p>
          <a:endParaRPr lang="en-GB"/>
        </a:p>
      </dgm:t>
    </dgm:pt>
    <dgm:pt modelId="{DCED07BA-2205-48E1-AF37-22954875859C}" type="sibTrans" cxnId="{A8844C12-DF08-46E8-ADF4-AF91F4CE2C22}">
      <dgm:prSet/>
      <dgm:spPr/>
      <dgm:t>
        <a:bodyPr/>
        <a:lstStyle/>
        <a:p>
          <a:endParaRPr lang="en-GB"/>
        </a:p>
      </dgm:t>
    </dgm:pt>
    <dgm:pt modelId="{D67FA853-73CB-424E-A127-D3E52E236C80}">
      <dgm:prSet phldrT="[Text]" custT="1"/>
      <dgm:spPr/>
      <dgm:t>
        <a:bodyPr/>
        <a:lstStyle/>
        <a:p>
          <a:r>
            <a:rPr lang="cs-CZ" sz="2000" dirty="0">
              <a:latin typeface="+mj-lt"/>
            </a:rPr>
            <a:t>Non-</a:t>
          </a:r>
          <a:r>
            <a:rPr lang="cs-CZ" sz="2000" dirty="0" err="1">
              <a:latin typeface="+mj-lt"/>
            </a:rPr>
            <a:t>confidential</a:t>
          </a:r>
          <a:r>
            <a:rPr lang="cs-CZ" sz="2000" dirty="0">
              <a:latin typeface="+mj-lt"/>
            </a:rPr>
            <a:t> </a:t>
          </a:r>
          <a:r>
            <a:rPr lang="cs-CZ" sz="2000" dirty="0" err="1">
              <a:latin typeface="+mj-lt"/>
            </a:rPr>
            <a:t>harmonized</a:t>
          </a:r>
          <a:r>
            <a:rPr lang="cs-CZ" sz="2000" dirty="0">
              <a:latin typeface="+mj-lt"/>
            </a:rPr>
            <a:t> </a:t>
          </a:r>
          <a:r>
            <a:rPr lang="en-GB" sz="2000" dirty="0">
              <a:latin typeface="+mj-lt"/>
            </a:rPr>
            <a:t>output</a:t>
          </a:r>
        </a:p>
      </dgm:t>
    </dgm:pt>
    <dgm:pt modelId="{1BC28E9F-9CFF-4C49-A25B-E24832EF6E4E}" type="parTrans" cxnId="{5E3B3BDB-62D8-42FB-ADA0-EC1BE6144A28}">
      <dgm:prSet/>
      <dgm:spPr/>
      <dgm:t>
        <a:bodyPr/>
        <a:lstStyle/>
        <a:p>
          <a:endParaRPr lang="en-GB"/>
        </a:p>
      </dgm:t>
    </dgm:pt>
    <dgm:pt modelId="{2CDE1627-2385-4CEA-8BE6-1DB70AC93582}" type="sibTrans" cxnId="{5E3B3BDB-62D8-42FB-ADA0-EC1BE6144A28}">
      <dgm:prSet/>
      <dgm:spPr/>
      <dgm:t>
        <a:bodyPr/>
        <a:lstStyle/>
        <a:p>
          <a:endParaRPr lang="en-GB"/>
        </a:p>
      </dgm:t>
    </dgm:pt>
    <dgm:pt modelId="{2E258ED6-BCB1-4661-83AF-4D287C35E037}" type="pres">
      <dgm:prSet presAssocID="{D16441A0-FED8-41D7-B75F-BAE00CC29A76}" presName="Name0" presStyleCnt="0">
        <dgm:presLayoutVars>
          <dgm:dir/>
          <dgm:animOne val="branch"/>
          <dgm:animLvl val="lvl"/>
        </dgm:presLayoutVars>
      </dgm:prSet>
      <dgm:spPr/>
    </dgm:pt>
    <dgm:pt modelId="{061F180B-6F86-43EF-B175-3E0B9F892670}" type="pres">
      <dgm:prSet presAssocID="{D159F258-AE66-4F6E-BF80-05FD31A45CEA}" presName="chaos" presStyleCnt="0"/>
      <dgm:spPr/>
    </dgm:pt>
    <dgm:pt modelId="{D38E47D6-ABBE-4A6D-A21B-F31D7C13F29E}" type="pres">
      <dgm:prSet presAssocID="{D159F258-AE66-4F6E-BF80-05FD31A45CEA}" presName="parTx1" presStyleLbl="revTx" presStyleIdx="0" presStyleCnt="1" custLinFactNeighborX="-33208" custLinFactNeighborY="-13134"/>
      <dgm:spPr/>
    </dgm:pt>
    <dgm:pt modelId="{920F7A49-79D8-45B1-94A2-F968BA6A4EE2}" type="pres">
      <dgm:prSet presAssocID="{D159F258-AE66-4F6E-BF80-05FD31A45CEA}" presName="c1" presStyleLbl="node1" presStyleIdx="0" presStyleCnt="19" custLinFactX="-200000" custLinFactNeighborX="-227540" custLinFactNeighborY="-61650"/>
      <dgm:spPr/>
    </dgm:pt>
    <dgm:pt modelId="{BCA00BE7-DCFD-4EBB-9D40-A5E3AAB002BC}" type="pres">
      <dgm:prSet presAssocID="{D159F258-AE66-4F6E-BF80-05FD31A45CEA}" presName="c2" presStyleLbl="node1" presStyleIdx="1" presStyleCnt="19" custLinFactX="-200000" custLinFactNeighborX="-252925" custLinFactNeighborY="-61650"/>
      <dgm:spPr/>
    </dgm:pt>
    <dgm:pt modelId="{2CA22C4A-4F32-40D4-823B-E7FFE69689FF}" type="pres">
      <dgm:prSet presAssocID="{D159F258-AE66-4F6E-BF80-05FD31A45CEA}" presName="c3" presStyleLbl="node1" presStyleIdx="2" presStyleCnt="19" custLinFactX="-100000" custLinFactNeighborX="-188225" custLinFactNeighborY="-39232"/>
      <dgm:spPr/>
    </dgm:pt>
    <dgm:pt modelId="{6F6CF243-601F-494B-B8AA-EA3326AD49F7}" type="pres">
      <dgm:prSet presAssocID="{D159F258-AE66-4F6E-BF80-05FD31A45CEA}" presName="c4" presStyleLbl="node1" presStyleIdx="3" presStyleCnt="19" custLinFactX="-200000" custLinFactNeighborX="-252925" custLinFactNeighborY="-61650"/>
      <dgm:spPr/>
    </dgm:pt>
    <dgm:pt modelId="{E6736077-3B87-4A72-8FEF-5D4AD1C20794}" type="pres">
      <dgm:prSet presAssocID="{D159F258-AE66-4F6E-BF80-05FD31A45CEA}" presName="c5" presStyleLbl="node1" presStyleIdx="4" presStyleCnt="19"/>
      <dgm:spPr/>
    </dgm:pt>
    <dgm:pt modelId="{4CFA5736-D118-41FE-BC16-226268895211}" type="pres">
      <dgm:prSet presAssocID="{D159F258-AE66-4F6E-BF80-05FD31A45CEA}" presName="c6" presStyleLbl="node1" presStyleIdx="5" presStyleCnt="19" custLinFactX="-200000" custLinFactNeighborX="-252925" custLinFactNeighborY="-61650"/>
      <dgm:spPr/>
    </dgm:pt>
    <dgm:pt modelId="{8E1DD928-6756-4787-9A4E-AE6BA86C9467}" type="pres">
      <dgm:prSet presAssocID="{D159F258-AE66-4F6E-BF80-05FD31A45CEA}" presName="c7" presStyleLbl="node1" presStyleIdx="6" presStyleCnt="19" custLinFactX="-100000" custLinFactNeighborX="-188225" custLinFactNeighborY="-39232"/>
      <dgm:spPr/>
    </dgm:pt>
    <dgm:pt modelId="{51670138-4376-499D-907F-1FAD7623D0DD}" type="pres">
      <dgm:prSet presAssocID="{D159F258-AE66-4F6E-BF80-05FD31A45CEA}" presName="c8" presStyleLbl="node1" presStyleIdx="7" presStyleCnt="19" custLinFactX="-200000" custLinFactNeighborX="-252925" custLinFactNeighborY="-61650"/>
      <dgm:spPr/>
    </dgm:pt>
    <dgm:pt modelId="{BCE61A1E-B905-47CA-95FA-B6C5287A3C95}" type="pres">
      <dgm:prSet presAssocID="{D159F258-AE66-4F6E-BF80-05FD31A45CEA}" presName="c9" presStyleLbl="node1" presStyleIdx="8" presStyleCnt="19" custLinFactX="-152666" custLinFactY="-11071" custLinFactNeighborX="-200000" custLinFactNeighborY="-100000"/>
      <dgm:spPr/>
    </dgm:pt>
    <dgm:pt modelId="{4F43D8ED-0746-4E29-807F-7F0C99B3C52B}" type="pres">
      <dgm:prSet presAssocID="{D159F258-AE66-4F6E-BF80-05FD31A45CEA}" presName="c10" presStyleLbl="node1" presStyleIdx="9" presStyleCnt="19" custLinFactX="-76137" custLinFactNeighborX="-100000" custLinFactNeighborY="-23975"/>
      <dgm:spPr/>
    </dgm:pt>
    <dgm:pt modelId="{5559BB2B-464C-48D3-A2DD-EE1F4592D07E}" type="pres">
      <dgm:prSet presAssocID="{D159F258-AE66-4F6E-BF80-05FD31A45CEA}" presName="c11" presStyleLbl="node1" presStyleIdx="10" presStyleCnt="19" custLinFactX="-157540" custLinFactNeighborX="-200000" custLinFactNeighborY="-61650"/>
      <dgm:spPr/>
    </dgm:pt>
    <dgm:pt modelId="{FC7E6A5D-5BBD-4E8E-9378-B77F56A8FA0F}" type="pres">
      <dgm:prSet presAssocID="{D159F258-AE66-4F6E-BF80-05FD31A45CEA}" presName="c12" presStyleLbl="node1" presStyleIdx="11" presStyleCnt="19" custLinFactX="-100000" custLinFactNeighborX="-180979" custLinFactNeighborY="-39232"/>
      <dgm:spPr/>
    </dgm:pt>
    <dgm:pt modelId="{054F5C81-9CDC-40DD-8923-1FCACF158E28}" type="pres">
      <dgm:prSet presAssocID="{D159F258-AE66-4F6E-BF80-05FD31A45CEA}" presName="c13" presStyleLbl="node1" presStyleIdx="12" presStyleCnt="19" custLinFactX="-98155" custLinFactNeighborX="-100000" custLinFactNeighborY="-26972"/>
      <dgm:spPr/>
    </dgm:pt>
    <dgm:pt modelId="{7D291036-1B2A-4736-AC49-33F08C92A510}" type="pres">
      <dgm:prSet presAssocID="{D159F258-AE66-4F6E-BF80-05FD31A45CEA}" presName="c14" presStyleLbl="node1" presStyleIdx="13" presStyleCnt="19" custLinFactX="-200000" custLinFactNeighborX="-252925" custLinFactNeighborY="-61650"/>
      <dgm:spPr/>
    </dgm:pt>
    <dgm:pt modelId="{2EA23CF2-6593-4B3F-9912-22392BBD56CD}" type="pres">
      <dgm:prSet presAssocID="{D159F258-AE66-4F6E-BF80-05FD31A45CEA}" presName="c15" presStyleLbl="node1" presStyleIdx="14" presStyleCnt="19" custLinFactX="-100000" custLinFactNeighborX="-188225" custLinFactNeighborY="-39232"/>
      <dgm:spPr/>
    </dgm:pt>
    <dgm:pt modelId="{EDB0FE71-BDE2-4FE3-A670-7E6FF1D0457F}" type="pres">
      <dgm:prSet presAssocID="{D159F258-AE66-4F6E-BF80-05FD31A45CEA}" presName="c16" presStyleLbl="node1" presStyleIdx="15" presStyleCnt="19" custLinFactX="4173" custLinFactY="-217780" custLinFactNeighborX="100000" custLinFactNeighborY="-300000"/>
      <dgm:spPr/>
    </dgm:pt>
    <dgm:pt modelId="{051A3EAB-9F3E-4558-97E9-672032688DAC}" type="pres">
      <dgm:prSet presAssocID="{D159F258-AE66-4F6E-BF80-05FD31A45CEA}" presName="c17" presStyleLbl="node1" presStyleIdx="16" presStyleCnt="19" custLinFactX="-98155" custLinFactNeighborX="-100000" custLinFactNeighborY="-26972"/>
      <dgm:spPr/>
    </dgm:pt>
    <dgm:pt modelId="{72DB617D-A7BC-46B3-9D47-9AAD7CB57748}" type="pres">
      <dgm:prSet presAssocID="{D159F258-AE66-4F6E-BF80-05FD31A45CEA}" presName="c18" presStyleLbl="node1" presStyleIdx="17" presStyleCnt="19" custLinFactX="-100000" custLinFactNeighborX="-188225" custLinFactNeighborY="-39232"/>
      <dgm:spPr/>
    </dgm:pt>
    <dgm:pt modelId="{489CAFEA-B841-4305-80B8-BBAE29F8692E}" type="pres">
      <dgm:prSet presAssocID="{DCED07BA-2205-48E1-AF37-22954875859C}" presName="chevronComposite1" presStyleCnt="0"/>
      <dgm:spPr/>
    </dgm:pt>
    <dgm:pt modelId="{658F56D4-979C-4220-96F8-891C3D68E2F5}" type="pres">
      <dgm:prSet presAssocID="{DCED07BA-2205-48E1-AF37-22954875859C}" presName="chevron1" presStyleLbl="sibTrans2D1" presStyleIdx="0" presStyleCnt="2" custLinFactNeighborX="-98332" custLinFactNeighborY="-4972"/>
      <dgm:spPr/>
    </dgm:pt>
    <dgm:pt modelId="{3DC96239-5625-4E19-A753-73C1BEFF10E8}" type="pres">
      <dgm:prSet presAssocID="{DCED07BA-2205-48E1-AF37-22954875859C}" presName="spChevron1" presStyleCnt="0"/>
      <dgm:spPr/>
    </dgm:pt>
    <dgm:pt modelId="{4E1B8C1B-9F85-4525-8ACE-B75BFCC8D79C}" type="pres">
      <dgm:prSet presAssocID="{DCED07BA-2205-48E1-AF37-22954875859C}" presName="overlap" presStyleCnt="0"/>
      <dgm:spPr/>
    </dgm:pt>
    <dgm:pt modelId="{03A0DDDE-CEBD-4579-BD65-BB26BEC96839}" type="pres">
      <dgm:prSet presAssocID="{DCED07BA-2205-48E1-AF37-22954875859C}" presName="chevronComposite2" presStyleCnt="0"/>
      <dgm:spPr/>
    </dgm:pt>
    <dgm:pt modelId="{CBAF8F22-2075-4669-8AA4-D5958A149886}" type="pres">
      <dgm:prSet presAssocID="{DCED07BA-2205-48E1-AF37-22954875859C}" presName="chevron2" presStyleLbl="sibTrans2D1" presStyleIdx="1" presStyleCnt="2" custLinFactNeighborX="64156" custLinFactNeighborY="-4972"/>
      <dgm:spPr/>
    </dgm:pt>
    <dgm:pt modelId="{44DE0340-D226-4F38-ACAD-87705C050BC3}" type="pres">
      <dgm:prSet presAssocID="{DCED07BA-2205-48E1-AF37-22954875859C}" presName="spChevron2" presStyleCnt="0"/>
      <dgm:spPr/>
    </dgm:pt>
    <dgm:pt modelId="{51E330AD-C67F-45AD-AF54-A9BA123FDB47}" type="pres">
      <dgm:prSet presAssocID="{D67FA853-73CB-424E-A127-D3E52E236C80}" presName="last" presStyleCnt="0"/>
      <dgm:spPr/>
    </dgm:pt>
    <dgm:pt modelId="{41537149-9A53-4F05-A52C-2B3535B88860}" type="pres">
      <dgm:prSet presAssocID="{D67FA853-73CB-424E-A127-D3E52E236C80}" presName="circleTx" presStyleLbl="node1" presStyleIdx="18" presStyleCnt="19" custLinFactNeighborX="26326" custLinFactNeighborY="-388"/>
      <dgm:spPr/>
    </dgm:pt>
    <dgm:pt modelId="{B4FB20CF-2AAE-4B21-861F-160B50F4DBB3}" type="pres">
      <dgm:prSet presAssocID="{D67FA853-73CB-424E-A127-D3E52E236C80}" presName="spN" presStyleCnt="0"/>
      <dgm:spPr/>
    </dgm:pt>
  </dgm:ptLst>
  <dgm:cxnLst>
    <dgm:cxn modelId="{A8844C12-DF08-46E8-ADF4-AF91F4CE2C22}" srcId="{D16441A0-FED8-41D7-B75F-BAE00CC29A76}" destId="{D159F258-AE66-4F6E-BF80-05FD31A45CEA}" srcOrd="0" destOrd="0" parTransId="{6504E626-E60E-4F92-9DF1-FF083D10A1CF}" sibTransId="{DCED07BA-2205-48E1-AF37-22954875859C}"/>
    <dgm:cxn modelId="{6143A04C-D7A5-43E0-A0E6-4C707616597C}" type="presOf" srcId="{D16441A0-FED8-41D7-B75F-BAE00CC29A76}" destId="{2E258ED6-BCB1-4661-83AF-4D287C35E037}" srcOrd="0" destOrd="0" presId="urn:microsoft.com/office/officeart/2009/3/layout/RandomtoResultProcess"/>
    <dgm:cxn modelId="{01BC0578-6EA1-4B52-9A3C-0BCB6A70C936}" type="presOf" srcId="{D159F258-AE66-4F6E-BF80-05FD31A45CEA}" destId="{D38E47D6-ABBE-4A6D-A21B-F31D7C13F29E}" srcOrd="0" destOrd="0" presId="urn:microsoft.com/office/officeart/2009/3/layout/RandomtoResultProcess"/>
    <dgm:cxn modelId="{85BBCEC5-498B-4328-86FC-84810B9B8220}" type="presOf" srcId="{D67FA853-73CB-424E-A127-D3E52E236C80}" destId="{41537149-9A53-4F05-A52C-2B3535B88860}" srcOrd="0" destOrd="0" presId="urn:microsoft.com/office/officeart/2009/3/layout/RandomtoResultProcess"/>
    <dgm:cxn modelId="{5E3B3BDB-62D8-42FB-ADA0-EC1BE6144A28}" srcId="{D16441A0-FED8-41D7-B75F-BAE00CC29A76}" destId="{D67FA853-73CB-424E-A127-D3E52E236C80}" srcOrd="1" destOrd="0" parTransId="{1BC28E9F-9CFF-4C49-A25B-E24832EF6E4E}" sibTransId="{2CDE1627-2385-4CEA-8BE6-1DB70AC93582}"/>
    <dgm:cxn modelId="{A4F853E4-7EE7-4BF7-9C96-FADBED4C6CE5}" type="presParOf" srcId="{2E258ED6-BCB1-4661-83AF-4D287C35E037}" destId="{061F180B-6F86-43EF-B175-3E0B9F892670}" srcOrd="0" destOrd="0" presId="urn:microsoft.com/office/officeart/2009/3/layout/RandomtoResultProcess"/>
    <dgm:cxn modelId="{8DA3FF20-38C7-43FF-89A1-F2640DD63CA3}" type="presParOf" srcId="{061F180B-6F86-43EF-B175-3E0B9F892670}" destId="{D38E47D6-ABBE-4A6D-A21B-F31D7C13F29E}" srcOrd="0" destOrd="0" presId="urn:microsoft.com/office/officeart/2009/3/layout/RandomtoResultProcess"/>
    <dgm:cxn modelId="{26B17862-A36A-4C02-8725-06A1BFE4CA7F}" type="presParOf" srcId="{061F180B-6F86-43EF-B175-3E0B9F892670}" destId="{920F7A49-79D8-45B1-94A2-F968BA6A4EE2}" srcOrd="1" destOrd="0" presId="urn:microsoft.com/office/officeart/2009/3/layout/RandomtoResultProcess"/>
    <dgm:cxn modelId="{DC4AD9B4-B328-4B44-AD0B-9794958A6014}" type="presParOf" srcId="{061F180B-6F86-43EF-B175-3E0B9F892670}" destId="{BCA00BE7-DCFD-4EBB-9D40-A5E3AAB002BC}" srcOrd="2" destOrd="0" presId="urn:microsoft.com/office/officeart/2009/3/layout/RandomtoResultProcess"/>
    <dgm:cxn modelId="{9B2D9B56-FB1D-4E60-885B-856A7172FBE7}" type="presParOf" srcId="{061F180B-6F86-43EF-B175-3E0B9F892670}" destId="{2CA22C4A-4F32-40D4-823B-E7FFE69689FF}" srcOrd="3" destOrd="0" presId="urn:microsoft.com/office/officeart/2009/3/layout/RandomtoResultProcess"/>
    <dgm:cxn modelId="{2792E866-727D-486B-B0B9-530FAB5B2C4E}" type="presParOf" srcId="{061F180B-6F86-43EF-B175-3E0B9F892670}" destId="{6F6CF243-601F-494B-B8AA-EA3326AD49F7}" srcOrd="4" destOrd="0" presId="urn:microsoft.com/office/officeart/2009/3/layout/RandomtoResultProcess"/>
    <dgm:cxn modelId="{CCC402F4-8607-408E-AC99-BD873CD0F122}" type="presParOf" srcId="{061F180B-6F86-43EF-B175-3E0B9F892670}" destId="{E6736077-3B87-4A72-8FEF-5D4AD1C20794}" srcOrd="5" destOrd="0" presId="urn:microsoft.com/office/officeart/2009/3/layout/RandomtoResultProcess"/>
    <dgm:cxn modelId="{129308D3-31A1-4E9B-9019-75771E1563AF}" type="presParOf" srcId="{061F180B-6F86-43EF-B175-3E0B9F892670}" destId="{4CFA5736-D118-41FE-BC16-226268895211}" srcOrd="6" destOrd="0" presId="urn:microsoft.com/office/officeart/2009/3/layout/RandomtoResultProcess"/>
    <dgm:cxn modelId="{D126436C-83E2-4DDD-9347-1A172307C42F}" type="presParOf" srcId="{061F180B-6F86-43EF-B175-3E0B9F892670}" destId="{8E1DD928-6756-4787-9A4E-AE6BA86C9467}" srcOrd="7" destOrd="0" presId="urn:microsoft.com/office/officeart/2009/3/layout/RandomtoResultProcess"/>
    <dgm:cxn modelId="{3D191828-7B09-46B5-84E2-097E4D7817E9}" type="presParOf" srcId="{061F180B-6F86-43EF-B175-3E0B9F892670}" destId="{51670138-4376-499D-907F-1FAD7623D0DD}" srcOrd="8" destOrd="0" presId="urn:microsoft.com/office/officeart/2009/3/layout/RandomtoResultProcess"/>
    <dgm:cxn modelId="{F7687427-B421-4661-8B1D-C329B3525488}" type="presParOf" srcId="{061F180B-6F86-43EF-B175-3E0B9F892670}" destId="{BCE61A1E-B905-47CA-95FA-B6C5287A3C95}" srcOrd="9" destOrd="0" presId="urn:microsoft.com/office/officeart/2009/3/layout/RandomtoResultProcess"/>
    <dgm:cxn modelId="{9A3EA2A3-2193-4225-AEE8-F88D7717DDBE}" type="presParOf" srcId="{061F180B-6F86-43EF-B175-3E0B9F892670}" destId="{4F43D8ED-0746-4E29-807F-7F0C99B3C52B}" srcOrd="10" destOrd="0" presId="urn:microsoft.com/office/officeart/2009/3/layout/RandomtoResultProcess"/>
    <dgm:cxn modelId="{048D1BB9-DA5A-4AFD-A456-4ABFA936421D}" type="presParOf" srcId="{061F180B-6F86-43EF-B175-3E0B9F892670}" destId="{5559BB2B-464C-48D3-A2DD-EE1F4592D07E}" srcOrd="11" destOrd="0" presId="urn:microsoft.com/office/officeart/2009/3/layout/RandomtoResultProcess"/>
    <dgm:cxn modelId="{B920CF64-E3A3-4558-AC12-03B264776276}" type="presParOf" srcId="{061F180B-6F86-43EF-B175-3E0B9F892670}" destId="{FC7E6A5D-5BBD-4E8E-9378-B77F56A8FA0F}" srcOrd="12" destOrd="0" presId="urn:microsoft.com/office/officeart/2009/3/layout/RandomtoResultProcess"/>
    <dgm:cxn modelId="{B115C197-8D1D-4ED7-B017-9E9EE18927C7}" type="presParOf" srcId="{061F180B-6F86-43EF-B175-3E0B9F892670}" destId="{054F5C81-9CDC-40DD-8923-1FCACF158E28}" srcOrd="13" destOrd="0" presId="urn:microsoft.com/office/officeart/2009/3/layout/RandomtoResultProcess"/>
    <dgm:cxn modelId="{E56801E4-D261-4499-ACE3-AF09435B4D86}" type="presParOf" srcId="{061F180B-6F86-43EF-B175-3E0B9F892670}" destId="{7D291036-1B2A-4736-AC49-33F08C92A510}" srcOrd="14" destOrd="0" presId="urn:microsoft.com/office/officeart/2009/3/layout/RandomtoResultProcess"/>
    <dgm:cxn modelId="{A89D9D3B-30E1-44E3-8176-7FE4AF88A7AA}" type="presParOf" srcId="{061F180B-6F86-43EF-B175-3E0B9F892670}" destId="{2EA23CF2-6593-4B3F-9912-22392BBD56CD}" srcOrd="15" destOrd="0" presId="urn:microsoft.com/office/officeart/2009/3/layout/RandomtoResultProcess"/>
    <dgm:cxn modelId="{7A1C1886-F84B-4796-B8F1-B330F2C46B17}" type="presParOf" srcId="{061F180B-6F86-43EF-B175-3E0B9F892670}" destId="{EDB0FE71-BDE2-4FE3-A670-7E6FF1D0457F}" srcOrd="16" destOrd="0" presId="urn:microsoft.com/office/officeart/2009/3/layout/RandomtoResultProcess"/>
    <dgm:cxn modelId="{2B952840-6F01-4F4A-90E5-6BABFE4768CF}" type="presParOf" srcId="{061F180B-6F86-43EF-B175-3E0B9F892670}" destId="{051A3EAB-9F3E-4558-97E9-672032688DAC}" srcOrd="17" destOrd="0" presId="urn:microsoft.com/office/officeart/2009/3/layout/RandomtoResultProcess"/>
    <dgm:cxn modelId="{F6B991C0-46B6-499A-B6F0-6B135A1B6CB5}" type="presParOf" srcId="{061F180B-6F86-43EF-B175-3E0B9F892670}" destId="{72DB617D-A7BC-46B3-9D47-9AAD7CB57748}" srcOrd="18" destOrd="0" presId="urn:microsoft.com/office/officeart/2009/3/layout/RandomtoResultProcess"/>
    <dgm:cxn modelId="{8F0DA8E3-1606-4398-B5B1-67BBF61E0B00}" type="presParOf" srcId="{2E258ED6-BCB1-4661-83AF-4D287C35E037}" destId="{489CAFEA-B841-4305-80B8-BBAE29F8692E}" srcOrd="1" destOrd="0" presId="urn:microsoft.com/office/officeart/2009/3/layout/RandomtoResultProcess"/>
    <dgm:cxn modelId="{8E8C42C8-6080-45D5-A578-7835BBCA8FA1}" type="presParOf" srcId="{489CAFEA-B841-4305-80B8-BBAE29F8692E}" destId="{658F56D4-979C-4220-96F8-891C3D68E2F5}" srcOrd="0" destOrd="0" presId="urn:microsoft.com/office/officeart/2009/3/layout/RandomtoResultProcess"/>
    <dgm:cxn modelId="{630A5B87-8634-4E6A-A9AF-0FF0DC1A6FFF}" type="presParOf" srcId="{489CAFEA-B841-4305-80B8-BBAE29F8692E}" destId="{3DC96239-5625-4E19-A753-73C1BEFF10E8}" srcOrd="1" destOrd="0" presId="urn:microsoft.com/office/officeart/2009/3/layout/RandomtoResultProcess"/>
    <dgm:cxn modelId="{B6FEFEEF-BAD0-4D37-BAA8-50CEA11D4A32}" type="presParOf" srcId="{2E258ED6-BCB1-4661-83AF-4D287C35E037}" destId="{4E1B8C1B-9F85-4525-8ACE-B75BFCC8D79C}" srcOrd="2" destOrd="0" presId="urn:microsoft.com/office/officeart/2009/3/layout/RandomtoResultProcess"/>
    <dgm:cxn modelId="{081996EE-C0F9-4A5B-A905-82E1424DFB39}" type="presParOf" srcId="{2E258ED6-BCB1-4661-83AF-4D287C35E037}" destId="{03A0DDDE-CEBD-4579-BD65-BB26BEC96839}" srcOrd="3" destOrd="0" presId="urn:microsoft.com/office/officeart/2009/3/layout/RandomtoResultProcess"/>
    <dgm:cxn modelId="{B726AD78-B3E6-4AD6-81B3-FFDEBA91E819}" type="presParOf" srcId="{03A0DDDE-CEBD-4579-BD65-BB26BEC96839}" destId="{CBAF8F22-2075-4669-8AA4-D5958A149886}" srcOrd="0" destOrd="0" presId="urn:microsoft.com/office/officeart/2009/3/layout/RandomtoResultProcess"/>
    <dgm:cxn modelId="{3930CE5C-0D99-4926-8680-2F435D1349EB}" type="presParOf" srcId="{03A0DDDE-CEBD-4579-BD65-BB26BEC96839}" destId="{44DE0340-D226-4F38-ACAD-87705C050BC3}" srcOrd="1" destOrd="0" presId="urn:microsoft.com/office/officeart/2009/3/layout/RandomtoResultProcess"/>
    <dgm:cxn modelId="{91FC36A0-6E12-4572-8DCF-7957336B6580}" type="presParOf" srcId="{2E258ED6-BCB1-4661-83AF-4D287C35E037}" destId="{51E330AD-C67F-45AD-AF54-A9BA123FDB47}" srcOrd="4" destOrd="0" presId="urn:microsoft.com/office/officeart/2009/3/layout/RandomtoResultProcess"/>
    <dgm:cxn modelId="{5F5E0C88-2088-4F1C-A1E5-FAC73967C2CC}" type="presParOf" srcId="{51E330AD-C67F-45AD-AF54-A9BA123FDB47}" destId="{41537149-9A53-4F05-A52C-2B3535B88860}" srcOrd="0" destOrd="0" presId="urn:microsoft.com/office/officeart/2009/3/layout/RandomtoResultProcess"/>
    <dgm:cxn modelId="{A8705F6A-ABEC-493C-9892-21DF188882E0}" type="presParOf" srcId="{51E330AD-C67F-45AD-AF54-A9BA123FDB47}" destId="{B4FB20CF-2AAE-4B21-861F-160B50F4DBB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E47D6-ABBE-4A6D-A21B-F31D7C13F29E}">
      <dsp:nvSpPr>
        <dsp:cNvPr id="0" name=""/>
        <dsp:cNvSpPr/>
      </dsp:nvSpPr>
      <dsp:spPr>
        <a:xfrm>
          <a:off x="174657" y="786183"/>
          <a:ext cx="2435103" cy="80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>
              <a:solidFill>
                <a:schemeClr val="tx1">
                  <a:lumMod val="50000"/>
                </a:schemeClr>
              </a:solidFill>
              <a:latin typeface="+mj-lt"/>
            </a:rPr>
            <a:t>Confidential</a:t>
          </a:r>
          <a:r>
            <a:rPr lang="cs-CZ" sz="2000" kern="1200" dirty="0">
              <a:solidFill>
                <a:schemeClr val="tx1">
                  <a:lumMod val="50000"/>
                </a:schemeClr>
              </a:solidFill>
              <a:latin typeface="+mj-lt"/>
            </a:rPr>
            <a:t> </a:t>
          </a:r>
          <a:r>
            <a:rPr lang="cs-CZ" sz="2000" kern="1200" dirty="0" err="1">
              <a:solidFill>
                <a:schemeClr val="tx1">
                  <a:lumMod val="50000"/>
                </a:schemeClr>
              </a:solidFill>
              <a:latin typeface="+mj-lt"/>
            </a:rPr>
            <a:t>national</a:t>
          </a:r>
          <a:r>
            <a:rPr lang="cs-CZ" sz="2000" kern="1200" dirty="0">
              <a:solidFill>
                <a:schemeClr val="tx1">
                  <a:lumMod val="50000"/>
                </a:schemeClr>
              </a:solidFill>
              <a:latin typeface="+mj-lt"/>
            </a:rPr>
            <a:t> </a:t>
          </a:r>
          <a:r>
            <a:rPr lang="cs-CZ" sz="2000" kern="1200" dirty="0" err="1">
              <a:solidFill>
                <a:schemeClr val="tx1">
                  <a:lumMod val="50000"/>
                </a:schemeClr>
              </a:solidFill>
              <a:latin typeface="+mj-lt"/>
            </a:rPr>
            <a:t>microdata</a:t>
          </a:r>
          <a:endParaRPr lang="en-GB" sz="2000" kern="1200" dirty="0">
            <a:solidFill>
              <a:schemeClr val="tx1">
                <a:lumMod val="50000"/>
              </a:schemeClr>
            </a:solidFill>
            <a:latin typeface="+mj-lt"/>
          </a:endParaRPr>
        </a:p>
      </dsp:txBody>
      <dsp:txXfrm>
        <a:off x="174657" y="786183"/>
        <a:ext cx="2435103" cy="802477"/>
      </dsp:txXfrm>
    </dsp:sp>
    <dsp:sp modelId="{920F7A49-79D8-45B1-94A2-F968BA6A4EE2}">
      <dsp:nvSpPr>
        <dsp:cNvPr id="0" name=""/>
        <dsp:cNvSpPr/>
      </dsp:nvSpPr>
      <dsp:spPr>
        <a:xfrm>
          <a:off x="152388" y="528099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00BE7-DCFD-4EBB-9D40-A5E3AAB002BC}">
      <dsp:nvSpPr>
        <dsp:cNvPr id="0" name=""/>
        <dsp:cNvSpPr/>
      </dsp:nvSpPr>
      <dsp:spPr>
        <a:xfrm>
          <a:off x="238808" y="256917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22C4A-4F32-40D4-823B-E7FFE69689FF}">
      <dsp:nvSpPr>
        <dsp:cNvPr id="0" name=""/>
        <dsp:cNvSpPr/>
      </dsp:nvSpPr>
      <dsp:spPr>
        <a:xfrm>
          <a:off x="564227" y="311153"/>
          <a:ext cx="304387" cy="304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6CF243-601F-494B-B8AA-EA3326AD49F7}">
      <dsp:nvSpPr>
        <dsp:cNvPr id="0" name=""/>
        <dsp:cNvSpPr/>
      </dsp:nvSpPr>
      <dsp:spPr>
        <a:xfrm>
          <a:off x="835409" y="12854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36077-3B87-4A72-8FEF-5D4AD1C20794}">
      <dsp:nvSpPr>
        <dsp:cNvPr id="0" name=""/>
        <dsp:cNvSpPr/>
      </dsp:nvSpPr>
      <dsp:spPr>
        <a:xfrm>
          <a:off x="2065267" y="23798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A5736-D118-41FE-BC16-226268895211}">
      <dsp:nvSpPr>
        <dsp:cNvPr id="0" name=""/>
        <dsp:cNvSpPr/>
      </dsp:nvSpPr>
      <dsp:spPr>
        <a:xfrm>
          <a:off x="1621836" y="94208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DD928-6756-4787-9A4E-AE6BA86C9467}">
      <dsp:nvSpPr>
        <dsp:cNvPr id="0" name=""/>
        <dsp:cNvSpPr/>
      </dsp:nvSpPr>
      <dsp:spPr>
        <a:xfrm>
          <a:off x="1893018" y="229799"/>
          <a:ext cx="304387" cy="304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70138-4376-499D-907F-1FAD7623D0DD}">
      <dsp:nvSpPr>
        <dsp:cNvPr id="0" name=""/>
        <dsp:cNvSpPr/>
      </dsp:nvSpPr>
      <dsp:spPr>
        <a:xfrm>
          <a:off x="2272673" y="528099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61A1E-B905-47CA-95FA-B6C5287A3C95}">
      <dsp:nvSpPr>
        <dsp:cNvPr id="0" name=""/>
        <dsp:cNvSpPr/>
      </dsp:nvSpPr>
      <dsp:spPr>
        <a:xfrm>
          <a:off x="2629585" y="730670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3D8ED-0746-4E29-807F-7F0C99B3C52B}">
      <dsp:nvSpPr>
        <dsp:cNvPr id="0" name=""/>
        <dsp:cNvSpPr/>
      </dsp:nvSpPr>
      <dsp:spPr>
        <a:xfrm>
          <a:off x="1025239" y="256917"/>
          <a:ext cx="498089" cy="498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9BB2B-464C-48D3-A2DD-EE1F4592D07E}">
      <dsp:nvSpPr>
        <dsp:cNvPr id="0" name=""/>
        <dsp:cNvSpPr/>
      </dsp:nvSpPr>
      <dsp:spPr>
        <a:xfrm>
          <a:off x="152388" y="1287409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E6A5D-5BBD-4E8E-9378-B77F56A8FA0F}">
      <dsp:nvSpPr>
        <dsp:cNvPr id="0" name=""/>
        <dsp:cNvSpPr/>
      </dsp:nvSpPr>
      <dsp:spPr>
        <a:xfrm>
          <a:off x="152391" y="1531472"/>
          <a:ext cx="304387" cy="304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F5C81-9CDC-40DD-8923-1FCACF158E28}">
      <dsp:nvSpPr>
        <dsp:cNvPr id="0" name=""/>
        <dsp:cNvSpPr/>
      </dsp:nvSpPr>
      <dsp:spPr>
        <a:xfrm>
          <a:off x="537107" y="1748418"/>
          <a:ext cx="442746" cy="4427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91036-1B2A-4736-AC49-33F08C92A510}">
      <dsp:nvSpPr>
        <dsp:cNvPr id="0" name=""/>
        <dsp:cNvSpPr/>
      </dsp:nvSpPr>
      <dsp:spPr>
        <a:xfrm>
          <a:off x="1106591" y="2100955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23CF2-6593-4B3F-9912-22392BBD56CD}">
      <dsp:nvSpPr>
        <dsp:cNvPr id="0" name=""/>
        <dsp:cNvSpPr/>
      </dsp:nvSpPr>
      <dsp:spPr>
        <a:xfrm>
          <a:off x="1215063" y="1748418"/>
          <a:ext cx="304387" cy="304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0FE71-BDE2-4FE3-A670-7E6FF1D0457F}">
      <dsp:nvSpPr>
        <dsp:cNvPr id="0" name=""/>
        <dsp:cNvSpPr/>
      </dsp:nvSpPr>
      <dsp:spPr>
        <a:xfrm>
          <a:off x="2565352" y="1244543"/>
          <a:ext cx="193701" cy="193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1A3EAB-9F3E-4558-97E9-672032688DAC}">
      <dsp:nvSpPr>
        <dsp:cNvPr id="0" name=""/>
        <dsp:cNvSpPr/>
      </dsp:nvSpPr>
      <dsp:spPr>
        <a:xfrm>
          <a:off x="1730308" y="1694181"/>
          <a:ext cx="442746" cy="4427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B617D-A7BC-46B3-9D47-9AAD7CB57748}">
      <dsp:nvSpPr>
        <dsp:cNvPr id="0" name=""/>
        <dsp:cNvSpPr/>
      </dsp:nvSpPr>
      <dsp:spPr>
        <a:xfrm>
          <a:off x="2326910" y="1585708"/>
          <a:ext cx="304387" cy="304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F56D4-979C-4220-96F8-891C3D68E2F5}">
      <dsp:nvSpPr>
        <dsp:cNvPr id="0" name=""/>
        <dsp:cNvSpPr/>
      </dsp:nvSpPr>
      <dsp:spPr>
        <a:xfrm>
          <a:off x="2629587" y="345266"/>
          <a:ext cx="893944" cy="1706636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AF8F22-2075-4669-8AA4-D5958A149886}">
      <dsp:nvSpPr>
        <dsp:cNvPr id="0" name=""/>
        <dsp:cNvSpPr/>
      </dsp:nvSpPr>
      <dsp:spPr>
        <a:xfrm>
          <a:off x="4813547" y="345266"/>
          <a:ext cx="893944" cy="1706636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37149-9A53-4F05-A52C-2B3535B88860}">
      <dsp:nvSpPr>
        <dsp:cNvPr id="0" name=""/>
        <dsp:cNvSpPr/>
      </dsp:nvSpPr>
      <dsp:spPr>
        <a:xfrm>
          <a:off x="5777054" y="281039"/>
          <a:ext cx="2072324" cy="20723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+mj-lt"/>
            </a:rPr>
            <a:t>Non-</a:t>
          </a:r>
          <a:r>
            <a:rPr lang="cs-CZ" sz="2000" kern="1200" dirty="0" err="1">
              <a:latin typeface="+mj-lt"/>
            </a:rPr>
            <a:t>confidential</a:t>
          </a:r>
          <a:r>
            <a:rPr lang="cs-CZ" sz="2000" kern="1200" dirty="0">
              <a:latin typeface="+mj-lt"/>
            </a:rPr>
            <a:t> </a:t>
          </a:r>
          <a:r>
            <a:rPr lang="cs-CZ" sz="2000" kern="1200" dirty="0" err="1">
              <a:latin typeface="+mj-lt"/>
            </a:rPr>
            <a:t>harmonized</a:t>
          </a:r>
          <a:r>
            <a:rPr lang="cs-CZ" sz="2000" kern="1200" dirty="0">
              <a:latin typeface="+mj-lt"/>
            </a:rPr>
            <a:t> </a:t>
          </a:r>
          <a:r>
            <a:rPr lang="en-GB" sz="2000" kern="1200" dirty="0">
              <a:latin typeface="+mj-lt"/>
            </a:rPr>
            <a:t>output</a:t>
          </a:r>
        </a:p>
      </dsp:txBody>
      <dsp:txXfrm>
        <a:off x="6080539" y="584524"/>
        <a:ext cx="1465354" cy="1465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D6323-9B31-4645-A4BF-A14CC0DAF7E4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A6F68-9609-462C-B4C1-1FB3A70548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046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B3A8C-DC93-4511-8FA8-F56A8D9BD3BB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5412-1ECB-4529-9B66-E98468F65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8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dirty="0"/>
              <a:t>Findings from microBeRD project</a:t>
            </a:r>
          </a:p>
          <a:p>
            <a:pPr marL="171450" indent="-171450">
              <a:buFontTx/>
              <a:buChar char="-"/>
            </a:pPr>
            <a:r>
              <a:rPr lang="en-GB" dirty="0"/>
              <a:t>Joint work with Silvia, Chiara and Fernando</a:t>
            </a:r>
          </a:p>
          <a:p>
            <a:pPr marL="171450" indent="-171450">
              <a:buFontTx/>
              <a:buChar char="-"/>
            </a:pPr>
            <a:r>
              <a:rPr lang="en-GB" dirty="0"/>
              <a:t>Co-funded by 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2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both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performers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intensive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margin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and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performers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extensive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margin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Stronger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R&amp;D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capital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extramural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R&amp;D – make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eligible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</a:t>
            </a: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part-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employment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but no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wage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effects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Stronger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effect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experimental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development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basic and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applied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45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firm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-level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regressions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separate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estimates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country</a:t>
            </a: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methods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estimator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tax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relief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recipients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non-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recipients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Estimator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firms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affected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a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particular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reform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not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affected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estimator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comparing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beneficiaries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non-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beneficiaries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 algn="l" defTabSz="914400" rtl="0" eaLnBrk="1" latinLnBrk="0" hangingPunct="1">
              <a:buFontTx/>
              <a:buChar char="-"/>
            </a:pP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 algn="l" defTabSz="914400" rtl="0" eaLnBrk="1" latinLnBrk="0" hangingPunct="1">
              <a:buFontTx/>
              <a:buChar char="-"/>
            </a:pP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3943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variation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0.35 and 3.5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with bigger effects on smaller firms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France 1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r>
              <a:rPr lang="cs-CZ" sz="12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-R&amp;D </a:t>
            </a:r>
            <a:r>
              <a:rPr lang="cs-CZ" sz="12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firms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In </a:t>
            </a:r>
            <a:r>
              <a:rPr lang="cs-CZ" dirty="0" err="1"/>
              <a:t>Norway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consistent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Marina‘s</a:t>
            </a:r>
            <a:r>
              <a:rPr lang="cs-CZ" dirty="0"/>
              <a:t>, </a:t>
            </a:r>
            <a:r>
              <a:rPr lang="cs-CZ" dirty="0" err="1"/>
              <a:t>high</a:t>
            </a:r>
            <a:r>
              <a:rPr lang="cs-CZ" dirty="0"/>
              <a:t> as many </a:t>
            </a:r>
            <a:r>
              <a:rPr lang="cs-CZ" dirty="0" err="1"/>
              <a:t>low</a:t>
            </a:r>
            <a:r>
              <a:rPr lang="cs-CZ" dirty="0"/>
              <a:t>-R&amp;D </a:t>
            </a:r>
            <a:r>
              <a:rPr lang="cs-CZ" dirty="0" err="1"/>
              <a:t>firms</a:t>
            </a:r>
            <a:r>
              <a:rPr lang="cs-CZ" dirty="0"/>
              <a:t> use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Portugal </a:t>
            </a:r>
            <a:r>
              <a:rPr lang="cs-CZ" dirty="0" err="1"/>
              <a:t>high</a:t>
            </a:r>
            <a:r>
              <a:rPr lang="cs-CZ" dirty="0"/>
              <a:t> </a:t>
            </a:r>
            <a:r>
              <a:rPr lang="cs-CZ" dirty="0" err="1"/>
              <a:t>incrementality</a:t>
            </a:r>
            <a:r>
              <a:rPr lang="cs-CZ" dirty="0"/>
              <a:t>, </a:t>
            </a:r>
            <a:r>
              <a:rPr lang="cs-CZ" dirty="0" err="1"/>
              <a:t>likely</a:t>
            </a:r>
            <a:r>
              <a:rPr lang="cs-CZ" dirty="0"/>
              <a:t> </a:t>
            </a:r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incremental</a:t>
            </a:r>
            <a:r>
              <a:rPr lang="cs-CZ" dirty="0"/>
              <a:t> </a:t>
            </a:r>
            <a:r>
              <a:rPr lang="cs-CZ" dirty="0" err="1"/>
              <a:t>nature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Input additionality 0.4 for large and 1.4 for small; driven by level of R&amp;D 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Important</a:t>
            </a:r>
            <a:r>
              <a:rPr lang="cs-CZ" dirty="0"/>
              <a:t> to </a:t>
            </a:r>
            <a:r>
              <a:rPr lang="cs-CZ" dirty="0" err="1"/>
              <a:t>understand</a:t>
            </a:r>
            <a:r>
              <a:rPr lang="cs-CZ" dirty="0"/>
              <a:t> </a:t>
            </a:r>
            <a:r>
              <a:rPr lang="cs-CZ" dirty="0" err="1"/>
              <a:t>heterogeneous</a:t>
            </a:r>
            <a:r>
              <a:rPr lang="cs-CZ" dirty="0"/>
              <a:t> </a:t>
            </a:r>
            <a:r>
              <a:rPr lang="cs-CZ" dirty="0" err="1"/>
              <a:t>effects</a:t>
            </a:r>
            <a:r>
              <a:rPr lang="cs-CZ" dirty="0"/>
              <a:t> and role </a:t>
            </a:r>
            <a:r>
              <a:rPr lang="cs-CZ" dirty="0" err="1"/>
              <a:t>of</a:t>
            </a:r>
            <a:r>
              <a:rPr lang="cs-CZ" dirty="0"/>
              <a:t>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suggest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R&amp;D </a:t>
            </a:r>
            <a:r>
              <a:rPr lang="cs-CZ" dirty="0" err="1"/>
              <a:t>ceilings</a:t>
            </a:r>
            <a:r>
              <a:rPr lang="cs-CZ" dirty="0"/>
              <a:t> and </a:t>
            </a:r>
            <a:r>
              <a:rPr lang="cs-CZ" dirty="0" err="1"/>
              <a:t>tresholds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increase</a:t>
            </a:r>
            <a:r>
              <a:rPr lang="cs-CZ" dirty="0"/>
              <a:t> overal input </a:t>
            </a:r>
            <a:r>
              <a:rPr lang="cs-CZ" dirty="0" err="1"/>
              <a:t>additionality</a:t>
            </a:r>
            <a:r>
              <a:rPr lang="cs-CZ" dirty="0"/>
              <a:t>, but input </a:t>
            </a:r>
            <a:r>
              <a:rPr lang="cs-CZ" dirty="0" err="1"/>
              <a:t>additionality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all</a:t>
            </a:r>
            <a:r>
              <a:rPr lang="cs-CZ" dirty="0"/>
              <a:t> and spillovers </a:t>
            </a:r>
            <a:r>
              <a:rPr lang="cs-CZ" dirty="0" err="1"/>
              <a:t>might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stronger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larger</a:t>
            </a:r>
            <a:r>
              <a:rPr lang="cs-CZ" dirty="0"/>
              <a:t> </a:t>
            </a:r>
            <a:r>
              <a:rPr lang="cs-CZ" dirty="0" err="1"/>
              <a:t>firms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incentivise</a:t>
            </a:r>
            <a:r>
              <a:rPr lang="cs-CZ" dirty="0"/>
              <a:t> </a:t>
            </a:r>
            <a:r>
              <a:rPr lang="cs-CZ" dirty="0" err="1"/>
              <a:t>large</a:t>
            </a:r>
            <a:r>
              <a:rPr lang="cs-CZ" dirty="0"/>
              <a:t> R&amp;D </a:t>
            </a:r>
            <a:r>
              <a:rPr lang="cs-CZ" dirty="0" err="1"/>
              <a:t>performers</a:t>
            </a:r>
            <a:r>
              <a:rPr lang="cs-CZ" dirty="0"/>
              <a:t>. </a:t>
            </a:r>
            <a:r>
              <a:rPr lang="cs-CZ" dirty="0" err="1"/>
              <a:t>Mission-oriented</a:t>
            </a:r>
            <a:r>
              <a:rPr lang="cs-CZ" dirty="0"/>
              <a:t> </a:t>
            </a:r>
            <a:r>
              <a:rPr lang="cs-CZ" dirty="0" err="1"/>
              <a:t>policies</a:t>
            </a:r>
            <a:r>
              <a:rPr lang="cs-CZ" dirty="0"/>
              <a:t>? </a:t>
            </a:r>
            <a:r>
              <a:rPr lang="cs-CZ" dirty="0" err="1"/>
              <a:t>Procurement</a:t>
            </a:r>
            <a:r>
              <a:rPr lang="cs-CZ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85EA55-294C-442C-B620-63690B72C6D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749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98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sz="2800" dirty="0"/>
              <a:t>Focuses mainly on R&amp;D tax incentives, which are in many countries a key tool for promoting business R&amp;D</a:t>
            </a:r>
          </a:p>
          <a:p>
            <a:pPr marL="171450" indent="-171450">
              <a:buFontTx/>
              <a:buChar char="-"/>
            </a:pPr>
            <a:r>
              <a:rPr lang="en-GB" sz="2800" dirty="0"/>
              <a:t>Shows the share of GDP spent on public support; bright is tax, darker is direct</a:t>
            </a:r>
          </a:p>
          <a:p>
            <a:pPr marL="171450" indent="-171450">
              <a:buFontTx/>
              <a:buChar char="-"/>
            </a:pPr>
            <a:r>
              <a:rPr lang="en-GB" sz="2800" dirty="0"/>
              <a:t>Belgium, Portugal and Norway all high marginal rates, but more costly in Belgium – related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164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sz="2800" dirty="0"/>
              <a:t>Shows 1-B-Index = the amount of subsidy on 1 euro of marginal R&amp;D for different types of firms</a:t>
            </a:r>
          </a:p>
          <a:p>
            <a:pPr marL="171450" indent="-171450">
              <a:buFontTx/>
              <a:buChar char="-"/>
            </a:pPr>
            <a:r>
              <a:rPr lang="en-GB" sz="2800" dirty="0"/>
              <a:t>Portugal tax credit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Volume-based + incremental (previous 2 years)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Carry-forward but no refund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Ceiling only on incremental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Special rate on start-ups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Suspended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87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sz="2800" dirty="0"/>
              <a:t>Norway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Volume-based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Refund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Slightly </a:t>
            </a:r>
            <a:r>
              <a:rPr lang="en-GB" sz="2800" dirty="0" err="1"/>
              <a:t>rarger</a:t>
            </a:r>
            <a:r>
              <a:rPr lang="en-GB" sz="2800" dirty="0"/>
              <a:t> rate for SMEs</a:t>
            </a:r>
          </a:p>
          <a:p>
            <a:pPr marL="628650" lvl="1" indent="-171450">
              <a:buFontTx/>
              <a:buChar char="-"/>
            </a:pPr>
            <a:r>
              <a:rPr lang="en-GB" sz="2800" dirty="0"/>
              <a:t>Ceiling – increased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51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Firm-level single-country</a:t>
            </a:r>
            <a:endParaRPr lang="cs-CZ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0" dirty="0"/>
              <a:t>Many </a:t>
            </a:r>
            <a:r>
              <a:rPr lang="cs-CZ" b="0" dirty="0" err="1"/>
              <a:t>details</a:t>
            </a:r>
            <a:r>
              <a:rPr lang="cs-CZ" b="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0" dirty="0"/>
              <a:t>But limited </a:t>
            </a:r>
            <a:r>
              <a:rPr lang="cs-CZ" b="0" dirty="0" err="1"/>
              <a:t>variation</a:t>
            </a:r>
            <a:r>
              <a:rPr lang="cs-CZ" b="0" dirty="0"/>
              <a:t> </a:t>
            </a:r>
            <a:r>
              <a:rPr lang="cs-CZ" b="0" dirty="0" err="1"/>
              <a:t>across</a:t>
            </a:r>
            <a:r>
              <a:rPr lang="cs-CZ" b="0" dirty="0"/>
              <a:t> </a:t>
            </a:r>
            <a:r>
              <a:rPr lang="cs-CZ" b="0" dirty="0" err="1"/>
              <a:t>firms</a:t>
            </a:r>
            <a:r>
              <a:rPr lang="cs-CZ" b="0" dirty="0"/>
              <a:t> and </a:t>
            </a:r>
            <a:r>
              <a:rPr lang="cs-CZ" b="0" dirty="0" err="1"/>
              <a:t>over</a:t>
            </a:r>
            <a:r>
              <a:rPr lang="cs-CZ" b="0" dirty="0"/>
              <a:t> </a:t>
            </a:r>
            <a:r>
              <a:rPr lang="cs-CZ" b="0" dirty="0" err="1"/>
              <a:t>time</a:t>
            </a:r>
            <a:endParaRPr lang="cs-CZ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0" dirty="0"/>
              <a:t>Hard to </a:t>
            </a:r>
            <a:r>
              <a:rPr lang="cs-CZ" b="0" dirty="0" err="1"/>
              <a:t>generalise</a:t>
            </a:r>
            <a:endParaRPr lang="en-US" b="1" dirty="0"/>
          </a:p>
          <a:p>
            <a:r>
              <a:rPr lang="en-US" b="1" dirty="0"/>
              <a:t>Aggregate cross-country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Generalisible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But </a:t>
            </a:r>
            <a:r>
              <a:rPr lang="cs-CZ" dirty="0" err="1"/>
              <a:t>black</a:t>
            </a:r>
            <a:r>
              <a:rPr lang="cs-CZ" dirty="0"/>
              <a:t> box</a:t>
            </a:r>
            <a:endParaRPr lang="en-US" dirty="0"/>
          </a:p>
          <a:p>
            <a:r>
              <a:rPr lang="en-US" b="1" dirty="0"/>
              <a:t>Firm-level cross-</a:t>
            </a:r>
            <a:r>
              <a:rPr lang="en-US" b="1" dirty="0" err="1"/>
              <a:t>countr</a:t>
            </a:r>
            <a:r>
              <a:rPr lang="cs-CZ" b="1" dirty="0"/>
              <a:t>y</a:t>
            </a:r>
            <a:endParaRPr lang="en-US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combined benefits...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...but challenging</a:t>
            </a:r>
            <a:r>
              <a:rPr lang="cs-CZ" dirty="0"/>
              <a:t> - </a:t>
            </a:r>
            <a:r>
              <a:rPr lang="en-US" dirty="0"/>
              <a:t>data availability</a:t>
            </a:r>
            <a:r>
              <a:rPr lang="cs-CZ" dirty="0"/>
              <a:t>, </a:t>
            </a:r>
            <a:r>
              <a:rPr lang="en-US" dirty="0"/>
              <a:t>comparability</a:t>
            </a:r>
            <a:r>
              <a:rPr lang="cs-CZ" dirty="0"/>
              <a:t>, </a:t>
            </a:r>
            <a:r>
              <a:rPr lang="en-US" dirty="0"/>
              <a:t>confidentiality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85EA55-294C-442C-B620-63690B72C6D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312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microdata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approach</a:t>
            </a:r>
            <a:endParaRPr lang="cs-CZ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Projects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innovation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business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dynamics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productivity</a:t>
            </a:r>
            <a:endParaRPr lang="cs-CZ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Collaboration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between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OECD and a network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experts</a:t>
            </a:r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OECD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prepares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code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experts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run on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representative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confidential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microdata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(R&amp;D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survey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tax)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Non-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confidential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harmonised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output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85EA55-294C-442C-B620-63690B72C6D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44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Aggregate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microdata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up to country-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industry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size-year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level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 R&amp;D performance to user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cost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(B-index)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Control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factors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value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added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rich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fixed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effects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3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0" err="1"/>
              <a:t>Average</a:t>
            </a:r>
            <a:r>
              <a:rPr lang="cs-CZ" dirty="0"/>
              <a:t> Elasticity </a:t>
            </a:r>
            <a:r>
              <a:rPr lang="cs-CZ" dirty="0" err="1"/>
              <a:t>of</a:t>
            </a:r>
            <a:r>
              <a:rPr lang="cs-CZ" dirty="0"/>
              <a:t> -0.6, </a:t>
            </a:r>
            <a:r>
              <a:rPr lang="cs-CZ" dirty="0" err="1"/>
              <a:t>i.e</a:t>
            </a:r>
            <a:r>
              <a:rPr lang="cs-CZ" dirty="0"/>
              <a:t>. 10% </a:t>
            </a:r>
            <a:r>
              <a:rPr lang="cs-CZ" dirty="0" err="1"/>
              <a:t>reduction</a:t>
            </a:r>
            <a:r>
              <a:rPr lang="cs-CZ" dirty="0"/>
              <a:t> in </a:t>
            </a:r>
            <a:r>
              <a:rPr lang="cs-CZ" dirty="0" err="1"/>
              <a:t>price</a:t>
            </a:r>
            <a:r>
              <a:rPr lang="cs-CZ" dirty="0"/>
              <a:t> = 6% </a:t>
            </a:r>
            <a:r>
              <a:rPr lang="cs-CZ" dirty="0" err="1"/>
              <a:t>increase</a:t>
            </a:r>
            <a:r>
              <a:rPr lang="cs-CZ" dirty="0"/>
              <a:t> in R&amp;D</a:t>
            </a:r>
          </a:p>
          <a:p>
            <a:pPr marL="171450" indent="-171450">
              <a:buFontTx/>
              <a:buChar char="-"/>
            </a:pPr>
            <a:r>
              <a:rPr lang="cs-CZ" dirty="0" err="1"/>
              <a:t>Varies</a:t>
            </a:r>
            <a:r>
              <a:rPr lang="cs-CZ" dirty="0"/>
              <a:t> </a:t>
            </a:r>
            <a:r>
              <a:rPr lang="cs-CZ" dirty="0" err="1"/>
              <a:t>linearly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firm</a:t>
            </a:r>
            <a:r>
              <a:rPr lang="cs-CZ" dirty="0"/>
              <a:t> </a:t>
            </a:r>
            <a:r>
              <a:rPr lang="cs-CZ" dirty="0" err="1"/>
              <a:t>size</a:t>
            </a:r>
            <a:r>
              <a:rPr lang="cs-CZ" dirty="0"/>
              <a:t>: -1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small</a:t>
            </a:r>
            <a:r>
              <a:rPr lang="cs-CZ" dirty="0"/>
              <a:t> </a:t>
            </a:r>
            <a:r>
              <a:rPr lang="cs-CZ" dirty="0" err="1"/>
              <a:t>firms</a:t>
            </a:r>
            <a:r>
              <a:rPr lang="cs-CZ" dirty="0"/>
              <a:t> but -0.3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large</a:t>
            </a: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1 euro </a:t>
            </a:r>
            <a:r>
              <a:rPr lang="cs-CZ" dirty="0" err="1"/>
              <a:t>generates</a:t>
            </a:r>
            <a:r>
              <a:rPr lang="cs-CZ" dirty="0"/>
              <a:t> 1 euro overal but 1.4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small</a:t>
            </a:r>
            <a:r>
              <a:rPr lang="cs-CZ" dirty="0"/>
              <a:t> and 0.4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large</a:t>
            </a:r>
            <a:endParaRPr lang="cs-CZ" dirty="0"/>
          </a:p>
          <a:p>
            <a:pPr marL="171450" indent="-171450">
              <a:buFontTx/>
              <a:buChar char="-"/>
            </a:pPr>
            <a:r>
              <a:rPr lang="cs-CZ" dirty="0" err="1"/>
              <a:t>Explains</a:t>
            </a:r>
            <a:r>
              <a:rPr lang="cs-CZ" dirty="0"/>
              <a:t> </a:t>
            </a:r>
            <a:r>
              <a:rPr lang="cs-CZ" dirty="0" err="1"/>
              <a:t>large</a:t>
            </a:r>
            <a:r>
              <a:rPr lang="cs-CZ" dirty="0"/>
              <a:t> </a:t>
            </a:r>
            <a:r>
              <a:rPr lang="cs-CZ" dirty="0" err="1"/>
              <a:t>effects</a:t>
            </a:r>
            <a:r>
              <a:rPr lang="cs-CZ" dirty="0"/>
              <a:t> in </a:t>
            </a:r>
            <a:r>
              <a:rPr lang="cs-CZ" dirty="0" err="1"/>
              <a:t>firm</a:t>
            </a:r>
            <a:r>
              <a:rPr lang="cs-CZ" dirty="0"/>
              <a:t>-level </a:t>
            </a:r>
            <a:r>
              <a:rPr lang="cs-CZ" dirty="0" err="1"/>
              <a:t>studies</a:t>
            </a:r>
            <a:endParaRPr lang="cs-CZ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861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Dig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deeper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Average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R&amp;D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expenditure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Industry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R&amp;D intensity</a:t>
            </a:r>
          </a:p>
          <a:p>
            <a:pPr marL="171450" indent="-171450" algn="l" defTabSz="914400" rtl="0" eaLnBrk="1" latinLnBrk="0" hangingPunct="1">
              <a:buFontTx/>
              <a:buChar char="-"/>
            </a:pP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average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R&amp;D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expenditure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rather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per se)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F5412-1ECB-4529-9B66-E98468F6580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02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000" y="2628509"/>
            <a:ext cx="3504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9"/>
            <a:ext cx="3504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4000" y="2480400"/>
            <a:ext cx="84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/>
              <a:t>Click to edit Presentation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824000" y="3805200"/>
            <a:ext cx="84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/>
              <a:t>Click to </a:t>
            </a:r>
            <a:r>
              <a:rPr kumimoji="0" lang="fr-FR" dirty="0" err="1"/>
              <a:t>edit</a:t>
            </a:r>
            <a:r>
              <a:rPr kumimoji="0" lang="fr-FR" dirty="0"/>
              <a:t> </a:t>
            </a:r>
            <a:r>
              <a:rPr kumimoji="0" lang="fr-FR" dirty="0" err="1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1601" y="432000"/>
            <a:ext cx="923076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4178C984-DF88-4E41-BBE3-44062FC75417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000" y="6055201"/>
            <a:ext cx="2323200" cy="578821"/>
          </a:xfrm>
          <a:prstGeom prst="rect">
            <a:avLst/>
          </a:prstGeom>
        </p:spPr>
      </p:pic>
      <p:pic>
        <p:nvPicPr>
          <p:cNvPr id="11" name="Picture 2" descr="cid:image001.jpg@01D16008.83CBEE40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1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527" y="5301208"/>
            <a:ext cx="2080971" cy="70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4178C984-DF88-4E41-BBE3-44062FC75417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51331A21-0B39-4203-8EE5-E6D6EA03767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Slide title</a:t>
            </a:r>
            <a:br>
              <a:rPr lang="en-US" dirty="0"/>
            </a:br>
            <a:r>
              <a:rPr lang="en-US" dirty="0"/>
              <a:t>Slide title can be extended to two lines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24801" y="5328000"/>
            <a:ext cx="1267209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800" y="468000"/>
            <a:ext cx="923077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680000" y="2928144"/>
            <a:ext cx="8832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4178C984-DF88-4E41-BBE3-44062FC75417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51331A21-0B39-4203-8EE5-E6D6EA0376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801" y="5328185"/>
            <a:ext cx="1267209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672000" y="1306800"/>
            <a:ext cx="10872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201" y="288000"/>
            <a:ext cx="611537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24000" y="1602000"/>
            <a:ext cx="109584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Slide title</a:t>
            </a:r>
            <a:br>
              <a:rPr lang="en-US" dirty="0"/>
            </a:br>
            <a:r>
              <a:rPr lang="en-US" dirty="0"/>
              <a:t>Slide title can be extended to two lines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4178C984-DF88-4E41-BBE3-44062FC75417}" type="datetimeFigureOut">
              <a:rPr lang="en-GB" smtClean="0"/>
              <a:t>15/09/2019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51331A21-0B39-4203-8EE5-E6D6EA03767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hyperlink" Target="mailto:matej.bajgar@oecd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x.doi.org/10.1787/888933274317" TargetMode="External"/><Relationship Id="rId5" Type="http://schemas.openxmlformats.org/officeDocument/2006/relationships/hyperlink" Target="http://www.oecd.org/sti/msti.htm" TargetMode="External"/><Relationship Id="rId4" Type="http://schemas.openxmlformats.org/officeDocument/2006/relationships/hyperlink" Target="http://www.oecd.org/sti/rd-tax-stats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21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61144" y="1696134"/>
            <a:ext cx="8791440" cy="2361480"/>
          </a:xfrm>
          <a:prstGeom prst="rect">
            <a:avLst/>
          </a:prstGeom>
        </p:spPr>
        <p:txBody>
          <a:bodyPr vert="horz" wrap="square" lIns="90000" tIns="45720" rIns="90000" bIns="45720" rtlCol="0" anchor="b">
            <a:spAutoFit/>
          </a:bodyPr>
          <a:lstStyle>
            <a:lvl1pPr algn="l" rtl="0" eaLnBrk="1" latinLnBrk="0" hangingPunct="1">
              <a:lnSpc>
                <a:spcPts val="4500"/>
              </a:lnSpc>
              <a:spcBef>
                <a:spcPct val="0"/>
              </a:spcBef>
              <a:buNone/>
              <a:defRPr kumimoji="0" sz="45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cap="none" dirty="0"/>
              <a:t>The Heterogeneous Effects of R&amp;D Tax Incentives and the Role of Policy Mix</a:t>
            </a:r>
          </a:p>
          <a:p>
            <a:r>
              <a:rPr lang="en-GB" sz="3600" i="1" cap="none" dirty="0"/>
              <a:t>Findings from the 1</a:t>
            </a:r>
            <a:r>
              <a:rPr lang="en-GB" sz="3600" i="1" cap="none" baseline="30000" dirty="0"/>
              <a:t>st</a:t>
            </a:r>
            <a:r>
              <a:rPr lang="en-GB" sz="3600" i="1" cap="none" dirty="0"/>
              <a:t> phase of the OECD microBeRD project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67608" y="4119896"/>
            <a:ext cx="7164440" cy="1631216"/>
          </a:xfrm>
          <a:prstGeom prst="rect">
            <a:avLst/>
          </a:prstGeom>
        </p:spPr>
        <p:txBody>
          <a:bodyPr vert="horz" lIns="90000" rIns="90000">
            <a:spAutoFit/>
          </a:bodyPr>
          <a:lstStyle>
            <a:lvl1pPr marL="0" indent="0" algn="l" rtl="0" eaLnBrk="1" latinLnBrk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Font typeface="Arial" pitchFamily="34" charset="0"/>
              <a:buNone/>
              <a:defRPr kumimoji="0" sz="1800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R&amp;D and Innovation Policies for the Marketplace</a:t>
            </a:r>
          </a:p>
          <a:p>
            <a:r>
              <a:rPr lang="en-US" sz="2000"/>
              <a:t>Lisbon</a:t>
            </a:r>
            <a:r>
              <a:rPr lang="cs-CZ" sz="2000"/>
              <a:t>,</a:t>
            </a:r>
            <a:r>
              <a:rPr lang="en-GB" sz="2000"/>
              <a:t> 16</a:t>
            </a:r>
            <a:r>
              <a:rPr lang="cs-CZ" sz="2000"/>
              <a:t>th </a:t>
            </a:r>
            <a:r>
              <a:rPr lang="en-GB" sz="2000"/>
              <a:t>September </a:t>
            </a:r>
            <a:r>
              <a:rPr lang="en-GB" sz="2000" dirty="0"/>
              <a:t>2019</a:t>
            </a:r>
          </a:p>
          <a:p>
            <a:endParaRPr lang="en-GB" sz="2000" dirty="0"/>
          </a:p>
          <a:p>
            <a:r>
              <a:rPr lang="en-GB" sz="1900" dirty="0"/>
              <a:t>Silvia Appelt, Matej Bajgar, </a:t>
            </a:r>
          </a:p>
          <a:p>
            <a:r>
              <a:rPr lang="en-GB" sz="1900" dirty="0"/>
              <a:t>Chiara </a:t>
            </a:r>
            <a:r>
              <a:rPr lang="en-GB" sz="1900" dirty="0" err="1"/>
              <a:t>Criscuolo</a:t>
            </a:r>
            <a:r>
              <a:rPr lang="en-GB" sz="1900" dirty="0"/>
              <a:t>, Fernando </a:t>
            </a:r>
            <a:r>
              <a:rPr lang="en-GB" sz="1900" dirty="0" err="1"/>
              <a:t>Galindo-Rueda</a:t>
            </a:r>
            <a:endParaRPr lang="en-GB" sz="1900" dirty="0"/>
          </a:p>
          <a:p>
            <a:r>
              <a:rPr lang="en-GB" sz="1900"/>
              <a:t>OECD Directorate </a:t>
            </a:r>
            <a:r>
              <a:rPr lang="en-GB" sz="1900" dirty="0"/>
              <a:t>for Science, Technology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373579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2000" y="1628800"/>
            <a:ext cx="8676000" cy="4824536"/>
          </a:xfrm>
        </p:spPr>
        <p:txBody>
          <a:bodyPr>
            <a:noAutofit/>
          </a:bodyPr>
          <a:lstStyle/>
          <a:p>
            <a:pPr>
              <a:buClr>
                <a:schemeClr val="tx1">
                  <a:lumMod val="50000"/>
                </a:schemeClr>
              </a:buClr>
            </a:pP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among </a:t>
            </a:r>
            <a:r>
              <a:rPr lang="en-GB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existing </a:t>
            </a:r>
            <a:r>
              <a:rPr lang="en-GB" sz="28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new </a:t>
            </a:r>
            <a:r>
              <a:rPr lang="en-GB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R&amp;D performers</a:t>
            </a:r>
            <a:endParaRPr lang="cs-CZ" sz="28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>
                  <a:lumMod val="50000"/>
                </a:schemeClr>
              </a:buClr>
            </a:pPr>
            <a:endParaRPr lang="cs-CZ" sz="28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>
                  <a:lumMod val="50000"/>
                </a:schemeClr>
              </a:buClr>
            </a:pP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R&amp;D capital and extramural R&amp;D</a:t>
            </a:r>
            <a:endParaRPr lang="cs-CZ" sz="28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chemeClr val="tx1">
                  <a:lumMod val="50000"/>
                </a:schemeClr>
              </a:buClr>
              <a:buNone/>
            </a:pPr>
            <a:endParaRPr lang="cs-CZ" sz="28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>
                  <a:lumMod val="50000"/>
                </a:schemeClr>
              </a:buClr>
            </a:pPr>
            <a:r>
              <a:rPr lang="en-GB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wage effects</a:t>
            </a: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 part-time R&amp;D employment)</a:t>
            </a:r>
          </a:p>
          <a:p>
            <a:pPr>
              <a:buClr>
                <a:schemeClr val="tx1">
                  <a:lumMod val="50000"/>
                </a:schemeClr>
              </a:buClr>
            </a:pPr>
            <a:endParaRPr lang="cs-CZ" sz="28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chemeClr val="tx1">
                  <a:lumMod val="50000"/>
                </a:schemeClr>
              </a:buClr>
              <a:buNone/>
            </a:pP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buClr>
                <a:schemeClr val="tx1">
                  <a:lumMod val="50000"/>
                </a:schemeClr>
              </a:buClr>
            </a:pP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xp</a:t>
            </a: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development</a:t>
            </a:r>
            <a:r>
              <a:rPr lang="cs-CZ" sz="2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vs. research</a:t>
            </a:r>
            <a:endParaRPr lang="en-GB" sz="28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Micro-aggregated</a:t>
            </a:r>
            <a:r>
              <a:rPr lang="cs-CZ" sz="2400" b="1" dirty="0">
                <a:solidFill>
                  <a:srgbClr val="4F81BD"/>
                </a:solidFill>
              </a:rPr>
              <a:t>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cs-CZ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Additional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results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12025" y="58052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231904" y="3645024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495600" y="263691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711624" y="263691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469704" y="155679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998907" y="479715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214931" y="479715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519187" y="479715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477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1384" y="1942506"/>
            <a:ext cx="11521280" cy="4510829"/>
          </a:xfrm>
        </p:spPr>
        <p:txBody>
          <a:bodyPr>
            <a:noAutofit/>
          </a:bodyPr>
          <a:lstStyle/>
          <a:p>
            <a:pPr marL="0" lvl="1" indent="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3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types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of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DiD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analysis</a:t>
            </a:r>
            <a:endParaRPr lang="cs-CZ" b="1" dirty="0">
              <a:solidFill>
                <a:schemeClr val="tx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marL="514350" lvl="1" indent="-51435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+mj-lt"/>
              <a:buAutoNum type="arabicPeriod"/>
            </a:pP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Tax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relief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beneficiaries vs. non-beneficiaries</a:t>
            </a:r>
            <a:endParaRPr lang="cs-CZ" dirty="0">
              <a:solidFill>
                <a:schemeClr val="tx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marL="403200" lvl="2" indent="0"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	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AUS, AUT, 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 BEL, 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CHL, FRA, JPN, NOR, 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SWE</a:t>
            </a:r>
          </a:p>
          <a:p>
            <a:pPr marL="514350" lvl="1" indent="-51435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+mj-lt"/>
              <a:buAutoNum type="arabicPeriod"/>
            </a:pP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Tax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incentive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change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: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affected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vs. non-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affected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firms</a:t>
            </a:r>
            <a:endParaRPr lang="cs-CZ" dirty="0">
              <a:solidFill>
                <a:schemeClr val="tx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marL="403200" lvl="2" indent="0"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	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AUS, 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BEL, 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CHL, CZE, FRA, NOR, PRT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, SWE</a:t>
            </a:r>
          </a:p>
          <a:p>
            <a:pPr marL="514350" lvl="1" indent="-514350">
              <a:spcBef>
                <a:spcPts val="768"/>
              </a:spcBef>
              <a:spcAft>
                <a:spcPts val="600"/>
              </a:spcAft>
              <a:buClr>
                <a:srgbClr val="727272">
                  <a:lumMod val="50000"/>
                </a:srgbClr>
              </a:buClr>
              <a:buFont typeface="+mj-lt"/>
              <a:buAutoNum type="arabicPeriod"/>
            </a:pPr>
            <a:r>
              <a:rPr lang="cs-CZ" dirty="0">
                <a:solidFill>
                  <a:srgbClr val="727272">
                    <a:lumMod val="50000"/>
                  </a:srgbClr>
                </a:solidFill>
                <a:latin typeface="+mj-lt"/>
                <a:cs typeface="Arial" panose="020B0604020202020204" pitchFamily="34" charset="0"/>
              </a:rPr>
              <a:t>Direct support </a:t>
            </a:r>
            <a:r>
              <a:rPr lang="en-US" dirty="0">
                <a:solidFill>
                  <a:srgbClr val="727272">
                    <a:lumMod val="50000"/>
                  </a:srgbClr>
                </a:solidFill>
                <a:latin typeface="+mj-lt"/>
                <a:cs typeface="Arial" panose="020B0604020202020204" pitchFamily="34" charset="0"/>
              </a:rPr>
              <a:t>beneficiaries vs. non-beneficiaries</a:t>
            </a:r>
          </a:p>
          <a:p>
            <a:pPr marL="403200" lvl="2" indent="0">
              <a:spcAft>
                <a:spcPts val="600"/>
              </a:spcAft>
              <a:buClr>
                <a:srgbClr val="727272">
                  <a:lumMod val="50000"/>
                </a:srgbClr>
              </a:buClr>
              <a:buNone/>
            </a:pP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	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AUS, AUT, CHL,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 CZE, DEU,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 FRA, 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ITA, </a:t>
            </a:r>
            <a:r>
              <a:rPr lang="en-GB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JPN, NOR, </a:t>
            </a:r>
            <a:r>
              <a:rPr lang="cs-CZ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NZL, PRT, SWE</a:t>
            </a:r>
            <a:endParaRPr lang="cs-CZ" dirty="0">
              <a:solidFill>
                <a:schemeClr val="tx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Firm</a:t>
            </a:r>
            <a:r>
              <a:rPr lang="cs-CZ" sz="2400" b="1" dirty="0">
                <a:solidFill>
                  <a:srgbClr val="4F81BD"/>
                </a:solidFill>
              </a:rPr>
              <a:t>-level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cs-CZ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Methodology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12025" y="58052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9402" y="1711673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>
                <a:solidFill>
                  <a:srgbClr val="FF0000"/>
                </a:solidFill>
                <a:latin typeface="+mj-lt"/>
              </a:rPr>
              <a:t>Leveraging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 tax relief microdata</a:t>
            </a: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H="1">
            <a:off x="5201290" y="2060848"/>
            <a:ext cx="1038726" cy="4700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1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1485307"/>
            <a:ext cx="8712968" cy="511462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67863" y="237600"/>
            <a:ext cx="8948618" cy="1022400"/>
          </a:xfrm>
        </p:spPr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Firm</a:t>
            </a:r>
            <a:r>
              <a:rPr lang="cs-CZ" sz="2400" b="1" dirty="0">
                <a:solidFill>
                  <a:srgbClr val="4F81BD"/>
                </a:solidFill>
              </a:rPr>
              <a:t>-level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en-US" sz="30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lumMod val="50000"/>
                  </a:schemeClr>
                </a:solidFill>
              </a:rPr>
              <a:t>Input additionality by country and method</a:t>
            </a:r>
            <a:endParaRPr lang="en-GB" sz="3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063552" y="4293096"/>
            <a:ext cx="83529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927648" y="1427449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367808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91944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03712" y="1427449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104113" y="1427449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240016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904312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680176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9480376" y="1410891"/>
            <a:ext cx="0" cy="4867200"/>
          </a:xfrm>
          <a:prstGeom prst="line">
            <a:avLst/>
          </a:prstGeom>
          <a:ln w="19050">
            <a:solidFill>
              <a:schemeClr val="tx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B6E18FD2-FD18-4227-A57E-84D86E16381A}"/>
              </a:ext>
            </a:extLst>
          </p:cNvPr>
          <p:cNvSpPr/>
          <p:nvPr/>
        </p:nvSpPr>
        <p:spPr>
          <a:xfrm>
            <a:off x="8076220" y="6211749"/>
            <a:ext cx="432048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8D3D89C-1045-4601-9E14-ACC773959499}"/>
              </a:ext>
            </a:extLst>
          </p:cNvPr>
          <p:cNvSpPr/>
          <p:nvPr/>
        </p:nvSpPr>
        <p:spPr>
          <a:xfrm>
            <a:off x="8990330" y="6211748"/>
            <a:ext cx="432048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4B9CC1-566A-421A-BC02-75A5FDF96060}"/>
              </a:ext>
            </a:extLst>
          </p:cNvPr>
          <p:cNvSpPr/>
          <p:nvPr/>
        </p:nvSpPr>
        <p:spPr>
          <a:xfrm>
            <a:off x="6413033" y="6232217"/>
            <a:ext cx="432048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4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1775520" y="1777380"/>
            <a:ext cx="4464496" cy="48919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ctr">
              <a:buNone/>
            </a:pPr>
            <a:endParaRPr lang="cs-CZ" sz="20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334036" y="1672138"/>
            <a:ext cx="7794507" cy="4891980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Heterogeneity</a:t>
            </a:r>
            <a:r>
              <a:rPr lang="cs-CZ" sz="2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and design </a:t>
            </a:r>
            <a:r>
              <a:rPr lang="cs-CZ" sz="28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matter</a:t>
            </a:r>
            <a:r>
              <a:rPr lang="cs-CZ" sz="2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!</a:t>
            </a:r>
            <a:endParaRPr lang="en-GB" sz="2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cs-CZ" sz="2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R&amp;D ceilings/thresholds likely to increase overall input additionality</a:t>
            </a:r>
          </a:p>
          <a:p>
            <a:pPr lvl="1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But spillovers </a:t>
            </a:r>
            <a:r>
              <a:rPr lang="cs-CZ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s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tronger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for larger firms</a:t>
            </a:r>
            <a:r>
              <a:rPr lang="cs-CZ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? (</a:t>
            </a:r>
            <a:r>
              <a:rPr lang="cs-CZ" sz="24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Bloom</a:t>
            </a:r>
            <a:r>
              <a:rPr lang="cs-CZ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et al., 2013)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en-US" sz="2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How to incentivize large R&amp;D performers?</a:t>
            </a:r>
          </a:p>
          <a:p>
            <a:pPr lvl="1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Mission-oriented policies? Procurement? </a:t>
            </a:r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>
          <a:xfrm>
            <a:off x="1415480" y="237600"/>
            <a:ext cx="8604520" cy="1022400"/>
          </a:xfrm>
        </p:spPr>
        <p:txBody>
          <a:bodyPr/>
          <a:lstStyle/>
          <a:p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What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does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this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mean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GB" b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C28D29-18C3-46D4-8473-412077E4A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169" y="3040990"/>
            <a:ext cx="3867733" cy="123289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9F22A6D-43BC-466A-AABD-49DBD707AA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35" y="4797152"/>
            <a:ext cx="3867733" cy="132542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485D769-29E5-4E87-8E6B-65A656D59C18}"/>
              </a:ext>
            </a:extLst>
          </p:cNvPr>
          <p:cNvSpPr/>
          <p:nvPr/>
        </p:nvSpPr>
        <p:spPr>
          <a:xfrm>
            <a:off x="-168695" y="1511524"/>
            <a:ext cx="43395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GB" sz="2400" dirty="0">
                <a:solidFill>
                  <a:srgbClr val="0070C0"/>
                </a:solidFill>
                <a:latin typeface="+mj-lt"/>
              </a:rPr>
              <a:t>Input additionality</a:t>
            </a:r>
          </a:p>
          <a:p>
            <a:pPr lvl="1" algn="ctr"/>
            <a:r>
              <a:rPr lang="en-GB" sz="2400" dirty="0">
                <a:solidFill>
                  <a:srgbClr val="0070C0"/>
                </a:solidFill>
                <a:latin typeface="+mj-lt"/>
              </a:rPr>
              <a:t>0.4 (large) vs. 1.4 (small)</a:t>
            </a:r>
          </a:p>
          <a:p>
            <a:pPr lvl="1" algn="ctr"/>
            <a:r>
              <a:rPr lang="en-GB" sz="2400" dirty="0">
                <a:solidFill>
                  <a:srgbClr val="0070C0"/>
                </a:solidFill>
                <a:latin typeface="+mj-lt"/>
              </a:rPr>
              <a:t>(driven by level of R&amp;D)</a:t>
            </a:r>
          </a:p>
        </p:txBody>
      </p:sp>
    </p:spTree>
    <p:extLst>
      <p:ext uri="{BB962C8B-B14F-4D97-AF65-F5344CB8AC3E}">
        <p14:creationId xmlns:p14="http://schemas.microsoft.com/office/powerpoint/2010/main" val="33982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624" y="6333794"/>
            <a:ext cx="2024632" cy="514120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2351585" y="3212976"/>
            <a:ext cx="7434439" cy="23042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matej.bajgar@oecd.org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>
                <a:solidFill>
                  <a:schemeClr val="bg2">
                    <a:lumMod val="10000"/>
                  </a:schemeClr>
                </a:solidFill>
              </a:rPr>
              <a:t>Thank you</a:t>
            </a:r>
            <a:endParaRPr lang="en-GB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9" name="Picture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518" y="6237708"/>
            <a:ext cx="3498850" cy="589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653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441" y="1844825"/>
            <a:ext cx="9439118" cy="4357109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81118" y="6082154"/>
            <a:ext cx="87021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i="1" dirty="0">
                <a:latin typeface="+mj-lt"/>
              </a:rPr>
              <a:t>Source:</a:t>
            </a:r>
            <a:r>
              <a:rPr lang="en-GB" sz="1400" dirty="0">
                <a:latin typeface="+mj-lt"/>
              </a:rPr>
              <a:t> OECD STI Scoreboard 2015, based on OECD, R&amp;D Tax Incentive Indicators, </a:t>
            </a:r>
            <a:r>
              <a:rPr lang="en-GB" sz="1400" u="sng" dirty="0">
                <a:latin typeface="+mj-lt"/>
                <a:hlinkClick r:id="rId4"/>
              </a:rPr>
              <a:t>www.oecd.org/sti/rd-tax-stats.htm</a:t>
            </a:r>
            <a:r>
              <a:rPr lang="en-GB" sz="1400" dirty="0">
                <a:latin typeface="+mj-lt"/>
              </a:rPr>
              <a:t> and Main Science and Technology Indicators, </a:t>
            </a:r>
            <a:r>
              <a:rPr lang="en-GB" sz="1400" u="sng" dirty="0">
                <a:latin typeface="+mj-lt"/>
                <a:hlinkClick r:id="rId5"/>
              </a:rPr>
              <a:t>www.oecd.org/sti/msti.htm</a:t>
            </a:r>
            <a:r>
              <a:rPr lang="en-GB" sz="1400" dirty="0">
                <a:latin typeface="+mj-lt"/>
              </a:rPr>
              <a:t>, June 2015.Statlink: </a:t>
            </a:r>
            <a:r>
              <a:rPr lang="en-GB" sz="1400" u="sng" dirty="0">
                <a:latin typeface="+mj-lt"/>
                <a:hlinkClick r:id="rId6"/>
              </a:rPr>
              <a:t>http://dx.doi.org/10.1787/888933274317</a:t>
            </a:r>
            <a:r>
              <a:rPr lang="en-GB" sz="1400" u="sng" dirty="0">
                <a:latin typeface="+mj-lt"/>
              </a:rPr>
              <a:t>.</a:t>
            </a:r>
            <a:endParaRPr lang="en-GB" sz="1400" dirty="0">
              <a:latin typeface="+mj-lt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F41205ED-D8E1-4BFD-8973-48C3A0EB0832}"/>
              </a:ext>
            </a:extLst>
          </p:cNvPr>
          <p:cNvSpPr txBox="1">
            <a:spLocks/>
          </p:cNvSpPr>
          <p:nvPr/>
        </p:nvSpPr>
        <p:spPr>
          <a:xfrm>
            <a:off x="1698958" y="1086494"/>
            <a:ext cx="8794084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solidFill>
                  <a:schemeClr val="bg2">
                    <a:lumMod val="10000"/>
                  </a:schemeClr>
                </a:solidFill>
              </a:rPr>
              <a:t>Direct funding and federal tax support for business R&amp;D</a:t>
            </a:r>
            <a:r>
              <a:rPr lang="cs-CZ" sz="2000" b="1" dirty="0">
                <a:solidFill>
                  <a:schemeClr val="bg2">
                    <a:lumMod val="10000"/>
                  </a:schemeClr>
                </a:solidFill>
              </a:rPr>
              <a:t>, 2013</a:t>
            </a:r>
            <a:r>
              <a:rPr lang="en-GB" sz="2000" b="1" dirty="0">
                <a:solidFill>
                  <a:schemeClr val="bg2">
                    <a:lumMod val="10000"/>
                  </a:schemeClr>
                </a:solidFill>
              </a:rPr>
              <a:t> (</a:t>
            </a:r>
            <a:r>
              <a:rPr lang="cs-CZ" sz="2000" b="1" dirty="0">
                <a:solidFill>
                  <a:schemeClr val="bg2">
                    <a:lumMod val="10000"/>
                  </a:schemeClr>
                </a:solidFill>
              </a:rPr>
              <a:t>% </a:t>
            </a:r>
            <a:r>
              <a:rPr lang="en-GB" sz="2000" b="1" dirty="0">
                <a:solidFill>
                  <a:schemeClr val="bg2">
                    <a:lumMod val="10000"/>
                  </a:schemeClr>
                </a:solidFill>
              </a:rPr>
              <a:t>GDP)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FB5D59-BC77-4634-B403-81AC576113F5}"/>
              </a:ext>
            </a:extLst>
          </p:cNvPr>
          <p:cNvSpPr/>
          <p:nvPr/>
        </p:nvSpPr>
        <p:spPr>
          <a:xfrm>
            <a:off x="2927648" y="5693971"/>
            <a:ext cx="504056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598538C-8E1B-44C9-84E9-B15D76303142}"/>
              </a:ext>
            </a:extLst>
          </p:cNvPr>
          <p:cNvSpPr/>
          <p:nvPr/>
        </p:nvSpPr>
        <p:spPr>
          <a:xfrm>
            <a:off x="5951984" y="5694334"/>
            <a:ext cx="648071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80674F7-BFC6-4C5D-953E-40432A4E0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0" y="237600"/>
            <a:ext cx="9888000" cy="1022400"/>
          </a:xfrm>
        </p:spPr>
        <p:txBody>
          <a:bodyPr/>
          <a:lstStyle/>
          <a:p>
            <a:r>
              <a:rPr lang="en-GB" b="1" dirty="0">
                <a:solidFill>
                  <a:srgbClr val="727272">
                    <a:lumMod val="50000"/>
                  </a:srgbClr>
                </a:solidFill>
              </a:rPr>
              <a:t>R&amp;D tax incentives matter!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8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92266D-76AD-4F25-A9F2-0F33F992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727272">
                    <a:lumMod val="50000"/>
                  </a:srgbClr>
                </a:solidFill>
              </a:rPr>
              <a:t>Design and heterogeneity matters!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D7EE80-44E8-4C7C-9430-05CD2A410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8" y="2789688"/>
            <a:ext cx="12424344" cy="3960440"/>
          </a:xfrm>
          <a:prstGeom prst="rect">
            <a:avLst/>
          </a:prstGeom>
        </p:spPr>
      </p:pic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8D41DE3C-4E9B-403D-B69C-04A4A0046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000" y="1412776"/>
            <a:ext cx="8676000" cy="1224136"/>
          </a:xfrm>
        </p:spPr>
        <p:txBody>
          <a:bodyPr>
            <a:normAutofit/>
          </a:bodyPr>
          <a:lstStyle/>
          <a:p>
            <a:pPr marL="0" lvl="1" indent="0" algn="ctr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1: R&amp;D tax incentives in Portugal</a:t>
            </a:r>
          </a:p>
          <a:p>
            <a:pPr marL="0" lvl="1" indent="0" algn="ctr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GB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1-B-Index by firm size and profit scenario</a:t>
            </a:r>
            <a:endParaRPr lang="cs-CZ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91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92266D-76AD-4F25-A9F2-0F33F992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727272">
                    <a:lumMod val="50000"/>
                  </a:srgbClr>
                </a:solidFill>
              </a:rPr>
              <a:t>Design and heterogeneity matters!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8D41DE3C-4E9B-403D-B69C-04A4A0046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000" y="1412776"/>
            <a:ext cx="8676000" cy="1224136"/>
          </a:xfrm>
        </p:spPr>
        <p:txBody>
          <a:bodyPr>
            <a:normAutofit/>
          </a:bodyPr>
          <a:lstStyle/>
          <a:p>
            <a:pPr marL="0" lvl="1" indent="0" algn="ctr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2: R&amp;D tax incentives in Norway</a:t>
            </a:r>
          </a:p>
          <a:p>
            <a:pPr marL="0" lvl="1" indent="0" algn="ctr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GB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1-B-Index by firm size and profit scenario</a:t>
            </a:r>
            <a:endParaRPr lang="cs-CZ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00FB9A-5702-488D-957D-9FC711033F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17" y="2636912"/>
            <a:ext cx="11959965" cy="409852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F93CAE-A3D9-4DD7-9873-7F60ED3C9C63}"/>
              </a:ext>
            </a:extLst>
          </p:cNvPr>
          <p:cNvSpPr txBox="1"/>
          <p:nvPr/>
        </p:nvSpPr>
        <p:spPr>
          <a:xfrm>
            <a:off x="9912424" y="445406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  <a:latin typeface="+mj-lt"/>
              </a:rPr>
              <a:t>Ceiling of</a:t>
            </a:r>
          </a:p>
          <a:p>
            <a:r>
              <a:rPr lang="en-GB" b="1" dirty="0">
                <a:solidFill>
                  <a:srgbClr val="0070C0"/>
                </a:solidFill>
                <a:latin typeface="+mj-lt"/>
              </a:rPr>
              <a:t>NOK 25 million</a:t>
            </a:r>
            <a:endParaRPr lang="en-US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BB8D2A-1A25-4646-B981-3EFB7B8D51F7}"/>
              </a:ext>
            </a:extLst>
          </p:cNvPr>
          <p:cNvSpPr txBox="1"/>
          <p:nvPr/>
        </p:nvSpPr>
        <p:spPr>
          <a:xfrm>
            <a:off x="983432" y="414993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  <a:latin typeface="+mj-lt"/>
              </a:rPr>
              <a:t>Ceiling of</a:t>
            </a:r>
          </a:p>
          <a:p>
            <a:r>
              <a:rPr lang="en-GB" b="1" dirty="0">
                <a:solidFill>
                  <a:srgbClr val="0070C0"/>
                </a:solidFill>
                <a:latin typeface="+mj-lt"/>
              </a:rPr>
              <a:t>NOK 4 million</a:t>
            </a:r>
            <a:endParaRPr lang="en-US" b="1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BBBBA7C-3C34-45B0-8F0C-48ACCA779A07}"/>
              </a:ext>
            </a:extLst>
          </p:cNvPr>
          <p:cNvCxnSpPr>
            <a:cxnSpLocks/>
          </p:cNvCxnSpPr>
          <p:nvPr/>
        </p:nvCxnSpPr>
        <p:spPr>
          <a:xfrm flipV="1">
            <a:off x="1643167" y="3877608"/>
            <a:ext cx="402833" cy="24178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C6626E2-8399-4204-9040-05A5C41E58A6}"/>
              </a:ext>
            </a:extLst>
          </p:cNvPr>
          <p:cNvCxnSpPr>
            <a:cxnSpLocks/>
          </p:cNvCxnSpPr>
          <p:nvPr/>
        </p:nvCxnSpPr>
        <p:spPr>
          <a:xfrm flipV="1">
            <a:off x="11126583" y="4178836"/>
            <a:ext cx="402833" cy="24178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93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VÃ½sledek obrÃ¡zku pro lup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595" y="1512567"/>
            <a:ext cx="1154898" cy="115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justprophet.com/wp-content/uploads/2014/06/Planet-Earth-pictur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797" y="2808622"/>
            <a:ext cx="1730280" cy="175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obsah 1"/>
          <p:cNvSpPr txBox="1">
            <a:spLocks/>
          </p:cNvSpPr>
          <p:nvPr/>
        </p:nvSpPr>
        <p:spPr>
          <a:xfrm>
            <a:off x="1775520" y="1777380"/>
            <a:ext cx="4464496" cy="48919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ctr">
              <a:buNone/>
            </a:pPr>
            <a:endParaRPr lang="cs-CZ" sz="20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397674" y="1777380"/>
            <a:ext cx="6378846" cy="4891980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800" b="1">
                <a:solidFill>
                  <a:schemeClr val="tx1">
                    <a:lumMod val="50000"/>
                  </a:schemeClr>
                </a:solidFill>
                <a:latin typeface="+mj-lt"/>
              </a:rPr>
              <a:t>Firm-level single-country</a:t>
            </a:r>
          </a:p>
          <a:p>
            <a:pPr marL="0" indent="0" algn="ctr">
              <a:buNone/>
            </a:pPr>
            <a:endParaRPr lang="cs-CZ" sz="280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cs-CZ" sz="280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cs-CZ" sz="2800" b="1">
                <a:solidFill>
                  <a:schemeClr val="tx1">
                    <a:lumMod val="50000"/>
                  </a:schemeClr>
                </a:solidFill>
                <a:latin typeface="+mj-lt"/>
              </a:rPr>
              <a:t>Aggregate cross-country</a:t>
            </a:r>
            <a:endParaRPr lang="en-US" sz="2800" b="1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cs-CZ" sz="280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en-GB" sz="280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en-GB" sz="2800" b="1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GB" sz="2800" b="1">
                <a:solidFill>
                  <a:schemeClr val="tx1">
                    <a:lumMod val="50000"/>
                  </a:schemeClr>
                </a:solidFill>
                <a:latin typeface="+mj-lt"/>
              </a:rPr>
              <a:t>F</a:t>
            </a:r>
            <a:r>
              <a:rPr lang="cs-CZ" sz="2800" b="1">
                <a:solidFill>
                  <a:schemeClr val="tx1">
                    <a:lumMod val="50000"/>
                  </a:schemeClr>
                </a:solidFill>
                <a:latin typeface="+mj-lt"/>
              </a:rPr>
              <a:t>irm-level cross-country</a:t>
            </a:r>
            <a:endParaRPr lang="en-GB" sz="2800" b="1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GB" sz="2800" b="1">
                <a:solidFill>
                  <a:schemeClr val="tx2">
                    <a:lumMod val="75000"/>
                  </a:schemeClr>
                </a:solidFill>
                <a:latin typeface="+mj-lt"/>
              </a:rPr>
              <a:t>microBeRD</a:t>
            </a:r>
            <a:endParaRPr lang="en-US" sz="2800" b="1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>
          <a:xfrm>
            <a:off x="1559496" y="237600"/>
            <a:ext cx="10081120" cy="1022400"/>
          </a:xfrm>
        </p:spPr>
        <p:txBody>
          <a:bodyPr/>
          <a:lstStyle/>
          <a:p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Approaches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to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studying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GB" b="1" dirty="0">
                <a:solidFill>
                  <a:schemeClr val="tx1">
                    <a:lumMod val="50000"/>
                  </a:schemeClr>
                </a:solidFill>
              </a:rPr>
              <a:t>R&amp;D tax incentives</a:t>
            </a:r>
          </a:p>
        </p:txBody>
      </p:sp>
      <p:pic>
        <p:nvPicPr>
          <p:cNvPr id="14" name="Picture 2" descr="http://justprophet.com/wp-content/uploads/2014/06/Planet-Earth-pictur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797" y="4798479"/>
            <a:ext cx="1730280" cy="175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VÃ½sledek obrÃ¡zku pro lup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13813" y="4959475"/>
            <a:ext cx="365672" cy="4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VÃ½sledek obrÃ¡zku pro lup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611" y="4819347"/>
            <a:ext cx="401666" cy="4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VÃ½sledek obrÃ¡zku pro lup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937" y="6418056"/>
            <a:ext cx="401666" cy="4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VÃ½sledek obrÃ¡zku pro lup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444" y="5479703"/>
            <a:ext cx="401666" cy="4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VÃ½sledek obrÃ¡zku pro lup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823" y="4594161"/>
            <a:ext cx="401666" cy="4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VÃ½sledek obrÃ¡zku pro lup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62421" y="5923803"/>
            <a:ext cx="378702" cy="3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5712691" y="6151493"/>
            <a:ext cx="774922" cy="252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E9947BE-E735-44E9-AB89-14835FA6C42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296" y="5853142"/>
            <a:ext cx="816218" cy="8162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944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504" y="237600"/>
            <a:ext cx="9036496" cy="1022400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rgbClr val="4F81BD"/>
                </a:solidFill>
              </a:rPr>
              <a:t>microBeRD:</a:t>
            </a:r>
            <a:br>
              <a:rPr lang="en-GB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GB" b="1" dirty="0">
                <a:solidFill>
                  <a:schemeClr val="tx1">
                    <a:lumMod val="50000"/>
                  </a:schemeClr>
                </a:solidFill>
              </a:rPr>
              <a:t>D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istributed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microdata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approach</a:t>
            </a:r>
            <a:endParaRPr lang="en-GB" b="1" dirty="0">
              <a:solidFill>
                <a:schemeClr val="tx1">
                  <a:lumMod val="50000"/>
                </a:schemeClr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970385"/>
              </p:ext>
            </p:extLst>
          </p:nvPr>
        </p:nvGraphicFramePr>
        <p:xfrm>
          <a:off x="2783632" y="2055102"/>
          <a:ext cx="8246289" cy="2464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375158" y="2444432"/>
            <a:ext cx="1443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7378" y="2881794"/>
            <a:ext cx="179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Statistical</a:t>
            </a:r>
            <a:r>
              <a:rPr lang="cs-CZ" sz="2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24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code</a:t>
            </a:r>
            <a:endParaRPr lang="en-GB" sz="24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99170" y="4721223"/>
            <a:ext cx="200716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70C0"/>
                </a:solidFill>
                <a:latin typeface="+mj-lt"/>
              </a:rPr>
              <a:t>R&amp;D </a:t>
            </a:r>
            <a:r>
              <a:rPr lang="cs-CZ" sz="2000" b="1" dirty="0" err="1">
                <a:solidFill>
                  <a:srgbClr val="0070C0"/>
                </a:solidFill>
                <a:latin typeface="+mj-lt"/>
              </a:rPr>
              <a:t>survey</a:t>
            </a:r>
            <a:r>
              <a:rPr lang="en-GB" sz="2000" b="1" dirty="0">
                <a:solidFill>
                  <a:srgbClr val="0070C0"/>
                </a:solidFill>
                <a:latin typeface="+mj-lt"/>
              </a:rPr>
              <a:t> data</a:t>
            </a:r>
          </a:p>
        </p:txBody>
      </p:sp>
      <p:pic>
        <p:nvPicPr>
          <p:cNvPr id="12" name="Picture 4" descr="S:\Data\Matej\microBeRD\Presentations\Flags\Japa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976" y="2166120"/>
            <a:ext cx="198698" cy="137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S:\Data\Matej\microBeRD\Presentations\Flags\Norway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508" y="3719397"/>
            <a:ext cx="217524" cy="150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:\Data\Matej\microBeRD\Presentations\Flags\France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266" y="3933590"/>
            <a:ext cx="197449" cy="12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S:\Data\Matej\microBeRD\Presentations\Flags\Germany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82" y="3937374"/>
            <a:ext cx="218448" cy="14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S:\Data\Matej\microBeRD\Presentations\Flags\Netherlands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1" y="3671751"/>
            <a:ext cx="217121" cy="14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" descr="S:\Data\Matej\microBeRD\Presentations\Flags\Belgium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074" y="2444432"/>
            <a:ext cx="192449" cy="14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" descr="S:\Data\Matej\microBeRD\Presentations\Flags\Denmark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397" y="3894355"/>
            <a:ext cx="216063" cy="16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1" descr="S:\Data\Matej\microBeRD\Presentations\Flags\Italy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1" y="2607547"/>
            <a:ext cx="197449" cy="12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S:\Data\Matej\microBeRD\Presentations\Flags\South_Korea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726" y="2390696"/>
            <a:ext cx="217443" cy="14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7" descr="S:\Data\Matej\microBeRD\Presentations\Flags\United_States_of_America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219" y="2442697"/>
            <a:ext cx="294280" cy="14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Image 13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842" y="2102348"/>
            <a:ext cx="1369906" cy="539112"/>
          </a:xfrm>
          <a:prstGeom prst="rect">
            <a:avLst/>
          </a:prstGeom>
        </p:spPr>
      </p:pic>
      <p:pic>
        <p:nvPicPr>
          <p:cNvPr id="23" name="Picture 2" descr="S:\Data\Matej\microBeRD\Presentations\Flags\Czech_Republic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032" y="2813726"/>
            <a:ext cx="207638" cy="13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07780" y="4461341"/>
            <a:ext cx="186847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>
                <a:solidFill>
                  <a:srgbClr val="0070C0"/>
                </a:solidFill>
                <a:latin typeface="+mj-lt"/>
              </a:rPr>
              <a:t>Incentive</a:t>
            </a:r>
            <a:r>
              <a:rPr lang="cs-CZ" sz="2400" dirty="0">
                <a:solidFill>
                  <a:srgbClr val="0070C0"/>
                </a:solidFill>
                <a:latin typeface="+mj-lt"/>
              </a:rPr>
              <a:t> design </a:t>
            </a:r>
            <a:r>
              <a:rPr lang="cs-CZ" sz="2400" dirty="0" err="1">
                <a:solidFill>
                  <a:srgbClr val="0070C0"/>
                </a:solidFill>
                <a:latin typeface="+mj-lt"/>
              </a:rPr>
              <a:t>information</a:t>
            </a:r>
            <a:endParaRPr lang="en-GB" sz="24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42018" y="3742104"/>
            <a:ext cx="0" cy="6172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0377AB2-DA72-4FF0-9159-91D9F349106E}"/>
              </a:ext>
            </a:extLst>
          </p:cNvPr>
          <p:cNvSpPr txBox="1"/>
          <p:nvPr/>
        </p:nvSpPr>
        <p:spPr>
          <a:xfrm>
            <a:off x="3649628" y="4736862"/>
            <a:ext cx="227503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70C0"/>
                </a:solidFill>
                <a:latin typeface="+mj-lt"/>
              </a:rPr>
              <a:t>Corporate tax data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D5AED9B-F9B1-4881-AEA7-0B0279E8F577}"/>
              </a:ext>
            </a:extLst>
          </p:cNvPr>
          <p:cNvCxnSpPr>
            <a:cxnSpLocks/>
          </p:cNvCxnSpPr>
          <p:nvPr/>
        </p:nvCxnSpPr>
        <p:spPr>
          <a:xfrm flipH="1" flipV="1">
            <a:off x="4594674" y="4359358"/>
            <a:ext cx="195410" cy="2679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C4AF069-50F0-4D9C-9A62-64719B3A05E1}"/>
              </a:ext>
            </a:extLst>
          </p:cNvPr>
          <p:cNvCxnSpPr>
            <a:cxnSpLocks/>
          </p:cNvCxnSpPr>
          <p:nvPr/>
        </p:nvCxnSpPr>
        <p:spPr>
          <a:xfrm flipV="1">
            <a:off x="2941743" y="4445643"/>
            <a:ext cx="391170" cy="1859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97596FE-B35D-41DC-9E7D-030A755F488B}"/>
              </a:ext>
            </a:extLst>
          </p:cNvPr>
          <p:cNvSpPr txBox="1"/>
          <p:nvPr/>
        </p:nvSpPr>
        <p:spPr>
          <a:xfrm>
            <a:off x="1085316" y="5923669"/>
            <a:ext cx="11106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1. </a:t>
            </a:r>
            <a:r>
              <a:rPr lang="cs-CZ" sz="2400" b="1" dirty="0" err="1">
                <a:solidFill>
                  <a:srgbClr val="00B050"/>
                </a:solidFill>
                <a:latin typeface="+mj-lt"/>
              </a:rPr>
              <a:t>Moments</a:t>
            </a:r>
            <a:r>
              <a:rPr lang="cs-CZ" sz="2400" b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cs-CZ" sz="2400" b="1" dirty="0" err="1">
                <a:solidFill>
                  <a:srgbClr val="00B050"/>
                </a:solidFill>
                <a:latin typeface="+mj-lt"/>
              </a:rPr>
              <a:t>of</a:t>
            </a:r>
            <a:r>
              <a:rPr lang="cs-CZ" sz="2400" b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cs-CZ" sz="2400" b="1" dirty="0" err="1">
                <a:solidFill>
                  <a:srgbClr val="00B050"/>
                </a:solidFill>
                <a:latin typeface="+mj-lt"/>
              </a:rPr>
              <a:t>firm</a:t>
            </a:r>
            <a:r>
              <a:rPr lang="cs-CZ" sz="2400" b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cs-CZ" sz="2400" b="1" dirty="0" err="1">
                <a:solidFill>
                  <a:srgbClr val="00B050"/>
                </a:solidFill>
                <a:latin typeface="+mj-lt"/>
              </a:rPr>
              <a:t>distribution</a:t>
            </a:r>
            <a:r>
              <a:rPr lang="cs-CZ" sz="2400" b="1" dirty="0">
                <a:solidFill>
                  <a:srgbClr val="00B050"/>
                </a:solidFill>
                <a:latin typeface="+mj-lt"/>
              </a:rPr>
              <a:t>       m</a:t>
            </a:r>
            <a:r>
              <a:rPr lang="en-GB" sz="2400" b="1" dirty="0" err="1">
                <a:solidFill>
                  <a:srgbClr val="00B050"/>
                </a:solidFill>
                <a:latin typeface="+mj-lt"/>
              </a:rPr>
              <a:t>icro</a:t>
            </a:r>
            <a:r>
              <a:rPr lang="en-GB" sz="2400" b="1" dirty="0">
                <a:solidFill>
                  <a:srgbClr val="00B050"/>
                </a:solidFill>
                <a:latin typeface="+mj-lt"/>
              </a:rPr>
              <a:t>-aggregated regressions</a:t>
            </a:r>
          </a:p>
          <a:p>
            <a:r>
              <a:rPr lang="en-US" sz="2400" b="1" dirty="0">
                <a:solidFill>
                  <a:srgbClr val="00B050"/>
                </a:solidFill>
                <a:latin typeface="+mj-lt"/>
              </a:rPr>
              <a:t>2. Firm-level distributed regressions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161ED6C-9DD9-4696-89C3-71F6971F766A}"/>
              </a:ext>
            </a:extLst>
          </p:cNvPr>
          <p:cNvSpPr txBox="1"/>
          <p:nvPr/>
        </p:nvSpPr>
        <p:spPr>
          <a:xfrm>
            <a:off x="84106" y="1460327"/>
            <a:ext cx="4996751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As </a:t>
            </a:r>
            <a:r>
              <a:rPr lang="cs-CZ" sz="2000" b="1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seen</a:t>
            </a:r>
            <a:r>
              <a:rPr lang="cs-CZ" sz="2000" b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on... </a:t>
            </a:r>
            <a:r>
              <a:rPr lang="cs-CZ" sz="20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Dynemp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and </a:t>
            </a:r>
            <a:r>
              <a:rPr lang="cs-CZ" sz="200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Multiprod</a:t>
            </a:r>
            <a:endParaRPr lang="cs-CZ" sz="20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CC020651-8AAF-4F0B-81A2-963BB39D64CE}"/>
              </a:ext>
            </a:extLst>
          </p:cNvPr>
          <p:cNvSpPr/>
          <p:nvPr/>
        </p:nvSpPr>
        <p:spPr>
          <a:xfrm>
            <a:off x="5807968" y="6061789"/>
            <a:ext cx="288032" cy="27030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4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9416" y="1772816"/>
            <a:ext cx="9721080" cy="4680520"/>
          </a:xfrm>
        </p:spPr>
        <p:txBody>
          <a:bodyPr>
            <a:normAutofit fontScale="92500" lnSpcReduction="10000"/>
          </a:bodyPr>
          <a:lstStyle/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Country-</a:t>
            </a: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industry-year</a:t>
            </a: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GB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R&amp;D </a:t>
            </a: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to</a:t>
            </a:r>
            <a:r>
              <a:rPr lang="en-GB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user cost of R&amp;D</a:t>
            </a: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B-Index</a:t>
            </a:r>
            <a:endParaRPr lang="cs-CZ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many </a:t>
            </a: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cs-CZ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spcBef>
                <a:spcPts val="768"/>
              </a:spcBef>
              <a:spcAft>
                <a:spcPts val="600"/>
              </a:spcAft>
              <a:buClr>
                <a:srgbClr val="727272">
                  <a:lumMod val="50000"/>
                </a:srgbClr>
              </a:buClr>
              <a:buNone/>
            </a:pPr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country-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FE, 	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industry-year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FE, </a:t>
            </a:r>
            <a:r>
              <a:rPr lang="cs-CZ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size-year</a:t>
            </a:r>
            <a:r>
              <a:rPr 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</a:t>
            </a:r>
          </a:p>
          <a:p>
            <a:pPr marL="342000" lvl="1" indent="-342000">
              <a:spcBef>
                <a:spcPts val="768"/>
              </a:spcBef>
              <a:spcAft>
                <a:spcPts val="600"/>
              </a:spcAft>
              <a:buClr>
                <a:schemeClr val="tx1">
                  <a:lumMod val="50000"/>
                </a:schemeClr>
              </a:buClr>
              <a:buFont typeface="Arial" pitchFamily="34" charset="0"/>
              <a:buChar char="•"/>
            </a:pPr>
            <a:endParaRPr lang="cs-CZ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Micro-aggregated</a:t>
            </a:r>
            <a:r>
              <a:rPr lang="cs-CZ" sz="2400" b="1" dirty="0">
                <a:solidFill>
                  <a:srgbClr val="4F81BD"/>
                </a:solidFill>
              </a:rPr>
              <a:t>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cs-CZ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Methodology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206168" y="3645024"/>
            <a:ext cx="467664" cy="252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4">
            <a:extLst>
              <a:ext uri="{FF2B5EF4-FFF2-40B4-BE49-F238E27FC236}">
                <a16:creationId xmlns:a16="http://schemas.microsoft.com/office/drawing/2014/main" id="{FDEEE330-DDEF-4016-89D6-4A99EB4C165F}"/>
              </a:ext>
            </a:extLst>
          </p:cNvPr>
          <p:cNvSpPr/>
          <p:nvPr/>
        </p:nvSpPr>
        <p:spPr>
          <a:xfrm>
            <a:off x="1206168" y="5504679"/>
            <a:ext cx="467664" cy="252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273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6008" y="1329996"/>
            <a:ext cx="8119983" cy="467781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Micro-aggregated</a:t>
            </a:r>
            <a:r>
              <a:rPr lang="cs-CZ" sz="2400" b="1" dirty="0">
                <a:solidFill>
                  <a:srgbClr val="4F81BD"/>
                </a:solidFill>
              </a:rPr>
              <a:t>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cs-CZ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Estimated R&amp;D user cost elasticities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3442877" y="1329996"/>
            <a:ext cx="6181515" cy="504056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6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3717" y="5797017"/>
            <a:ext cx="12282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>
                <a:solidFill>
                  <a:srgbClr val="0070C0"/>
                </a:solidFill>
                <a:latin typeface="+mj-lt"/>
              </a:rPr>
              <a:t> 1.</a:t>
            </a:r>
            <a:r>
              <a:rPr lang="cs-CZ" sz="2600" b="1">
                <a:solidFill>
                  <a:srgbClr val="0070C0"/>
                </a:solidFill>
                <a:latin typeface="+mj-lt"/>
              </a:rPr>
              <a:t>4</a:t>
            </a:r>
            <a:endParaRPr lang="en-GB" sz="2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60096" y="5797017"/>
            <a:ext cx="9843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>
                <a:solidFill>
                  <a:srgbClr val="0070C0"/>
                </a:solidFill>
                <a:latin typeface="+mj-lt"/>
              </a:rPr>
              <a:t>0.</a:t>
            </a:r>
            <a:r>
              <a:rPr lang="cs-CZ" sz="2600" b="1">
                <a:solidFill>
                  <a:srgbClr val="0070C0"/>
                </a:solidFill>
                <a:latin typeface="+mj-lt"/>
              </a:rPr>
              <a:t>9</a:t>
            </a:r>
            <a:endParaRPr lang="en-GB" sz="2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86E4E9-104F-4EF4-9244-474E41B48DB7}"/>
              </a:ext>
            </a:extLst>
          </p:cNvPr>
          <p:cNvSpPr txBox="1"/>
          <p:nvPr/>
        </p:nvSpPr>
        <p:spPr>
          <a:xfrm>
            <a:off x="2949168" y="6359456"/>
            <a:ext cx="6293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>
                <a:solidFill>
                  <a:srgbClr val="0070C0"/>
                </a:solidFill>
                <a:latin typeface="+mj-lt"/>
              </a:rPr>
              <a:t>Implied</a:t>
            </a:r>
            <a:r>
              <a:rPr lang="cs-CZ" sz="2400" dirty="0">
                <a:solidFill>
                  <a:srgbClr val="0070C0"/>
                </a:solidFill>
                <a:latin typeface="+mj-lt"/>
              </a:rPr>
              <a:t> gross </a:t>
            </a:r>
            <a:r>
              <a:rPr lang="cs-CZ" sz="2400" dirty="0" err="1">
                <a:solidFill>
                  <a:srgbClr val="0070C0"/>
                </a:solidFill>
                <a:latin typeface="+mj-lt"/>
              </a:rPr>
              <a:t>incrementality</a:t>
            </a:r>
            <a:r>
              <a:rPr lang="cs-CZ" sz="2400" dirty="0">
                <a:solidFill>
                  <a:srgbClr val="0070C0"/>
                </a:solidFill>
                <a:latin typeface="+mj-lt"/>
              </a:rPr>
              <a:t> </a:t>
            </a:r>
            <a:r>
              <a:rPr lang="cs-CZ" sz="2400" dirty="0" err="1">
                <a:solidFill>
                  <a:srgbClr val="0070C0"/>
                </a:solidFill>
                <a:latin typeface="+mj-lt"/>
              </a:rPr>
              <a:t>ratios</a:t>
            </a:r>
            <a:endParaRPr lang="en-GB" sz="2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4E8D12-F349-4737-93F9-FB506D3D34F4}"/>
              </a:ext>
            </a:extLst>
          </p:cNvPr>
          <p:cNvSpPr txBox="1"/>
          <p:nvPr/>
        </p:nvSpPr>
        <p:spPr>
          <a:xfrm>
            <a:off x="3503712" y="5396906"/>
            <a:ext cx="7200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>
                <a:solidFill>
                  <a:srgbClr val="0070C0"/>
                </a:solidFill>
                <a:latin typeface="+mj-lt"/>
              </a:rPr>
              <a:t> 1</a:t>
            </a:r>
            <a:r>
              <a:rPr lang="cs-CZ" sz="2600" b="1">
                <a:solidFill>
                  <a:srgbClr val="0070C0"/>
                </a:solidFill>
                <a:latin typeface="+mj-lt"/>
              </a:rPr>
              <a:t>.0</a:t>
            </a:r>
            <a:endParaRPr lang="en-GB" sz="2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4D8AB4-525B-40C1-89FD-040CBD01AF35}"/>
              </a:ext>
            </a:extLst>
          </p:cNvPr>
          <p:cNvSpPr txBox="1"/>
          <p:nvPr/>
        </p:nvSpPr>
        <p:spPr>
          <a:xfrm>
            <a:off x="8544610" y="5797016"/>
            <a:ext cx="9843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rgbClr val="0070C0"/>
                </a:solidFill>
                <a:latin typeface="+mj-lt"/>
              </a:rPr>
              <a:t>0.</a:t>
            </a:r>
            <a:r>
              <a:rPr lang="cs-CZ" sz="2600" b="1">
                <a:solidFill>
                  <a:srgbClr val="0070C0"/>
                </a:solidFill>
                <a:latin typeface="+mj-lt"/>
              </a:rPr>
              <a:t>4</a:t>
            </a:r>
            <a:endParaRPr lang="en-GB" sz="2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834A0BD-D4D4-4BF6-B9EB-DF81E45D7914}"/>
              </a:ext>
            </a:extLst>
          </p:cNvPr>
          <p:cNvSpPr/>
          <p:nvPr/>
        </p:nvSpPr>
        <p:spPr>
          <a:xfrm>
            <a:off x="3575720" y="2996952"/>
            <a:ext cx="432048" cy="3881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34A0BD-D4D4-4BF6-B9EB-DF81E45D7914}"/>
              </a:ext>
            </a:extLst>
          </p:cNvPr>
          <p:cNvSpPr/>
          <p:nvPr/>
        </p:nvSpPr>
        <p:spPr>
          <a:xfrm>
            <a:off x="5297306" y="3933056"/>
            <a:ext cx="420524" cy="4606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834A0BD-D4D4-4BF6-B9EB-DF81E45D7914}"/>
              </a:ext>
            </a:extLst>
          </p:cNvPr>
          <p:cNvSpPr/>
          <p:nvPr/>
        </p:nvSpPr>
        <p:spPr>
          <a:xfrm>
            <a:off x="7033520" y="2886192"/>
            <a:ext cx="420524" cy="4606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834A0BD-D4D4-4BF6-B9EB-DF81E45D7914}"/>
              </a:ext>
            </a:extLst>
          </p:cNvPr>
          <p:cNvSpPr/>
          <p:nvPr/>
        </p:nvSpPr>
        <p:spPr>
          <a:xfrm>
            <a:off x="8790748" y="2079158"/>
            <a:ext cx="420524" cy="4606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3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1" grpId="0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>
                <a:solidFill>
                  <a:srgbClr val="4F81BD"/>
                </a:solidFill>
              </a:rPr>
              <a:t>Micro-aggregated</a:t>
            </a:r>
            <a:r>
              <a:rPr lang="cs-CZ" sz="2400" b="1" dirty="0">
                <a:solidFill>
                  <a:srgbClr val="4F81BD"/>
                </a:solidFill>
              </a:rPr>
              <a:t> </a:t>
            </a:r>
            <a:r>
              <a:rPr lang="cs-CZ" sz="2400" b="1" dirty="0" err="1">
                <a:solidFill>
                  <a:srgbClr val="4F81BD"/>
                </a:solidFill>
              </a:rPr>
              <a:t>regressions</a:t>
            </a:r>
            <a:br>
              <a:rPr lang="cs-CZ" b="1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GB" b="1" dirty="0">
                <a:solidFill>
                  <a:schemeClr val="bg2">
                    <a:lumMod val="10000"/>
                  </a:schemeClr>
                </a:solidFill>
              </a:rPr>
              <a:t>Size or R&amp;D performance?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7528" y="5661248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Note</a:t>
            </a:r>
            <a:r>
              <a:rPr lang="en-GB" sz="1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: All regressions control for log(value added), country-industry-size FE, industry-year FE and size-year FE. Standard errors clustered at country-industry-size level. Countries: AUS, AUT, BEL, CHE, CHL, CZE, DEU, ESP, FRA, ISR, ITA, JPN, NOR, PRT, SWE.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6387B8D-E2F3-4952-AA4A-0029F318A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484784"/>
            <a:ext cx="9657823" cy="401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205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19908</TotalTime>
  <Words>1036</Words>
  <Application>Microsoft Office PowerPoint</Application>
  <PresentationFormat>Widescreen</PresentationFormat>
  <Paragraphs>166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Helvetica 65 Medium</vt:lpstr>
      <vt:lpstr>OECD_English_white</vt:lpstr>
      <vt:lpstr>PowerPoint Presentation</vt:lpstr>
      <vt:lpstr>R&amp;D tax incentives matter!</vt:lpstr>
      <vt:lpstr>Design and heterogeneity matters!</vt:lpstr>
      <vt:lpstr>Design and heterogeneity matters!</vt:lpstr>
      <vt:lpstr>Approaches to studying R&amp;D tax incentives</vt:lpstr>
      <vt:lpstr>microBeRD: Distributed microdata approach</vt:lpstr>
      <vt:lpstr>Micro-aggregated regressions Methodology</vt:lpstr>
      <vt:lpstr>Micro-aggregated regressions Estimated R&amp;D user cost elasticities</vt:lpstr>
      <vt:lpstr>Micro-aggregated regressions Size or R&amp;D performance?</vt:lpstr>
      <vt:lpstr>Micro-aggregated regressions Additional results</vt:lpstr>
      <vt:lpstr>Firm-level regressions Methodology</vt:lpstr>
      <vt:lpstr>Firm-level regressions Input additionality by country and method</vt:lpstr>
      <vt:lpstr>What does this mean?</vt:lpstr>
      <vt:lpstr>Thank you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GALINDO-RUEDA Fernando</dc:creator>
  <cp:lastModifiedBy>Matej Bajgar</cp:lastModifiedBy>
  <cp:revision>1723</cp:revision>
  <cp:lastPrinted>2018-10-22T17:40:13Z</cp:lastPrinted>
  <dcterms:created xsi:type="dcterms:W3CDTF">2014-03-24T08:15:08Z</dcterms:created>
  <dcterms:modified xsi:type="dcterms:W3CDTF">2019-09-15T22:43:08Z</dcterms:modified>
</cp:coreProperties>
</file>