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34"/>
  </p:notesMasterIdLst>
  <p:handoutMasterIdLst>
    <p:handoutMasterId r:id="rId35"/>
  </p:handoutMasterIdLst>
  <p:sldIdLst>
    <p:sldId id="261" r:id="rId2"/>
    <p:sldId id="328" r:id="rId3"/>
    <p:sldId id="326" r:id="rId4"/>
    <p:sldId id="379" r:id="rId5"/>
    <p:sldId id="336" r:id="rId6"/>
    <p:sldId id="337" r:id="rId7"/>
    <p:sldId id="374" r:id="rId8"/>
    <p:sldId id="377" r:id="rId9"/>
    <p:sldId id="378" r:id="rId10"/>
    <p:sldId id="388" r:id="rId11"/>
    <p:sldId id="410" r:id="rId12"/>
    <p:sldId id="389" r:id="rId13"/>
    <p:sldId id="340" r:id="rId14"/>
    <p:sldId id="391" r:id="rId15"/>
    <p:sldId id="386" r:id="rId16"/>
    <p:sldId id="364" r:id="rId17"/>
    <p:sldId id="404" r:id="rId18"/>
    <p:sldId id="390" r:id="rId19"/>
    <p:sldId id="406" r:id="rId20"/>
    <p:sldId id="393" r:id="rId21"/>
    <p:sldId id="405" r:id="rId22"/>
    <p:sldId id="394" r:id="rId23"/>
    <p:sldId id="395" r:id="rId24"/>
    <p:sldId id="365" r:id="rId25"/>
    <p:sldId id="396" r:id="rId26"/>
    <p:sldId id="397" r:id="rId27"/>
    <p:sldId id="402" r:id="rId28"/>
    <p:sldId id="398" r:id="rId29"/>
    <p:sldId id="399" r:id="rId30"/>
    <p:sldId id="407" r:id="rId31"/>
    <p:sldId id="408" r:id="rId32"/>
    <p:sldId id="400" r:id="rId33"/>
  </p:sldIdLst>
  <p:sldSz cx="9144000" cy="6858000" type="screen4x3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4" autoAdjust="0"/>
    <p:restoredTop sz="78169" autoAdjust="0"/>
  </p:normalViewPr>
  <p:slideViewPr>
    <p:cSldViewPr snapToGrid="0">
      <p:cViewPr varScale="1">
        <p:scale>
          <a:sx n="102" d="100"/>
          <a:sy n="102" d="100"/>
        </p:scale>
        <p:origin x="18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5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&#216;A%20SkatteFUNN\Descriptive_skattefunn_sist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&#216;A%20SkatteFUNN\Descriptive_skattefunn_sist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Intramural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4000</c:v>
                </c:pt>
                <c:pt idx="1">
                  <c:v>4000</c:v>
                </c:pt>
                <c:pt idx="2">
                  <c:v>4000</c:v>
                </c:pt>
                <c:pt idx="3">
                  <c:v>4000</c:v>
                </c:pt>
                <c:pt idx="4">
                  <c:v>4000</c:v>
                </c:pt>
                <c:pt idx="5">
                  <c:v>4000</c:v>
                </c:pt>
                <c:pt idx="6">
                  <c:v>4000</c:v>
                </c:pt>
                <c:pt idx="7">
                  <c:v>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3C-485C-9598-9323A02006F9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Intramural2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7">
                  <c:v>5500</c:v>
                </c:pt>
                <c:pt idx="8">
                  <c:v>5500</c:v>
                </c:pt>
                <c:pt idx="9">
                  <c:v>5500</c:v>
                </c:pt>
                <c:pt idx="10">
                  <c:v>5500</c:v>
                </c:pt>
                <c:pt idx="11">
                  <c:v>5500</c:v>
                </c:pt>
                <c:pt idx="12">
                  <c:v>5500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3C-485C-9598-9323A02006F9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Intramural3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12">
                  <c:v>8000</c:v>
                </c:pt>
                <c:pt idx="13">
                  <c:v>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3C-485C-9598-9323A02006F9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Intramural4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13">
                  <c:v>15000</c:v>
                </c:pt>
                <c:pt idx="14">
                  <c:v>15000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3C-485C-9598-9323A02006F9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Intramural5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Sheet1!$F$2:$F$18</c:f>
              <c:numCache>
                <c:formatCode>General</c:formatCode>
                <c:ptCount val="17"/>
                <c:pt idx="14">
                  <c:v>20000</c:v>
                </c:pt>
                <c:pt idx="15">
                  <c:v>20000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43C-485C-9598-9323A02006F9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Intramural6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Sheet1!$G$2:$G$18</c:f>
              <c:numCache>
                <c:formatCode>General</c:formatCode>
                <c:ptCount val="17"/>
                <c:pt idx="15">
                  <c:v>25000</c:v>
                </c:pt>
                <c:pt idx="16">
                  <c:v>25000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43C-485C-9598-9323A02006F9}"/>
            </c:ext>
          </c:extLst>
        </c:ser>
        <c:ser>
          <c:idx val="7"/>
          <c:order val="6"/>
          <c:tx>
            <c:strRef>
              <c:f>Sheet1!$H$1</c:f>
              <c:strCache>
                <c:ptCount val="1"/>
                <c:pt idx="0">
                  <c:v>Purchased (and total)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Sheet1!$H$2:$H$18</c:f>
              <c:numCache>
                <c:formatCode>General</c:formatCode>
                <c:ptCount val="17"/>
                <c:pt idx="0">
                  <c:v>8000</c:v>
                </c:pt>
                <c:pt idx="1">
                  <c:v>8000</c:v>
                </c:pt>
                <c:pt idx="2">
                  <c:v>8000</c:v>
                </c:pt>
                <c:pt idx="3">
                  <c:v>8000</c:v>
                </c:pt>
                <c:pt idx="4">
                  <c:v>8000</c:v>
                </c:pt>
                <c:pt idx="5">
                  <c:v>8000</c:v>
                </c:pt>
                <c:pt idx="6">
                  <c:v>8000</c:v>
                </c:pt>
                <c:pt idx="7">
                  <c:v>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43C-485C-9598-9323A02006F9}"/>
            </c:ext>
          </c:extLst>
        </c:ser>
        <c:ser>
          <c:idx val="8"/>
          <c:order val="7"/>
          <c:tx>
            <c:strRef>
              <c:f>Sheet1!$I$1</c:f>
              <c:strCache>
                <c:ptCount val="1"/>
                <c:pt idx="0">
                  <c:v>Purchased (and total)2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Sheet1!$I$2:$I$18</c:f>
              <c:numCache>
                <c:formatCode>General</c:formatCode>
                <c:ptCount val="17"/>
                <c:pt idx="7">
                  <c:v>11000</c:v>
                </c:pt>
                <c:pt idx="8">
                  <c:v>11000</c:v>
                </c:pt>
                <c:pt idx="9">
                  <c:v>11000</c:v>
                </c:pt>
                <c:pt idx="10">
                  <c:v>11000</c:v>
                </c:pt>
                <c:pt idx="11">
                  <c:v>11000</c:v>
                </c:pt>
                <c:pt idx="12">
                  <c:v>11000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74-4387-B743-40638F6FC943}"/>
            </c:ext>
          </c:extLst>
        </c:ser>
        <c:ser>
          <c:idx val="0"/>
          <c:order val="8"/>
          <c:tx>
            <c:strRef>
              <c:f>Sheet1!$J$1</c:f>
              <c:strCache>
                <c:ptCount val="1"/>
                <c:pt idx="0">
                  <c:v>Purchased (and total)3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Sheet1!$J$2:$J$18</c:f>
              <c:numCache>
                <c:formatCode>General</c:formatCode>
                <c:ptCount val="17"/>
                <c:pt idx="12">
                  <c:v>22000</c:v>
                </c:pt>
                <c:pt idx="13">
                  <c:v>22000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74-4387-B743-40638F6FC943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Purchased (and total)4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Sheet1!$K$2:$K$18</c:f>
              <c:numCache>
                <c:formatCode>General</c:formatCode>
                <c:ptCount val="17"/>
                <c:pt idx="13">
                  <c:v>33000</c:v>
                </c:pt>
                <c:pt idx="14">
                  <c:v>33000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74-4387-B743-40638F6FC943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Purchased (and total)6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Sheet1!$M$2:$M$18</c:f>
              <c:numCache>
                <c:formatCode>General</c:formatCode>
                <c:ptCount val="17"/>
                <c:pt idx="15">
                  <c:v>50000</c:v>
                </c:pt>
                <c:pt idx="16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874-4387-B743-40638F6FC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67488"/>
        <c:axId val="37169024"/>
      </c:lineChart>
      <c:lineChart>
        <c:grouping val="standard"/>
        <c:varyColors val="0"/>
        <c:ser>
          <c:idx val="10"/>
          <c:order val="10"/>
          <c:tx>
            <c:strRef>
              <c:f>Sheet1!$L$1</c:f>
              <c:strCache>
                <c:ptCount val="1"/>
                <c:pt idx="0">
                  <c:v>Purchased (and total)5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Sheet1!$L$2:$L$18</c:f>
              <c:numCache>
                <c:formatCode>General</c:formatCode>
                <c:ptCount val="17"/>
                <c:pt idx="14">
                  <c:v>40000</c:v>
                </c:pt>
                <c:pt idx="15">
                  <c:v>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74-4387-B743-40638F6FC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85408"/>
        <c:axId val="37183488"/>
      </c:lineChart>
      <c:catAx>
        <c:axId val="3716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37169024"/>
        <c:crosses val="autoZero"/>
        <c:auto val="1"/>
        <c:lblAlgn val="ctr"/>
        <c:lblOffset val="100"/>
        <c:noMultiLvlLbl val="0"/>
      </c:catAx>
      <c:valAx>
        <c:axId val="37169024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37167488"/>
        <c:crosses val="autoZero"/>
        <c:crossBetween val="midCat"/>
        <c:dispUnits>
          <c:builtInUnit val="thousands"/>
        </c:dispUnits>
      </c:valAx>
      <c:valAx>
        <c:axId val="37183488"/>
        <c:scaling>
          <c:orientation val="minMax"/>
          <c:max val="50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37185408"/>
        <c:crosses val="max"/>
        <c:crossBetween val="midCat"/>
        <c:dispUnits>
          <c:builtInUnit val="thousands"/>
        </c:dispUnits>
      </c:valAx>
      <c:catAx>
        <c:axId val="3718540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37183488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b-NO"/>
              <a:t>Effects of SKF partisipation on R&amp;D expenditures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'Results with year dummies'!$B$64</c:f>
              <c:strCache>
                <c:ptCount val="1"/>
                <c:pt idx="0">
                  <c:v>G02-03</c:v>
                </c:pt>
              </c:strCache>
            </c:strRef>
          </c:tx>
          <c:marker>
            <c:spPr>
              <a:noFill/>
              <a:ln>
                <a:noFill/>
              </a:ln>
            </c:spPr>
          </c:marker>
          <c:cat>
            <c:strRef>
              <c:f>'Results with year dummies'!$A$65:$A$70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'Results with year dummies'!$B$65:$B$70</c:f>
              <c:numCache>
                <c:formatCode>0%</c:formatCode>
                <c:ptCount val="6"/>
                <c:pt idx="0">
                  <c:v>0.71257827818734754</c:v>
                </c:pt>
                <c:pt idx="1">
                  <c:v>0.65864333475030512</c:v>
                </c:pt>
                <c:pt idx="2">
                  <c:v>0.34850962347291059</c:v>
                </c:pt>
                <c:pt idx="3">
                  <c:v>0.39096812846378026</c:v>
                </c:pt>
                <c:pt idx="4">
                  <c:v>0.46228458943422446</c:v>
                </c:pt>
                <c:pt idx="5">
                  <c:v>0.57145194857764903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4-4B12-A618-0A02D0D8E576}"/>
            </c:ext>
          </c:extLst>
        </c:ser>
        <c:ser>
          <c:idx val="1"/>
          <c:order val="1"/>
          <c:tx>
            <c:strRef>
              <c:f>'Results with year dummies'!$C$64</c:f>
              <c:strCache>
                <c:ptCount val="1"/>
                <c:pt idx="0">
                  <c:v>G04-06</c:v>
                </c:pt>
              </c:strCache>
            </c:strRef>
          </c:tx>
          <c:marker>
            <c:spPr>
              <a:noFill/>
              <a:ln>
                <a:noFill/>
              </a:ln>
            </c:spPr>
          </c:marker>
          <c:cat>
            <c:strRef>
              <c:f>'Results with year dummies'!$A$65:$A$70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'Results with year dummies'!$C$65:$C$70</c:f>
              <c:numCache>
                <c:formatCode>0%</c:formatCode>
                <c:ptCount val="6"/>
                <c:pt idx="1">
                  <c:v>0.62742660937858541</c:v>
                </c:pt>
                <c:pt idx="2">
                  <c:v>0.45644713377108603</c:v>
                </c:pt>
                <c:pt idx="3">
                  <c:v>0.35934096807198057</c:v>
                </c:pt>
                <c:pt idx="4">
                  <c:v>0.27506862411845967</c:v>
                </c:pt>
                <c:pt idx="5">
                  <c:v>0.49630689166358266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4-4B12-A618-0A02D0D8E576}"/>
            </c:ext>
          </c:extLst>
        </c:ser>
        <c:ser>
          <c:idx val="2"/>
          <c:order val="2"/>
          <c:tx>
            <c:strRef>
              <c:f>'Results with year dummies'!$D$64</c:f>
              <c:strCache>
                <c:ptCount val="1"/>
                <c:pt idx="0">
                  <c:v>G07-08</c:v>
                </c:pt>
              </c:strCache>
            </c:strRef>
          </c:tx>
          <c:marker>
            <c:spPr>
              <a:noFill/>
              <a:ln>
                <a:noFill/>
              </a:ln>
            </c:spPr>
          </c:marker>
          <c:cat>
            <c:strRef>
              <c:f>'Results with year dummies'!$A$65:$A$70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'Results with year dummies'!$D$65:$D$70</c:f>
              <c:numCache>
                <c:formatCode>General</c:formatCode>
                <c:ptCount val="6"/>
                <c:pt idx="2" formatCode="0%">
                  <c:v>0.4593629428757966</c:v>
                </c:pt>
                <c:pt idx="3" formatCode="0%">
                  <c:v>0.16299665808182029</c:v>
                </c:pt>
                <c:pt idx="4" formatCode="0%">
                  <c:v>0.10849140907600718</c:v>
                </c:pt>
                <c:pt idx="5" formatCode="0%">
                  <c:v>0.38818897228941251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4-4B12-A618-0A02D0D8E576}"/>
            </c:ext>
          </c:extLst>
        </c:ser>
        <c:ser>
          <c:idx val="3"/>
          <c:order val="3"/>
          <c:tx>
            <c:strRef>
              <c:f>'Results with year dummies'!$E$64</c:f>
              <c:strCache>
                <c:ptCount val="1"/>
                <c:pt idx="0">
                  <c:v>G09-10</c:v>
                </c:pt>
              </c:strCache>
            </c:strRef>
          </c:tx>
          <c:marker>
            <c:spPr>
              <a:noFill/>
              <a:ln>
                <a:noFill/>
              </a:ln>
            </c:spPr>
          </c:marker>
          <c:cat>
            <c:strRef>
              <c:f>'Results with year dummies'!$A$65:$A$70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'Results with year dummies'!$E$65:$E$70</c:f>
              <c:numCache>
                <c:formatCode>General</c:formatCode>
                <c:ptCount val="6"/>
                <c:pt idx="3" formatCode="0%">
                  <c:v>0.73846058436506978</c:v>
                </c:pt>
                <c:pt idx="4" formatCode="0%">
                  <c:v>0.3895778555876106</c:v>
                </c:pt>
                <c:pt idx="5" formatCode="0%">
                  <c:v>0.64213955781870524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4-4B12-A618-0A02D0D8E576}"/>
            </c:ext>
          </c:extLst>
        </c:ser>
        <c:ser>
          <c:idx val="4"/>
          <c:order val="4"/>
          <c:tx>
            <c:strRef>
              <c:f>'Results with year dummies'!$F$64</c:f>
              <c:strCache>
                <c:ptCount val="1"/>
                <c:pt idx="0">
                  <c:v>G11-13</c:v>
                </c:pt>
              </c:strCache>
            </c:strRef>
          </c:tx>
          <c:marker>
            <c:spPr>
              <a:noFill/>
              <a:ln>
                <a:noFill/>
              </a:ln>
            </c:spPr>
          </c:marker>
          <c:cat>
            <c:strRef>
              <c:f>'Results with year dummies'!$A$65:$A$70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'Results with year dummies'!$F$65:$F$70</c:f>
              <c:numCache>
                <c:formatCode>General</c:formatCode>
                <c:ptCount val="6"/>
                <c:pt idx="4" formatCode="0%">
                  <c:v>0.22262477182332718</c:v>
                </c:pt>
                <c:pt idx="5" formatCode="0%">
                  <c:v>0.4361989419603518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924-4B12-A618-0A02D0D8E576}"/>
            </c:ext>
          </c:extLst>
        </c:ser>
        <c:ser>
          <c:idx val="5"/>
          <c:order val="5"/>
          <c:tx>
            <c:strRef>
              <c:f>'Results with year dummies'!$G$64</c:f>
              <c:strCache>
                <c:ptCount val="1"/>
                <c:pt idx="0">
                  <c:v>G14-15</c:v>
                </c:pt>
              </c:strCache>
            </c:strRef>
          </c:tx>
          <c:marker>
            <c:symbol val="diamond"/>
            <c:size val="7"/>
          </c:marker>
          <c:cat>
            <c:strRef>
              <c:f>'Results with year dummies'!$A$65:$A$70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'Results with year dummies'!$G$65:$G$70</c:f>
              <c:numCache>
                <c:formatCode>General</c:formatCode>
                <c:ptCount val="6"/>
                <c:pt idx="5" formatCode="0%">
                  <c:v>0.39235979230819429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24-4B12-A618-0A02D0D8E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647744"/>
        <c:axId val="259526656"/>
      </c:lineChart>
      <c:catAx>
        <c:axId val="25964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9526656"/>
        <c:crosses val="autoZero"/>
        <c:auto val="1"/>
        <c:lblAlgn val="ctr"/>
        <c:lblOffset val="100"/>
        <c:noMultiLvlLbl val="0"/>
      </c:catAx>
      <c:valAx>
        <c:axId val="259526656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59647744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Fordelinger!$AC$2</c:f>
              <c:strCache>
                <c:ptCount val="1"/>
                <c:pt idx="0">
                  <c:v>&lt;720</c:v>
                </c:pt>
              </c:strCache>
            </c:strRef>
          </c:tx>
          <c:invertIfNegative val="0"/>
          <c:cat>
            <c:numRef>
              <c:f>Fordelinger!$AB$3:$AB$16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Fordelinger!$AC$3:$AC$16</c:f>
              <c:numCache>
                <c:formatCode>General</c:formatCode>
                <c:ptCount val="14"/>
                <c:pt idx="0">
                  <c:v>1328</c:v>
                </c:pt>
                <c:pt idx="1">
                  <c:v>2392</c:v>
                </c:pt>
                <c:pt idx="2">
                  <c:v>2601</c:v>
                </c:pt>
                <c:pt idx="3">
                  <c:v>1961</c:v>
                </c:pt>
                <c:pt idx="4">
                  <c:v>1796</c:v>
                </c:pt>
                <c:pt idx="5">
                  <c:v>1718</c:v>
                </c:pt>
                <c:pt idx="6">
                  <c:v>1421</c:v>
                </c:pt>
                <c:pt idx="7">
                  <c:v>1390</c:v>
                </c:pt>
                <c:pt idx="8">
                  <c:v>1582</c:v>
                </c:pt>
                <c:pt idx="9">
                  <c:v>1474</c:v>
                </c:pt>
                <c:pt idx="10">
                  <c:v>1553</c:v>
                </c:pt>
                <c:pt idx="11">
                  <c:v>1617</c:v>
                </c:pt>
                <c:pt idx="12">
                  <c:v>1705</c:v>
                </c:pt>
                <c:pt idx="13">
                  <c:v>1841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5-4867-BD41-22AB0E76E84A}"/>
            </c:ext>
          </c:extLst>
        </c:ser>
        <c:ser>
          <c:idx val="1"/>
          <c:order val="1"/>
          <c:tx>
            <c:strRef>
              <c:f>Fordelinger!$AD$2</c:f>
              <c:strCache>
                <c:ptCount val="1"/>
                <c:pt idx="0">
                  <c:v>[720,800]</c:v>
                </c:pt>
              </c:strCache>
            </c:strRef>
          </c:tx>
          <c:invertIfNegative val="0"/>
          <c:cat>
            <c:numRef>
              <c:f>Fordelinger!$AB$3:$AB$16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Fordelinger!$AD$3:$AD$16</c:f>
              <c:numCache>
                <c:formatCode>General</c:formatCode>
                <c:ptCount val="14"/>
                <c:pt idx="0">
                  <c:v>249</c:v>
                </c:pt>
                <c:pt idx="1">
                  <c:v>529</c:v>
                </c:pt>
                <c:pt idx="2">
                  <c:v>595</c:v>
                </c:pt>
                <c:pt idx="3" formatCode="0">
                  <c:v>489</c:v>
                </c:pt>
                <c:pt idx="4" formatCode="0">
                  <c:v>484</c:v>
                </c:pt>
                <c:pt idx="5" formatCode="0">
                  <c:v>380</c:v>
                </c:pt>
                <c:pt idx="6" formatCode="0">
                  <c:v>391</c:v>
                </c:pt>
                <c:pt idx="7" formatCode="0">
                  <c:v>98</c:v>
                </c:pt>
                <c:pt idx="8" formatCode="0">
                  <c:v>77</c:v>
                </c:pt>
                <c:pt idx="9" formatCode="0">
                  <c:v>84</c:v>
                </c:pt>
                <c:pt idx="10" formatCode="0">
                  <c:v>83</c:v>
                </c:pt>
                <c:pt idx="11" formatCode="0">
                  <c:v>92</c:v>
                </c:pt>
                <c:pt idx="12" formatCode="0">
                  <c:v>97</c:v>
                </c:pt>
                <c:pt idx="13" formatCode="0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05-4867-BD41-22AB0E76E84A}"/>
            </c:ext>
          </c:extLst>
        </c:ser>
        <c:ser>
          <c:idx val="2"/>
          <c:order val="2"/>
          <c:tx>
            <c:strRef>
              <c:f>Fordelinger!$AE$2</c:f>
              <c:strCache>
                <c:ptCount val="1"/>
                <c:pt idx="0">
                  <c:v>(800;990)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Fordelinger!$AB$3:$AB$16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Fordelinger!$AE$3:$AE$16</c:f>
              <c:numCache>
                <c:formatCode>General</c:formatCode>
                <c:ptCount val="14"/>
                <c:pt idx="0">
                  <c:v>73</c:v>
                </c:pt>
                <c:pt idx="1">
                  <c:v>77</c:v>
                </c:pt>
                <c:pt idx="2">
                  <c:v>87</c:v>
                </c:pt>
                <c:pt idx="3" formatCode="0">
                  <c:v>82</c:v>
                </c:pt>
                <c:pt idx="4" formatCode="0">
                  <c:v>98</c:v>
                </c:pt>
                <c:pt idx="5" formatCode="0">
                  <c:v>80</c:v>
                </c:pt>
                <c:pt idx="6" formatCode="0">
                  <c:v>69</c:v>
                </c:pt>
                <c:pt idx="7" formatCode="0">
                  <c:v>157</c:v>
                </c:pt>
                <c:pt idx="8" formatCode="0">
                  <c:v>152</c:v>
                </c:pt>
                <c:pt idx="9" formatCode="0">
                  <c:v>154</c:v>
                </c:pt>
                <c:pt idx="10" formatCode="0">
                  <c:v>210</c:v>
                </c:pt>
                <c:pt idx="11" formatCode="0">
                  <c:v>213</c:v>
                </c:pt>
                <c:pt idx="12" formatCode="0">
                  <c:v>215</c:v>
                </c:pt>
                <c:pt idx="13" formatCode="0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05-4867-BD41-22AB0E76E84A}"/>
            </c:ext>
          </c:extLst>
        </c:ser>
        <c:ser>
          <c:idx val="3"/>
          <c:order val="3"/>
          <c:tx>
            <c:strRef>
              <c:f>Fordelinger!$AF$2</c:f>
              <c:strCache>
                <c:ptCount val="1"/>
                <c:pt idx="0">
                  <c:v>[990,1100]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numRef>
              <c:f>Fordelinger!$AB$3:$AB$16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Fordelinger!$AF$3:$AF$16</c:f>
              <c:numCache>
                <c:formatCode>General</c:formatCode>
                <c:ptCount val="14"/>
                <c:pt idx="0">
                  <c:v>11</c:v>
                </c:pt>
                <c:pt idx="1">
                  <c:v>17</c:v>
                </c:pt>
                <c:pt idx="2">
                  <c:v>18</c:v>
                </c:pt>
                <c:pt idx="3" formatCode="0">
                  <c:v>15</c:v>
                </c:pt>
                <c:pt idx="4" formatCode="0">
                  <c:v>15</c:v>
                </c:pt>
                <c:pt idx="5" formatCode="0">
                  <c:v>20</c:v>
                </c:pt>
                <c:pt idx="6" formatCode="0">
                  <c:v>15</c:v>
                </c:pt>
                <c:pt idx="7" formatCode="0">
                  <c:v>238</c:v>
                </c:pt>
                <c:pt idx="8" formatCode="0">
                  <c:v>306</c:v>
                </c:pt>
                <c:pt idx="9" formatCode="0">
                  <c:v>369</c:v>
                </c:pt>
                <c:pt idx="10" formatCode="0">
                  <c:v>410</c:v>
                </c:pt>
                <c:pt idx="11" formatCode="0">
                  <c:v>473</c:v>
                </c:pt>
                <c:pt idx="12" formatCode="0">
                  <c:v>108</c:v>
                </c:pt>
                <c:pt idx="13" formatCode="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05-4867-BD41-22AB0E76E84A}"/>
            </c:ext>
          </c:extLst>
        </c:ser>
        <c:ser>
          <c:idx val="4"/>
          <c:order val="4"/>
          <c:tx>
            <c:strRef>
              <c:f>Fordelinger!$AG$2</c:f>
              <c:strCache>
                <c:ptCount val="1"/>
                <c:pt idx="0">
                  <c:v>(1100;1440)</c:v>
                </c:pt>
              </c:strCache>
            </c:strRef>
          </c:tx>
          <c:invertIfNegative val="0"/>
          <c:cat>
            <c:numRef>
              <c:f>Fordelinger!$AB$3:$AB$16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Fordelinger!$AG$3:$AG$16</c:f>
              <c:numCache>
                <c:formatCode>General</c:formatCode>
                <c:ptCount val="14"/>
                <c:pt idx="0">
                  <c:v>10</c:v>
                </c:pt>
                <c:pt idx="1">
                  <c:v>21</c:v>
                </c:pt>
                <c:pt idx="2">
                  <c:v>22</c:v>
                </c:pt>
                <c:pt idx="3">
                  <c:v>26</c:v>
                </c:pt>
                <c:pt idx="4">
                  <c:v>20</c:v>
                </c:pt>
                <c:pt idx="5">
                  <c:v>25</c:v>
                </c:pt>
                <c:pt idx="6">
                  <c:v>27</c:v>
                </c:pt>
                <c:pt idx="7">
                  <c:v>53</c:v>
                </c:pt>
                <c:pt idx="8">
                  <c:v>75</c:v>
                </c:pt>
                <c:pt idx="9">
                  <c:v>74</c:v>
                </c:pt>
                <c:pt idx="10">
                  <c:v>89</c:v>
                </c:pt>
                <c:pt idx="11">
                  <c:v>88</c:v>
                </c:pt>
                <c:pt idx="12">
                  <c:v>265</c:v>
                </c:pt>
                <c:pt idx="13">
                  <c:v>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05-4867-BD41-22AB0E76E84A}"/>
            </c:ext>
          </c:extLst>
        </c:ser>
        <c:ser>
          <c:idx val="5"/>
          <c:order val="5"/>
          <c:tx>
            <c:strRef>
              <c:f>Fordelinger!$AH$2</c:f>
              <c:strCache>
                <c:ptCount val="1"/>
                <c:pt idx="0">
                  <c:v>[1440,1600]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numRef>
              <c:f>Fordelinger!$AB$3:$AB$16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Fordelinger!$AH$3:$AH$16</c:f>
              <c:numCache>
                <c:formatCode>General</c:formatCode>
                <c:ptCount val="14"/>
                <c:pt idx="0">
                  <c:v>11</c:v>
                </c:pt>
                <c:pt idx="1">
                  <c:v>12</c:v>
                </c:pt>
                <c:pt idx="2">
                  <c:v>9</c:v>
                </c:pt>
                <c:pt idx="3">
                  <c:v>12</c:v>
                </c:pt>
                <c:pt idx="4">
                  <c:v>23</c:v>
                </c:pt>
                <c:pt idx="5">
                  <c:v>20</c:v>
                </c:pt>
                <c:pt idx="6">
                  <c:v>31</c:v>
                </c:pt>
                <c:pt idx="7">
                  <c:v>17</c:v>
                </c:pt>
                <c:pt idx="8">
                  <c:v>10</c:v>
                </c:pt>
                <c:pt idx="9">
                  <c:v>4</c:v>
                </c:pt>
                <c:pt idx="10">
                  <c:v>11</c:v>
                </c:pt>
                <c:pt idx="11">
                  <c:v>15</c:v>
                </c:pt>
                <c:pt idx="12">
                  <c:v>339</c:v>
                </c:pt>
                <c:pt idx="1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05-4867-BD41-22AB0E76E84A}"/>
            </c:ext>
          </c:extLst>
        </c:ser>
        <c:ser>
          <c:idx val="6"/>
          <c:order val="6"/>
          <c:tx>
            <c:strRef>
              <c:f>Fordelinger!$AI$2</c:f>
              <c:strCache>
                <c:ptCount val="1"/>
                <c:pt idx="0">
                  <c:v>&gt;1600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Fordelinger!$AB$3:$AB$16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Fordelinger!$AI$3:$AI$16</c:f>
              <c:numCache>
                <c:formatCode>General</c:formatCode>
                <c:ptCount val="14"/>
                <c:pt idx="7">
                  <c:v>29</c:v>
                </c:pt>
                <c:pt idx="8">
                  <c:v>31</c:v>
                </c:pt>
                <c:pt idx="9">
                  <c:v>39</c:v>
                </c:pt>
                <c:pt idx="10">
                  <c:v>37</c:v>
                </c:pt>
                <c:pt idx="11">
                  <c:v>50</c:v>
                </c:pt>
                <c:pt idx="12">
                  <c:v>106</c:v>
                </c:pt>
                <c:pt idx="13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05-4867-BD41-22AB0E76E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71766912"/>
        <c:axId val="171768448"/>
      </c:barChart>
      <c:catAx>
        <c:axId val="1717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1768448"/>
        <c:crosses val="autoZero"/>
        <c:auto val="1"/>
        <c:lblAlgn val="ctr"/>
        <c:lblOffset val="100"/>
        <c:noMultiLvlLbl val="0"/>
      </c:catAx>
      <c:valAx>
        <c:axId val="1717684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17669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Fordelinger!$AC$18</c:f>
              <c:strCache>
                <c:ptCount val="1"/>
                <c:pt idx="0">
                  <c:v>&lt;720</c:v>
                </c:pt>
              </c:strCache>
            </c:strRef>
          </c:tx>
          <c:invertIfNegative val="0"/>
          <c:cat>
            <c:numRef>
              <c:f>Fordelinger!$AB$19:$AB$32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Fordelinger!$AC$19:$AC$32</c:f>
              <c:numCache>
                <c:formatCode>0%</c:formatCode>
                <c:ptCount val="14"/>
                <c:pt idx="0">
                  <c:v>0.78953626634958385</c:v>
                </c:pt>
                <c:pt idx="1">
                  <c:v>0.78477690288713908</c:v>
                </c:pt>
                <c:pt idx="2">
                  <c:v>0.78061224489795922</c:v>
                </c:pt>
                <c:pt idx="3">
                  <c:v>0.75860735009671176</c:v>
                </c:pt>
                <c:pt idx="4">
                  <c:v>0.73727422003284071</c:v>
                </c:pt>
                <c:pt idx="5">
                  <c:v>0.76593847525635306</c:v>
                </c:pt>
                <c:pt idx="6">
                  <c:v>0.72722620266120774</c:v>
                </c:pt>
                <c:pt idx="7">
                  <c:v>0.70131180625630674</c:v>
                </c:pt>
                <c:pt idx="8">
                  <c:v>0.70846394984326022</c:v>
                </c:pt>
                <c:pt idx="9">
                  <c:v>0.6706096451319381</c:v>
                </c:pt>
                <c:pt idx="10">
                  <c:v>0.64897618052653572</c:v>
                </c:pt>
                <c:pt idx="11">
                  <c:v>0.63461538461538458</c:v>
                </c:pt>
                <c:pt idx="12">
                  <c:v>0.6014109347442681</c:v>
                </c:pt>
                <c:pt idx="13">
                  <c:v>0.58667941363926068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4-47DB-BAA2-B71ABBFEBB19}"/>
            </c:ext>
          </c:extLst>
        </c:ser>
        <c:ser>
          <c:idx val="1"/>
          <c:order val="1"/>
          <c:tx>
            <c:strRef>
              <c:f>Fordelinger!$AD$18</c:f>
              <c:strCache>
                <c:ptCount val="1"/>
                <c:pt idx="0">
                  <c:v>[720,800]</c:v>
                </c:pt>
              </c:strCache>
            </c:strRef>
          </c:tx>
          <c:invertIfNegative val="0"/>
          <c:cat>
            <c:numRef>
              <c:f>Fordelinger!$AB$19:$AB$32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Fordelinger!$AD$19:$AD$32</c:f>
              <c:numCache>
                <c:formatCode>0%</c:formatCode>
                <c:ptCount val="14"/>
                <c:pt idx="0">
                  <c:v>0.14803804994054698</c:v>
                </c:pt>
                <c:pt idx="1">
                  <c:v>0.17355643044619423</c:v>
                </c:pt>
                <c:pt idx="2">
                  <c:v>0.17857142857142858</c:v>
                </c:pt>
                <c:pt idx="3">
                  <c:v>0.18916827852998067</c:v>
                </c:pt>
                <c:pt idx="4">
                  <c:v>0.19868637110016421</c:v>
                </c:pt>
                <c:pt idx="5">
                  <c:v>0.16941596076683013</c:v>
                </c:pt>
                <c:pt idx="6">
                  <c:v>0.20010235414534289</c:v>
                </c:pt>
                <c:pt idx="7">
                  <c:v>4.9445005045408677E-2</c:v>
                </c:pt>
                <c:pt idx="8">
                  <c:v>3.4482758620689655E-2</c:v>
                </c:pt>
                <c:pt idx="9">
                  <c:v>3.8216560509554139E-2</c:v>
                </c:pt>
                <c:pt idx="10">
                  <c:v>3.4684496447973258E-2</c:v>
                </c:pt>
                <c:pt idx="11">
                  <c:v>3.6106750392464679E-2</c:v>
                </c:pt>
                <c:pt idx="12">
                  <c:v>3.4215167548500881E-2</c:v>
                </c:pt>
                <c:pt idx="13">
                  <c:v>3.1548757170172081E-2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4-47DB-BAA2-B71ABBFEBB19}"/>
            </c:ext>
          </c:extLst>
        </c:ser>
        <c:ser>
          <c:idx val="2"/>
          <c:order val="2"/>
          <c:tx>
            <c:strRef>
              <c:f>Fordelinger!$AE$18</c:f>
              <c:strCache>
                <c:ptCount val="1"/>
                <c:pt idx="0">
                  <c:v>(800;990)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Fordelinger!$AB$19:$AB$32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Fordelinger!$AE$19:$AE$32</c:f>
              <c:numCache>
                <c:formatCode>0%</c:formatCode>
                <c:ptCount val="14"/>
                <c:pt idx="0">
                  <c:v>4.3400713436385255E-2</c:v>
                </c:pt>
                <c:pt idx="1">
                  <c:v>2.5262467191601051E-2</c:v>
                </c:pt>
                <c:pt idx="2">
                  <c:v>2.6110444177671069E-2</c:v>
                </c:pt>
                <c:pt idx="3">
                  <c:v>3.1721470019342363E-2</c:v>
                </c:pt>
                <c:pt idx="4">
                  <c:v>4.0229885057471264E-2</c:v>
                </c:pt>
                <c:pt idx="5">
                  <c:v>3.5666518056174767E-2</c:v>
                </c:pt>
                <c:pt idx="6">
                  <c:v>3.5312180143295804E-2</c:v>
                </c:pt>
                <c:pt idx="7">
                  <c:v>7.9212916246215945E-2</c:v>
                </c:pt>
                <c:pt idx="8">
                  <c:v>6.8069861173309446E-2</c:v>
                </c:pt>
                <c:pt idx="9">
                  <c:v>7.0063694267515922E-2</c:v>
                </c:pt>
                <c:pt idx="10">
                  <c:v>8.7755954868366071E-2</c:v>
                </c:pt>
                <c:pt idx="11">
                  <c:v>8.3594976452119316E-2</c:v>
                </c:pt>
                <c:pt idx="12">
                  <c:v>7.5837742504409167E-2</c:v>
                </c:pt>
                <c:pt idx="13">
                  <c:v>6.8196303377947742E-2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14-47DB-BAA2-B71ABBFEBB19}"/>
            </c:ext>
          </c:extLst>
        </c:ser>
        <c:ser>
          <c:idx val="3"/>
          <c:order val="3"/>
          <c:tx>
            <c:strRef>
              <c:f>Fordelinger!$AF$18</c:f>
              <c:strCache>
                <c:ptCount val="1"/>
                <c:pt idx="0">
                  <c:v>[990,1100]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numRef>
              <c:f>Fordelinger!$AB$19:$AB$32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Fordelinger!$AF$19:$AF$32</c:f>
              <c:numCache>
                <c:formatCode>0%</c:formatCode>
                <c:ptCount val="14"/>
                <c:pt idx="0">
                  <c:v>6.5398335315101069E-3</c:v>
                </c:pt>
                <c:pt idx="1">
                  <c:v>5.5774278215223096E-3</c:v>
                </c:pt>
                <c:pt idx="2">
                  <c:v>5.4021608643457387E-3</c:v>
                </c:pt>
                <c:pt idx="3">
                  <c:v>5.8027079303675051E-3</c:v>
                </c:pt>
                <c:pt idx="4">
                  <c:v>6.1576354679802959E-3</c:v>
                </c:pt>
                <c:pt idx="5">
                  <c:v>8.9166295140436919E-3</c:v>
                </c:pt>
                <c:pt idx="6">
                  <c:v>7.6765609007164786E-3</c:v>
                </c:pt>
                <c:pt idx="7">
                  <c:v>0.12008072653884964</c:v>
                </c:pt>
                <c:pt idx="8">
                  <c:v>0.13703537841468877</c:v>
                </c:pt>
                <c:pt idx="9">
                  <c:v>0.16787989080982713</c:v>
                </c:pt>
                <c:pt idx="10">
                  <c:v>0.17133305474300042</c:v>
                </c:pt>
                <c:pt idx="11">
                  <c:v>0.18563579277864992</c:v>
                </c:pt>
                <c:pt idx="12">
                  <c:v>3.8095238095238099E-2</c:v>
                </c:pt>
                <c:pt idx="13">
                  <c:v>3.5054174633524539E-2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14-47DB-BAA2-B71ABBFEBB19}"/>
            </c:ext>
          </c:extLst>
        </c:ser>
        <c:ser>
          <c:idx val="4"/>
          <c:order val="4"/>
          <c:tx>
            <c:strRef>
              <c:f>Fordelinger!$AG$18</c:f>
              <c:strCache>
                <c:ptCount val="1"/>
                <c:pt idx="0">
                  <c:v>(1100;1440)</c:v>
                </c:pt>
              </c:strCache>
            </c:strRef>
          </c:tx>
          <c:invertIfNegative val="0"/>
          <c:cat>
            <c:numRef>
              <c:f>Fordelinger!$AB$19:$AB$32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Fordelinger!$AG$19:$AG$32</c:f>
              <c:numCache>
                <c:formatCode>0%</c:formatCode>
                <c:ptCount val="14"/>
                <c:pt idx="0">
                  <c:v>5.945303210463734E-3</c:v>
                </c:pt>
                <c:pt idx="1">
                  <c:v>6.889763779527559E-3</c:v>
                </c:pt>
                <c:pt idx="2">
                  <c:v>6.6026410564225691E-3</c:v>
                </c:pt>
                <c:pt idx="3">
                  <c:v>1.0058027079303675E-2</c:v>
                </c:pt>
                <c:pt idx="4">
                  <c:v>8.2101806239737278E-3</c:v>
                </c:pt>
                <c:pt idx="5">
                  <c:v>1.1145786892554615E-2</c:v>
                </c:pt>
                <c:pt idx="6">
                  <c:v>1.3817809621289662E-2</c:v>
                </c:pt>
                <c:pt idx="7">
                  <c:v>2.6740665993945509E-2</c:v>
                </c:pt>
                <c:pt idx="8">
                  <c:v>3.3587102552619791E-2</c:v>
                </c:pt>
                <c:pt idx="9">
                  <c:v>3.3666969972702458E-2</c:v>
                </c:pt>
                <c:pt idx="10">
                  <c:v>3.7191809444212284E-2</c:v>
                </c:pt>
                <c:pt idx="11">
                  <c:v>3.453689167974882E-2</c:v>
                </c:pt>
                <c:pt idx="12">
                  <c:v>9.3474426807760136E-2</c:v>
                </c:pt>
                <c:pt idx="13">
                  <c:v>8.8910133843212238E-2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14-47DB-BAA2-B71ABBFEBB19}"/>
            </c:ext>
          </c:extLst>
        </c:ser>
        <c:ser>
          <c:idx val="5"/>
          <c:order val="5"/>
          <c:tx>
            <c:strRef>
              <c:f>Fordelinger!$AH$18</c:f>
              <c:strCache>
                <c:ptCount val="1"/>
                <c:pt idx="0">
                  <c:v>[1440,1600]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numRef>
              <c:f>Fordelinger!$AB$19:$AB$32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Fordelinger!$AH$19:$AH$32</c:f>
              <c:numCache>
                <c:formatCode>0%</c:formatCode>
                <c:ptCount val="14"/>
                <c:pt idx="0">
                  <c:v>6.5398335315101069E-3</c:v>
                </c:pt>
                <c:pt idx="1">
                  <c:v>3.937007874015748E-3</c:v>
                </c:pt>
                <c:pt idx="2">
                  <c:v>2.7010804321728693E-3</c:v>
                </c:pt>
                <c:pt idx="3">
                  <c:v>4.6421663442940036E-3</c:v>
                </c:pt>
                <c:pt idx="4">
                  <c:v>9.4417077175697871E-3</c:v>
                </c:pt>
                <c:pt idx="5">
                  <c:v>8.9166295140436919E-3</c:v>
                </c:pt>
                <c:pt idx="6">
                  <c:v>1.5864892528147389E-2</c:v>
                </c:pt>
                <c:pt idx="7">
                  <c:v>8.5771947527749741E-3</c:v>
                </c:pt>
                <c:pt idx="8">
                  <c:v>4.4782803403493054E-3</c:v>
                </c:pt>
                <c:pt idx="9">
                  <c:v>1.8198362147406734E-3</c:v>
                </c:pt>
                <c:pt idx="10">
                  <c:v>4.5967404931048896E-3</c:v>
                </c:pt>
                <c:pt idx="11">
                  <c:v>5.8869701726844588E-3</c:v>
                </c:pt>
                <c:pt idx="12">
                  <c:v>0.11957671957671957</c:v>
                </c:pt>
                <c:pt idx="13">
                  <c:v>2.8043339706819631E-2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14-47DB-BAA2-B71ABBFEBB19}"/>
            </c:ext>
          </c:extLst>
        </c:ser>
        <c:ser>
          <c:idx val="6"/>
          <c:order val="6"/>
          <c:tx>
            <c:strRef>
              <c:f>Fordelinger!$AI$18</c:f>
              <c:strCache>
                <c:ptCount val="1"/>
                <c:pt idx="0">
                  <c:v>&gt;1600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Fordelinger!$AB$19:$AB$32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Fordelinger!$AI$19:$AI$32</c:f>
              <c:numCache>
                <c:formatCode>General</c:formatCode>
                <c:ptCount val="14"/>
                <c:pt idx="7" formatCode="0%">
                  <c:v>1.4631685166498487E-2</c:v>
                </c:pt>
                <c:pt idx="8" formatCode="0%">
                  <c:v>1.3882669055082848E-2</c:v>
                </c:pt>
                <c:pt idx="9" formatCode="0%">
                  <c:v>1.7743403093721567E-2</c:v>
                </c:pt>
                <c:pt idx="10" formatCode="0%">
                  <c:v>1.5461763476807356E-2</c:v>
                </c:pt>
                <c:pt idx="11" formatCode="0%">
                  <c:v>1.9623233908948195E-2</c:v>
                </c:pt>
                <c:pt idx="12" formatCode="0%">
                  <c:v>3.7389770723104059E-2</c:v>
                </c:pt>
                <c:pt idx="13" formatCode="0%">
                  <c:v>0.16156787762906311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14-47DB-BAA2-B71ABBFEB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4374400"/>
        <c:axId val="184375936"/>
      </c:barChart>
      <c:catAx>
        <c:axId val="18437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4375936"/>
        <c:crosses val="autoZero"/>
        <c:auto val="1"/>
        <c:lblAlgn val="ctr"/>
        <c:lblOffset val="100"/>
        <c:noMultiLvlLbl val="0"/>
      </c:catAx>
      <c:valAx>
        <c:axId val="1843759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43744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73420077540113E-2"/>
          <c:y val="4.2215311321378943E-2"/>
          <c:w val="0.852431189904583"/>
          <c:h val="0.81314732048868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Investeringer!$B$29</c:f>
              <c:strCache>
                <c:ptCount val="1"/>
                <c:pt idx="0">
                  <c:v>&lt;720</c:v>
                </c:pt>
              </c:strCache>
            </c:strRef>
          </c:tx>
          <c:spPr>
            <a:pattFill prst="pct50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Investeringer!$A$45:$A$50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Investeringer!$B$45:$B$50</c:f>
              <c:numCache>
                <c:formatCode>0</c:formatCode>
                <c:ptCount val="6"/>
                <c:pt idx="0">
                  <c:v>1584.2604999999999</c:v>
                </c:pt>
                <c:pt idx="1">
                  <c:v>1832.3806666666667</c:v>
                </c:pt>
                <c:pt idx="2">
                  <c:v>2336.2809999999999</c:v>
                </c:pt>
                <c:pt idx="3">
                  <c:v>2687.9169999999999</c:v>
                </c:pt>
                <c:pt idx="4">
                  <c:v>2743.0103333333332</c:v>
                </c:pt>
                <c:pt idx="5">
                  <c:v>2282.5695000000001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E-4A5E-AF71-F936E6AF0CF9}"/>
            </c:ext>
          </c:extLst>
        </c:ser>
        <c:ser>
          <c:idx val="1"/>
          <c:order val="1"/>
          <c:tx>
            <c:strRef>
              <c:f>Investeringer!$C$29</c:f>
              <c:strCache>
                <c:ptCount val="1"/>
                <c:pt idx="0">
                  <c:v>[720,800]</c:v>
                </c:pt>
              </c:strCache>
            </c:strRef>
          </c:tx>
          <c:spPr>
            <a:pattFill prst="pct50">
              <a:fgClr>
                <a:schemeClr val="accent2"/>
              </a:fgClr>
              <a:bgClr>
                <a:schemeClr val="bg1"/>
              </a:bgClr>
            </a:pattFill>
          </c:spPr>
          <c:invertIfNegative val="0"/>
          <c:cat>
            <c:strRef>
              <c:f>Investeringer!$A$45:$A$50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Investeringer!$C$45:$C$50</c:f>
              <c:numCache>
                <c:formatCode>0</c:formatCode>
                <c:ptCount val="6"/>
                <c:pt idx="0">
                  <c:v>6627.4679999999998</c:v>
                </c:pt>
                <c:pt idx="1">
                  <c:v>7704.1116666666667</c:v>
                </c:pt>
                <c:pt idx="2">
                  <c:v>11531.084999999999</c:v>
                </c:pt>
                <c:pt idx="3">
                  <c:v>8383.0770000000011</c:v>
                </c:pt>
                <c:pt idx="4">
                  <c:v>5477.7746666666671</c:v>
                </c:pt>
                <c:pt idx="5">
                  <c:v>4593.8440000000001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5E-4A5E-AF71-F936E6AF0CF9}"/>
            </c:ext>
          </c:extLst>
        </c:ser>
        <c:ser>
          <c:idx val="2"/>
          <c:order val="2"/>
          <c:tx>
            <c:strRef>
              <c:f>Investeringer!$D$29</c:f>
              <c:strCache>
                <c:ptCount val="1"/>
                <c:pt idx="0">
                  <c:v>(800;990)</c:v>
                </c:pt>
              </c:strCache>
            </c:strRef>
          </c:tx>
          <c:spPr>
            <a:pattFill prst="pct50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Investeringer!$A$45:$A$50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Investeringer!$D$45:$D$50</c:f>
              <c:numCache>
                <c:formatCode>0</c:formatCode>
                <c:ptCount val="6"/>
                <c:pt idx="0">
                  <c:v>10111.787</c:v>
                </c:pt>
                <c:pt idx="1">
                  <c:v>14474.386666666665</c:v>
                </c:pt>
                <c:pt idx="2">
                  <c:v>9770.3430000000008</c:v>
                </c:pt>
                <c:pt idx="3">
                  <c:v>8981.6049999999996</c:v>
                </c:pt>
                <c:pt idx="4">
                  <c:v>6658.9176666666672</c:v>
                </c:pt>
                <c:pt idx="5">
                  <c:v>5347.0174999999999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5E-4A5E-AF71-F936E6AF0CF9}"/>
            </c:ext>
          </c:extLst>
        </c:ser>
        <c:ser>
          <c:idx val="3"/>
          <c:order val="3"/>
          <c:tx>
            <c:strRef>
              <c:f>Investeringer!$E$29</c:f>
              <c:strCache>
                <c:ptCount val="1"/>
                <c:pt idx="0">
                  <c:v>[990,1100]</c:v>
                </c:pt>
              </c:strCache>
            </c:strRef>
          </c:tx>
          <c:spPr>
            <a:pattFill prst="pct50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Investeringer!$A$45:$A$50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Investeringer!$E$45:$E$50</c:f>
              <c:numCache>
                <c:formatCode>0</c:formatCode>
                <c:ptCount val="6"/>
                <c:pt idx="0">
                  <c:v>9726.674500000001</c:v>
                </c:pt>
                <c:pt idx="1">
                  <c:v>21224.123333333333</c:v>
                </c:pt>
                <c:pt idx="2">
                  <c:v>18298.014999999999</c:v>
                </c:pt>
                <c:pt idx="3">
                  <c:v>10023.262000000001</c:v>
                </c:pt>
                <c:pt idx="4">
                  <c:v>12481.226666666667</c:v>
                </c:pt>
                <c:pt idx="5">
                  <c:v>7267.0834999999997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5E-4A5E-AF71-F936E6AF0CF9}"/>
            </c:ext>
          </c:extLst>
        </c:ser>
        <c:ser>
          <c:idx val="4"/>
          <c:order val="4"/>
          <c:tx>
            <c:strRef>
              <c:f>Investeringer!$F$29</c:f>
              <c:strCache>
                <c:ptCount val="1"/>
                <c:pt idx="0">
                  <c:v>(1100;1440)</c:v>
                </c:pt>
              </c:strCache>
            </c:strRef>
          </c:tx>
          <c:spPr>
            <a:pattFill prst="pct50">
              <a:fgClr>
                <a:schemeClr val="accent5"/>
              </a:fgClr>
              <a:bgClr>
                <a:schemeClr val="bg1"/>
              </a:bgClr>
            </a:pattFill>
          </c:spPr>
          <c:invertIfNegative val="0"/>
          <c:cat>
            <c:strRef>
              <c:f>Investeringer!$A$45:$A$50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Investeringer!$F$45:$F$50</c:f>
              <c:numCache>
                <c:formatCode>0</c:formatCode>
                <c:ptCount val="6"/>
                <c:pt idx="0">
                  <c:v>13164.946</c:v>
                </c:pt>
                <c:pt idx="1">
                  <c:v>23569.570000000003</c:v>
                </c:pt>
                <c:pt idx="2">
                  <c:v>26065.514999999999</c:v>
                </c:pt>
                <c:pt idx="3">
                  <c:v>18628.419999999998</c:v>
                </c:pt>
                <c:pt idx="4">
                  <c:v>17230.853333333333</c:v>
                </c:pt>
                <c:pt idx="5">
                  <c:v>8693.3240000000005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5E-4A5E-AF71-F936E6AF0CF9}"/>
            </c:ext>
          </c:extLst>
        </c:ser>
        <c:ser>
          <c:idx val="5"/>
          <c:order val="5"/>
          <c:tx>
            <c:strRef>
              <c:f>Investeringer!$G$29</c:f>
              <c:strCache>
                <c:ptCount val="1"/>
                <c:pt idx="0">
                  <c:v>[1440,1600]</c:v>
                </c:pt>
              </c:strCache>
            </c:strRef>
          </c:tx>
          <c:spPr>
            <a:pattFill prst="pct50">
              <a:fgClr>
                <a:schemeClr val="accent5">
                  <a:lumMod val="40000"/>
                  <a:lumOff val="60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Investeringer!$A$45:$A$50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Investeringer!$G$45:$G$50</c:f>
              <c:numCache>
                <c:formatCode>0</c:formatCode>
                <c:ptCount val="6"/>
                <c:pt idx="0">
                  <c:v>23850.85</c:v>
                </c:pt>
                <c:pt idx="1">
                  <c:v>19542.873333333333</c:v>
                </c:pt>
                <c:pt idx="2">
                  <c:v>33236.639999999999</c:v>
                </c:pt>
                <c:pt idx="3">
                  <c:v>51317.604999999996</c:v>
                </c:pt>
                <c:pt idx="4">
                  <c:v>20544.05</c:v>
                </c:pt>
                <c:pt idx="5">
                  <c:v>14786.529500000001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5E-4A5E-AF71-F936E6AF0CF9}"/>
            </c:ext>
          </c:extLst>
        </c:ser>
        <c:ser>
          <c:idx val="6"/>
          <c:order val="6"/>
          <c:tx>
            <c:strRef>
              <c:f>Investeringer!$H$29</c:f>
              <c:strCache>
                <c:ptCount val="1"/>
                <c:pt idx="0">
                  <c:v>&gt;1600</c:v>
                </c:pt>
              </c:strCache>
            </c:strRef>
          </c:tx>
          <c:spPr>
            <a:pattFill prst="pct50">
              <a:fgClr>
                <a:schemeClr val="tx2"/>
              </a:fgClr>
              <a:bgClr>
                <a:schemeClr val="bg1"/>
              </a:bgClr>
            </a:pattFill>
          </c:spPr>
          <c:invertIfNegative val="0"/>
          <c:cat>
            <c:strRef>
              <c:f>Investeringer!$A$45:$A$50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Investeringer!$H$45:$H$50</c:f>
              <c:numCache>
                <c:formatCode>General</c:formatCode>
                <c:ptCount val="6"/>
                <c:pt idx="3" formatCode="0">
                  <c:v>32577.855</c:v>
                </c:pt>
                <c:pt idx="4" formatCode="0">
                  <c:v>35796.296666666669</c:v>
                </c:pt>
                <c:pt idx="5" formatCode="0">
                  <c:v>30927.464999999997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5E-4A5E-AF71-F936E6AF0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931392"/>
        <c:axId val="40649856"/>
      </c:barChart>
      <c:barChart>
        <c:barDir val="col"/>
        <c:grouping val="clustered"/>
        <c:varyColors val="0"/>
        <c:ser>
          <c:idx val="7"/>
          <c:order val="7"/>
          <c:tx>
            <c:strRef>
              <c:f>Investeringer!$B$2</c:f>
              <c:strCache>
                <c:ptCount val="1"/>
                <c:pt idx="0">
                  <c:v>&lt;720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Investeringer!$A$18:$A$23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Investeringer!$B$18:$B$23</c:f>
              <c:numCache>
                <c:formatCode>0</c:formatCode>
                <c:ptCount val="6"/>
                <c:pt idx="0">
                  <c:v>1338.6889000000001</c:v>
                </c:pt>
                <c:pt idx="1">
                  <c:v>1388.7909333333334</c:v>
                </c:pt>
                <c:pt idx="2">
                  <c:v>1429.9568999999999</c:v>
                </c:pt>
                <c:pt idx="3">
                  <c:v>1483.7826</c:v>
                </c:pt>
                <c:pt idx="4">
                  <c:v>1487.6184000000001</c:v>
                </c:pt>
                <c:pt idx="5">
                  <c:v>1542.9186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5E-4A5E-AF71-F936E6AF0CF9}"/>
            </c:ext>
          </c:extLst>
        </c:ser>
        <c:ser>
          <c:idx val="8"/>
          <c:order val="8"/>
          <c:tx>
            <c:strRef>
              <c:f>Investeringer!$C$2</c:f>
              <c:strCache>
                <c:ptCount val="1"/>
                <c:pt idx="0">
                  <c:v>[720,800]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Investeringer!$A$18:$A$23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Investeringer!$C$18:$C$23</c:f>
              <c:numCache>
                <c:formatCode>0</c:formatCode>
                <c:ptCount val="6"/>
                <c:pt idx="0">
                  <c:v>5098.0349499999993</c:v>
                </c:pt>
                <c:pt idx="1">
                  <c:v>5059.2931666666664</c:v>
                </c:pt>
                <c:pt idx="2">
                  <c:v>4760.3999999999996</c:v>
                </c:pt>
                <c:pt idx="3">
                  <c:v>3833.8455999999996</c:v>
                </c:pt>
                <c:pt idx="4">
                  <c:v>3839.3387333333335</c:v>
                </c:pt>
                <c:pt idx="5">
                  <c:v>3898.7925500000001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5E-4A5E-AF71-F936E6AF0CF9}"/>
            </c:ext>
          </c:extLst>
        </c:ser>
        <c:ser>
          <c:idx val="9"/>
          <c:order val="9"/>
          <c:tx>
            <c:strRef>
              <c:f>Investeringer!$D$2</c:f>
              <c:strCache>
                <c:ptCount val="1"/>
                <c:pt idx="0">
                  <c:v>(800;990)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Investeringer!$A$18:$A$23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Investeringer!$D$18:$D$23</c:f>
              <c:numCache>
                <c:formatCode>0</c:formatCode>
                <c:ptCount val="6"/>
                <c:pt idx="0">
                  <c:v>6420.4214499999998</c:v>
                </c:pt>
                <c:pt idx="1">
                  <c:v>5968.9876666666669</c:v>
                </c:pt>
                <c:pt idx="2">
                  <c:v>5432.6072999999997</c:v>
                </c:pt>
                <c:pt idx="3">
                  <c:v>4484.9023999999999</c:v>
                </c:pt>
                <c:pt idx="4">
                  <c:v>4521.4584666666669</c:v>
                </c:pt>
                <c:pt idx="5">
                  <c:v>4515.6932999999999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5E-4A5E-AF71-F936E6AF0CF9}"/>
            </c:ext>
          </c:extLst>
        </c:ser>
        <c:ser>
          <c:idx val="10"/>
          <c:order val="10"/>
          <c:tx>
            <c:strRef>
              <c:f>Investeringer!$E$2</c:f>
              <c:strCache>
                <c:ptCount val="1"/>
                <c:pt idx="0">
                  <c:v>[990,1100]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Investeringer!$A$18:$A$23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Investeringer!$E$18:$E$23</c:f>
              <c:numCache>
                <c:formatCode>0</c:formatCode>
                <c:ptCount val="6"/>
                <c:pt idx="0">
                  <c:v>7091.4745000000003</c:v>
                </c:pt>
                <c:pt idx="1">
                  <c:v>6852.0618333333332</c:v>
                </c:pt>
                <c:pt idx="2">
                  <c:v>7535.1332500000008</c:v>
                </c:pt>
                <c:pt idx="3">
                  <c:v>6541.3449999999993</c:v>
                </c:pt>
                <c:pt idx="4">
                  <c:v>6686.3586999999998</c:v>
                </c:pt>
                <c:pt idx="5">
                  <c:v>5333.1666999999998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5E-4A5E-AF71-F936E6AF0CF9}"/>
            </c:ext>
          </c:extLst>
        </c:ser>
        <c:ser>
          <c:idx val="11"/>
          <c:order val="11"/>
          <c:tx>
            <c:strRef>
              <c:f>Investeringer!$F$2</c:f>
              <c:strCache>
                <c:ptCount val="1"/>
                <c:pt idx="0">
                  <c:v>(1100;1440)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Investeringer!$A$18:$A$23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Investeringer!$F$18:$F$23</c:f>
              <c:numCache>
                <c:formatCode>0</c:formatCode>
                <c:ptCount val="6"/>
                <c:pt idx="0">
                  <c:v>8461.8189000000002</c:v>
                </c:pt>
                <c:pt idx="1">
                  <c:v>8568.9698000000008</c:v>
                </c:pt>
                <c:pt idx="2">
                  <c:v>7308.5451000000003</c:v>
                </c:pt>
                <c:pt idx="3">
                  <c:v>8404.7634999999991</c:v>
                </c:pt>
                <c:pt idx="4">
                  <c:v>8306.3601666666673</c:v>
                </c:pt>
                <c:pt idx="5">
                  <c:v>6424.0722000000005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B5E-4A5E-AF71-F936E6AF0CF9}"/>
            </c:ext>
          </c:extLst>
        </c:ser>
        <c:ser>
          <c:idx val="12"/>
          <c:order val="12"/>
          <c:tx>
            <c:strRef>
              <c:f>Investeringer!$G$2</c:f>
              <c:strCache>
                <c:ptCount val="1"/>
                <c:pt idx="0">
                  <c:v>[1440,1600]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Investeringer!$A$18:$A$23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Investeringer!$G$18:$G$23</c:f>
              <c:numCache>
                <c:formatCode>0</c:formatCode>
                <c:ptCount val="6"/>
                <c:pt idx="0">
                  <c:v>11669.045</c:v>
                </c:pt>
                <c:pt idx="1">
                  <c:v>11969.822</c:v>
                </c:pt>
                <c:pt idx="2">
                  <c:v>13844.329000000002</c:v>
                </c:pt>
                <c:pt idx="3">
                  <c:v>13342.7865</c:v>
                </c:pt>
                <c:pt idx="4">
                  <c:v>9565.5408000000007</c:v>
                </c:pt>
                <c:pt idx="5">
                  <c:v>8974.8996499999994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5E-4A5E-AF71-F936E6AF0CF9}"/>
            </c:ext>
          </c:extLst>
        </c:ser>
        <c:ser>
          <c:idx val="13"/>
          <c:order val="13"/>
          <c:tx>
            <c:strRef>
              <c:f>Investeringer!$H$2</c:f>
              <c:strCache>
                <c:ptCount val="1"/>
                <c:pt idx="0">
                  <c:v>&gt;1600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Investeringer!$A$18:$A$23</c:f>
              <c:strCache>
                <c:ptCount val="6"/>
                <c:pt idx="0">
                  <c:v>R02-03</c:v>
                </c:pt>
                <c:pt idx="1">
                  <c:v>R04-06</c:v>
                </c:pt>
                <c:pt idx="2">
                  <c:v>R07-08</c:v>
                </c:pt>
                <c:pt idx="3">
                  <c:v>R09-10</c:v>
                </c:pt>
                <c:pt idx="4">
                  <c:v>R11-13</c:v>
                </c:pt>
                <c:pt idx="5">
                  <c:v>R14-15</c:v>
                </c:pt>
              </c:strCache>
            </c:strRef>
          </c:cat>
          <c:val>
            <c:numRef>
              <c:f>Investeringer!$H$18:$H$23</c:f>
              <c:numCache>
                <c:formatCode>General</c:formatCode>
                <c:ptCount val="6"/>
                <c:pt idx="3" formatCode="0">
                  <c:v>15134.05</c:v>
                </c:pt>
                <c:pt idx="4" formatCode="0">
                  <c:v>15573.877666666667</c:v>
                </c:pt>
                <c:pt idx="5" formatCode="0">
                  <c:v>15594.344499999999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B5E-4A5E-AF71-F936E6AF0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53184"/>
        <c:axId val="40651392"/>
      </c:barChart>
      <c:catAx>
        <c:axId val="21993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0649856"/>
        <c:crosses val="autoZero"/>
        <c:auto val="1"/>
        <c:lblAlgn val="ctr"/>
        <c:lblOffset val="100"/>
        <c:noMultiLvlLbl val="0"/>
      </c:catAx>
      <c:valAx>
        <c:axId val="40649856"/>
        <c:scaling>
          <c:orientation val="minMax"/>
          <c:max val="35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19931392"/>
        <c:crosses val="autoZero"/>
        <c:crossBetween val="between"/>
      </c:valAx>
      <c:valAx>
        <c:axId val="40651392"/>
        <c:scaling>
          <c:orientation val="minMax"/>
          <c:max val="35000"/>
        </c:scaling>
        <c:delete val="0"/>
        <c:axPos val="r"/>
        <c:numFmt formatCode="0" sourceLinked="1"/>
        <c:majorTickMark val="out"/>
        <c:minorTickMark val="none"/>
        <c:tickLblPos val="nextTo"/>
        <c:crossAx val="40653184"/>
        <c:crosses val="max"/>
        <c:crossBetween val="between"/>
        <c:majorUnit val="5000"/>
      </c:valAx>
      <c:catAx>
        <c:axId val="4065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651392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"/>
          <c:y val="0.93269591301087362"/>
          <c:w val="0.99888703679230151"/>
          <c:h val="5.968503937007874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17893955549217E-2"/>
          <c:y val="4.5213581281700527E-2"/>
          <c:w val="0.83712264191893337"/>
          <c:h val="0.7879177195873771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Sheet1!$A$2:$A$49</c:f>
              <c:numCache>
                <c:formatCode>General</c:formatCode>
                <c:ptCount val="48"/>
                <c:pt idx="0">
                  <c:v>58.304298000000003</c:v>
                </c:pt>
                <c:pt idx="1">
                  <c:v>233.51300000000001</c:v>
                </c:pt>
                <c:pt idx="2">
                  <c:v>408.72169000000002</c:v>
                </c:pt>
                <c:pt idx="3">
                  <c:v>583.93038999999999</c:v>
                </c:pt>
                <c:pt idx="4">
                  <c:v>759.13909000000001</c:v>
                </c:pt>
                <c:pt idx="5">
                  <c:v>934.34779000000003</c:v>
                </c:pt>
                <c:pt idx="6">
                  <c:v>1109.5564999999999</c:v>
                </c:pt>
                <c:pt idx="7">
                  <c:v>1284.7652</c:v>
                </c:pt>
                <c:pt idx="8">
                  <c:v>1459.9739</c:v>
                </c:pt>
                <c:pt idx="9">
                  <c:v>1635.1826000000001</c:v>
                </c:pt>
                <c:pt idx="10">
                  <c:v>1810.3913</c:v>
                </c:pt>
                <c:pt idx="11">
                  <c:v>1985.6</c:v>
                </c:pt>
                <c:pt idx="12">
                  <c:v>2160.8087</c:v>
                </c:pt>
                <c:pt idx="13">
                  <c:v>2336.0174000000002</c:v>
                </c:pt>
                <c:pt idx="14">
                  <c:v>2511.2260999999999</c:v>
                </c:pt>
                <c:pt idx="15">
                  <c:v>2686.4348</c:v>
                </c:pt>
                <c:pt idx="16">
                  <c:v>2861.6435000000001</c:v>
                </c:pt>
                <c:pt idx="17">
                  <c:v>3036.8521999999998</c:v>
                </c:pt>
                <c:pt idx="18">
                  <c:v>3212.0608999999999</c:v>
                </c:pt>
                <c:pt idx="19">
                  <c:v>3387.2696000000001</c:v>
                </c:pt>
                <c:pt idx="20">
                  <c:v>3562.4783000000002</c:v>
                </c:pt>
                <c:pt idx="21">
                  <c:v>3737.6869999999999</c:v>
                </c:pt>
                <c:pt idx="22">
                  <c:v>3912.8957</c:v>
                </c:pt>
                <c:pt idx="23">
                  <c:v>4088.1043</c:v>
                </c:pt>
                <c:pt idx="24">
                  <c:v>4263.3130000000001</c:v>
                </c:pt>
                <c:pt idx="25">
                  <c:v>4438.5217000000002</c:v>
                </c:pt>
                <c:pt idx="26">
                  <c:v>4613.7304000000004</c:v>
                </c:pt>
                <c:pt idx="27">
                  <c:v>4788.9390999999996</c:v>
                </c:pt>
                <c:pt idx="28">
                  <c:v>4964.1477999999997</c:v>
                </c:pt>
                <c:pt idx="29">
                  <c:v>5139.3564999999999</c:v>
                </c:pt>
                <c:pt idx="30">
                  <c:v>5314.5652</c:v>
                </c:pt>
                <c:pt idx="31">
                  <c:v>5489.7739000000001</c:v>
                </c:pt>
                <c:pt idx="32">
                  <c:v>5664.9826000000003</c:v>
                </c:pt>
                <c:pt idx="33">
                  <c:v>5840.1913000000004</c:v>
                </c:pt>
                <c:pt idx="34">
                  <c:v>6015.4</c:v>
                </c:pt>
                <c:pt idx="35">
                  <c:v>6190.6086999999998</c:v>
                </c:pt>
                <c:pt idx="36">
                  <c:v>6365.8173999999999</c:v>
                </c:pt>
                <c:pt idx="37">
                  <c:v>6541.0261</c:v>
                </c:pt>
                <c:pt idx="38">
                  <c:v>6716.2348000000002</c:v>
                </c:pt>
                <c:pt idx="39">
                  <c:v>6891.4435000000003</c:v>
                </c:pt>
                <c:pt idx="40">
                  <c:v>7066.6522000000004</c:v>
                </c:pt>
                <c:pt idx="41">
                  <c:v>7241.8608999999997</c:v>
                </c:pt>
                <c:pt idx="42">
                  <c:v>7417.0695999999998</c:v>
                </c:pt>
                <c:pt idx="43">
                  <c:v>7592.2782999999999</c:v>
                </c:pt>
                <c:pt idx="44">
                  <c:v>7767.4870000000001</c:v>
                </c:pt>
                <c:pt idx="45">
                  <c:v>7942.6957000000002</c:v>
                </c:pt>
                <c:pt idx="46">
                  <c:v>8117.9044000000004</c:v>
                </c:pt>
                <c:pt idx="47">
                  <c:v>8293.1131000000005</c:v>
                </c:pt>
              </c:numCache>
            </c:numRef>
          </c:xVal>
          <c:yVal>
            <c:numRef>
              <c:f>Sheet1!$B$2:$B$49</c:f>
              <c:numCache>
                <c:formatCode>General</c:formatCode>
                <c:ptCount val="48"/>
                <c:pt idx="0">
                  <c:v>9.4989999999999997E-5</c:v>
                </c:pt>
                <c:pt idx="1">
                  <c:v>1.4018E-4</c:v>
                </c:pt>
                <c:pt idx="2">
                  <c:v>1.8055999999999999E-4</c:v>
                </c:pt>
                <c:pt idx="3">
                  <c:v>2.1075999999999999E-4</c:v>
                </c:pt>
                <c:pt idx="4">
                  <c:v>2.2335000000000001E-4</c:v>
                </c:pt>
                <c:pt idx="5">
                  <c:v>2.2457999999999999E-4</c:v>
                </c:pt>
                <c:pt idx="6">
                  <c:v>2.1881E-4</c:v>
                </c:pt>
                <c:pt idx="7">
                  <c:v>2.1069E-4</c:v>
                </c:pt>
                <c:pt idx="8">
                  <c:v>2.0264E-4</c:v>
                </c:pt>
                <c:pt idx="9">
                  <c:v>1.9568999999999999E-4</c:v>
                </c:pt>
                <c:pt idx="10">
                  <c:v>1.8710999999999999E-4</c:v>
                </c:pt>
                <c:pt idx="11">
                  <c:v>1.7840999999999999E-4</c:v>
                </c:pt>
                <c:pt idx="12">
                  <c:v>1.6972999999999999E-4</c:v>
                </c:pt>
                <c:pt idx="13">
                  <c:v>1.6154E-4</c:v>
                </c:pt>
                <c:pt idx="14">
                  <c:v>1.5320000000000001E-4</c:v>
                </c:pt>
                <c:pt idx="15">
                  <c:v>1.4457000000000001E-4</c:v>
                </c:pt>
                <c:pt idx="16">
                  <c:v>1.4111000000000001E-4</c:v>
                </c:pt>
                <c:pt idx="17">
                  <c:v>1.4081E-4</c:v>
                </c:pt>
                <c:pt idx="18">
                  <c:v>1.4109999999999999E-4</c:v>
                </c:pt>
                <c:pt idx="19">
                  <c:v>1.5064000000000001E-4</c:v>
                </c:pt>
                <c:pt idx="20">
                  <c:v>1.7326E-4</c:v>
                </c:pt>
                <c:pt idx="21">
                  <c:v>1.8797E-4</c:v>
                </c:pt>
                <c:pt idx="22">
                  <c:v>1.9248E-4</c:v>
                </c:pt>
                <c:pt idx="23">
                  <c:v>1.8595999999999999E-4</c:v>
                </c:pt>
                <c:pt idx="24">
                  <c:v>1.7055999999999999E-4</c:v>
                </c:pt>
                <c:pt idx="25">
                  <c:v>1.4583E-4</c:v>
                </c:pt>
                <c:pt idx="26">
                  <c:v>1.1444E-4</c:v>
                </c:pt>
                <c:pt idx="27">
                  <c:v>9.8140000000000006E-5</c:v>
                </c:pt>
                <c:pt idx="28">
                  <c:v>9.3670000000000003E-5</c:v>
                </c:pt>
                <c:pt idx="29">
                  <c:v>9.3529999999999994E-5</c:v>
                </c:pt>
                <c:pt idx="30">
                  <c:v>9.2470000000000001E-5</c:v>
                </c:pt>
                <c:pt idx="31">
                  <c:v>8.9489999999999999E-5</c:v>
                </c:pt>
                <c:pt idx="32">
                  <c:v>8.2509999999999994E-5</c:v>
                </c:pt>
                <c:pt idx="33">
                  <c:v>7.1769999999999999E-5</c:v>
                </c:pt>
                <c:pt idx="34">
                  <c:v>5.9299999999999998E-5</c:v>
                </c:pt>
                <c:pt idx="35">
                  <c:v>4.6959999999999998E-5</c:v>
                </c:pt>
                <c:pt idx="36">
                  <c:v>4.0129999999999997E-5</c:v>
                </c:pt>
                <c:pt idx="37">
                  <c:v>3.5689999999999999E-5</c:v>
                </c:pt>
                <c:pt idx="38">
                  <c:v>3.1999999999999999E-5</c:v>
                </c:pt>
                <c:pt idx="39">
                  <c:v>2.8909999999999999E-5</c:v>
                </c:pt>
                <c:pt idx="40">
                  <c:v>2.514E-5</c:v>
                </c:pt>
                <c:pt idx="41">
                  <c:v>2.1840000000000001E-5</c:v>
                </c:pt>
                <c:pt idx="42">
                  <c:v>1.9579999999999999E-5</c:v>
                </c:pt>
                <c:pt idx="43">
                  <c:v>1.7479999999999999E-5</c:v>
                </c:pt>
                <c:pt idx="44">
                  <c:v>1.4450000000000001E-5</c:v>
                </c:pt>
                <c:pt idx="45">
                  <c:v>1.1080000000000001E-5</c:v>
                </c:pt>
                <c:pt idx="46" formatCode="0.00E+00">
                  <c:v>7.2230000000000001E-6</c:v>
                </c:pt>
                <c:pt idx="47" formatCode="0.00E+00">
                  <c:v>3.8399999999999997E-6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53F-4B32-8507-41D62EC75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10368"/>
        <c:axId val="40811904"/>
      </c:scatterChart>
      <c:valAx>
        <c:axId val="40810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11904"/>
        <c:crosses val="autoZero"/>
        <c:crossBetween val="midCat"/>
      </c:valAx>
      <c:valAx>
        <c:axId val="4081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0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10368"/>
        <c:crosses val="autoZero"/>
        <c:crossBetween val="midCat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Intramural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4000</c:v>
                </c:pt>
                <c:pt idx="1">
                  <c:v>4000</c:v>
                </c:pt>
                <c:pt idx="2">
                  <c:v>4000</c:v>
                </c:pt>
                <c:pt idx="3">
                  <c:v>4000</c:v>
                </c:pt>
                <c:pt idx="4">
                  <c:v>4000</c:v>
                </c:pt>
                <c:pt idx="5">
                  <c:v>4000</c:v>
                </c:pt>
                <c:pt idx="6">
                  <c:v>4000</c:v>
                </c:pt>
                <c:pt idx="7">
                  <c:v>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3C-485C-9598-9323A02006F9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Intramural2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7">
                  <c:v>5500</c:v>
                </c:pt>
                <c:pt idx="8">
                  <c:v>5500</c:v>
                </c:pt>
                <c:pt idx="9">
                  <c:v>5500</c:v>
                </c:pt>
                <c:pt idx="10">
                  <c:v>5500</c:v>
                </c:pt>
                <c:pt idx="11">
                  <c:v>5500</c:v>
                </c:pt>
                <c:pt idx="12">
                  <c:v>5500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3C-485C-9598-9323A02006F9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Intramural3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12">
                  <c:v>8000</c:v>
                </c:pt>
                <c:pt idx="13">
                  <c:v>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3C-485C-9598-9323A02006F9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Intramural4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13">
                  <c:v>15000</c:v>
                </c:pt>
                <c:pt idx="14">
                  <c:v>15000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3C-485C-9598-9323A02006F9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Intramural5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Sheet1!$F$2:$F$18</c:f>
              <c:numCache>
                <c:formatCode>General</c:formatCode>
                <c:ptCount val="17"/>
                <c:pt idx="14">
                  <c:v>20000</c:v>
                </c:pt>
                <c:pt idx="15">
                  <c:v>20000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43C-485C-9598-9323A02006F9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Intramural6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Sheet1!$G$2:$G$18</c:f>
              <c:numCache>
                <c:formatCode>General</c:formatCode>
                <c:ptCount val="17"/>
                <c:pt idx="15">
                  <c:v>25000</c:v>
                </c:pt>
                <c:pt idx="16">
                  <c:v>25000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43C-485C-9598-9323A02006F9}"/>
            </c:ext>
          </c:extLst>
        </c:ser>
        <c:ser>
          <c:idx val="7"/>
          <c:order val="6"/>
          <c:tx>
            <c:strRef>
              <c:f>Sheet1!$H$1</c:f>
              <c:strCache>
                <c:ptCount val="1"/>
                <c:pt idx="0">
                  <c:v>Purchased (and total)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Sheet1!$H$2:$H$18</c:f>
              <c:numCache>
                <c:formatCode>General</c:formatCode>
                <c:ptCount val="17"/>
                <c:pt idx="0">
                  <c:v>8000</c:v>
                </c:pt>
                <c:pt idx="1">
                  <c:v>8000</c:v>
                </c:pt>
                <c:pt idx="2">
                  <c:v>8000</c:v>
                </c:pt>
                <c:pt idx="3">
                  <c:v>8000</c:v>
                </c:pt>
                <c:pt idx="4">
                  <c:v>8000</c:v>
                </c:pt>
                <c:pt idx="5">
                  <c:v>8000</c:v>
                </c:pt>
                <c:pt idx="6">
                  <c:v>8000</c:v>
                </c:pt>
                <c:pt idx="7">
                  <c:v>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43C-485C-9598-9323A02006F9}"/>
            </c:ext>
          </c:extLst>
        </c:ser>
        <c:ser>
          <c:idx val="8"/>
          <c:order val="7"/>
          <c:tx>
            <c:strRef>
              <c:f>Sheet1!$I$1</c:f>
              <c:strCache>
                <c:ptCount val="1"/>
                <c:pt idx="0">
                  <c:v>Purchased (and total)2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Sheet1!$I$2:$I$18</c:f>
              <c:numCache>
                <c:formatCode>General</c:formatCode>
                <c:ptCount val="17"/>
                <c:pt idx="7">
                  <c:v>11000</c:v>
                </c:pt>
                <c:pt idx="8">
                  <c:v>11000</c:v>
                </c:pt>
                <c:pt idx="9">
                  <c:v>11000</c:v>
                </c:pt>
                <c:pt idx="10">
                  <c:v>11000</c:v>
                </c:pt>
                <c:pt idx="11">
                  <c:v>11000</c:v>
                </c:pt>
                <c:pt idx="12">
                  <c:v>11000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74-4387-B743-40638F6FC943}"/>
            </c:ext>
          </c:extLst>
        </c:ser>
        <c:ser>
          <c:idx val="0"/>
          <c:order val="8"/>
          <c:tx>
            <c:strRef>
              <c:f>Sheet1!$J$1</c:f>
              <c:strCache>
                <c:ptCount val="1"/>
                <c:pt idx="0">
                  <c:v>Purchased (and total)3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Sheet1!$J$2:$J$18</c:f>
              <c:numCache>
                <c:formatCode>General</c:formatCode>
                <c:ptCount val="17"/>
                <c:pt idx="12">
                  <c:v>22000</c:v>
                </c:pt>
                <c:pt idx="13">
                  <c:v>22000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74-4387-B743-40638F6FC943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Purchased (and total)4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Sheet1!$K$2:$K$18</c:f>
              <c:numCache>
                <c:formatCode>General</c:formatCode>
                <c:ptCount val="17"/>
                <c:pt idx="13">
                  <c:v>33000</c:v>
                </c:pt>
                <c:pt idx="14">
                  <c:v>33000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74-4387-B743-40638F6FC943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Purchased (and total)6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Sheet1!$M$2:$M$18</c:f>
              <c:numCache>
                <c:formatCode>General</c:formatCode>
                <c:ptCount val="17"/>
                <c:pt idx="15">
                  <c:v>50000</c:v>
                </c:pt>
                <c:pt idx="16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874-4387-B743-40638F6FC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67488"/>
        <c:axId val="37169024"/>
      </c:lineChart>
      <c:lineChart>
        <c:grouping val="standard"/>
        <c:varyColors val="0"/>
        <c:ser>
          <c:idx val="10"/>
          <c:order val="10"/>
          <c:tx>
            <c:strRef>
              <c:f>Sheet1!$L$1</c:f>
              <c:strCache>
                <c:ptCount val="1"/>
                <c:pt idx="0">
                  <c:v>Purchased (and total)5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Sheet1!$L$2:$L$18</c:f>
              <c:numCache>
                <c:formatCode>General</c:formatCode>
                <c:ptCount val="17"/>
                <c:pt idx="14">
                  <c:v>40000</c:v>
                </c:pt>
                <c:pt idx="15">
                  <c:v>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74-4387-B743-40638F6FC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85408"/>
        <c:axId val="37183488"/>
      </c:lineChart>
      <c:catAx>
        <c:axId val="3716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37169024"/>
        <c:crosses val="autoZero"/>
        <c:auto val="1"/>
        <c:lblAlgn val="ctr"/>
        <c:lblOffset val="100"/>
        <c:noMultiLvlLbl val="0"/>
      </c:catAx>
      <c:valAx>
        <c:axId val="37169024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37167488"/>
        <c:crosses val="autoZero"/>
        <c:crossBetween val="midCat"/>
        <c:dispUnits>
          <c:builtInUnit val="thousands"/>
        </c:dispUnits>
      </c:valAx>
      <c:valAx>
        <c:axId val="37183488"/>
        <c:scaling>
          <c:orientation val="minMax"/>
          <c:max val="50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37185408"/>
        <c:crosses val="max"/>
        <c:crossBetween val="midCat"/>
        <c:dispUnits>
          <c:builtInUnit val="thousands"/>
        </c:dispUnits>
      </c:valAx>
      <c:catAx>
        <c:axId val="3718540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37183488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sz="1600"/>
              <a:t>New users of Skattefunn by tax credit size</a:t>
            </a:r>
          </a:p>
        </c:rich>
      </c:tx>
      <c:layout>
        <c:manualLayout>
          <c:xMode val="edge"/>
          <c:yMode val="edge"/>
          <c:x val="0.26891269655010563"/>
          <c:y val="3.706669904408777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Fordelinger!$B$71</c:f>
              <c:strCache>
                <c:ptCount val="1"/>
                <c:pt idx="0">
                  <c:v>&lt;=600</c:v>
                </c:pt>
              </c:strCache>
            </c:strRef>
          </c:tx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Fordelinger!$B$72:$B$85</c:f>
              <c:numCache>
                <c:formatCode>General</c:formatCode>
                <c:ptCount val="14"/>
                <c:pt idx="0">
                  <c:v>1247</c:v>
                </c:pt>
                <c:pt idx="1">
                  <c:v>1354</c:v>
                </c:pt>
                <c:pt idx="2">
                  <c:v>891</c:v>
                </c:pt>
                <c:pt idx="3">
                  <c:v>500</c:v>
                </c:pt>
                <c:pt idx="4">
                  <c:v>364</c:v>
                </c:pt>
                <c:pt idx="5">
                  <c:v>375</c:v>
                </c:pt>
                <c:pt idx="6">
                  <c:v>294</c:v>
                </c:pt>
                <c:pt idx="7">
                  <c:v>307</c:v>
                </c:pt>
                <c:pt idx="8">
                  <c:v>344</c:v>
                </c:pt>
                <c:pt idx="9">
                  <c:v>301</c:v>
                </c:pt>
                <c:pt idx="10">
                  <c:v>336</c:v>
                </c:pt>
                <c:pt idx="11">
                  <c:v>412</c:v>
                </c:pt>
                <c:pt idx="12">
                  <c:v>456</c:v>
                </c:pt>
                <c:pt idx="13">
                  <c:v>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C-4517-AB3B-5CBBEB144F30}"/>
            </c:ext>
          </c:extLst>
        </c:ser>
        <c:ser>
          <c:idx val="1"/>
          <c:order val="1"/>
          <c:tx>
            <c:strRef>
              <c:f>Fordelinger!$C$71</c:f>
              <c:strCache>
                <c:ptCount val="1"/>
                <c:pt idx="0">
                  <c:v>(600;720)</c:v>
                </c:pt>
              </c:strCache>
            </c:strRef>
          </c:tx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Fordelinger!$C$72:$C$85</c:f>
              <c:numCache>
                <c:formatCode>General</c:formatCode>
                <c:ptCount val="14"/>
                <c:pt idx="0">
                  <c:v>81</c:v>
                </c:pt>
                <c:pt idx="1">
                  <c:v>105</c:v>
                </c:pt>
                <c:pt idx="2">
                  <c:v>52</c:v>
                </c:pt>
                <c:pt idx="3">
                  <c:v>23</c:v>
                </c:pt>
                <c:pt idx="4">
                  <c:v>30</c:v>
                </c:pt>
                <c:pt idx="5">
                  <c:v>18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22</c:v>
                </c:pt>
                <c:pt idx="10">
                  <c:v>25</c:v>
                </c:pt>
                <c:pt idx="11">
                  <c:v>21</c:v>
                </c:pt>
                <c:pt idx="12">
                  <c:v>26</c:v>
                </c:pt>
                <c:pt idx="1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C-4517-AB3B-5CBBEB144F30}"/>
            </c:ext>
          </c:extLst>
        </c:ser>
        <c:ser>
          <c:idx val="2"/>
          <c:order val="2"/>
          <c:tx>
            <c:strRef>
              <c:f>Fordelinger!$D$71</c:f>
              <c:strCache>
                <c:ptCount val="1"/>
                <c:pt idx="0">
                  <c:v>[720,800]</c:v>
                </c:pt>
              </c:strCache>
            </c:strRef>
          </c:tx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Fordelinger!$D$72:$D$85</c:f>
              <c:numCache>
                <c:formatCode>General</c:formatCode>
                <c:ptCount val="14"/>
                <c:pt idx="0">
                  <c:v>249</c:v>
                </c:pt>
                <c:pt idx="1">
                  <c:v>234</c:v>
                </c:pt>
                <c:pt idx="2">
                  <c:v>118</c:v>
                </c:pt>
                <c:pt idx="3">
                  <c:v>62</c:v>
                </c:pt>
                <c:pt idx="4">
                  <c:v>63</c:v>
                </c:pt>
                <c:pt idx="5">
                  <c:v>50</c:v>
                </c:pt>
                <c:pt idx="6">
                  <c:v>59</c:v>
                </c:pt>
                <c:pt idx="7">
                  <c:v>15</c:v>
                </c:pt>
                <c:pt idx="8">
                  <c:v>8</c:v>
                </c:pt>
                <c:pt idx="9">
                  <c:v>12</c:v>
                </c:pt>
                <c:pt idx="10">
                  <c:v>9</c:v>
                </c:pt>
                <c:pt idx="11">
                  <c:v>16</c:v>
                </c:pt>
                <c:pt idx="12">
                  <c:v>16</c:v>
                </c:pt>
                <c:pt idx="1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C-4517-AB3B-5CBBEB144F30}"/>
            </c:ext>
          </c:extLst>
        </c:ser>
        <c:ser>
          <c:idx val="3"/>
          <c:order val="3"/>
          <c:tx>
            <c:strRef>
              <c:f>Fordelinger!$E$71</c:f>
              <c:strCache>
                <c:ptCount val="1"/>
                <c:pt idx="0">
                  <c:v>(800;990)</c:v>
                </c:pt>
              </c:strCache>
            </c:strRef>
          </c:tx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Fordelinger!$E$72:$E$85</c:f>
              <c:numCache>
                <c:formatCode>General</c:formatCode>
                <c:ptCount val="14"/>
                <c:pt idx="0">
                  <c:v>73</c:v>
                </c:pt>
                <c:pt idx="1">
                  <c:v>32</c:v>
                </c:pt>
                <c:pt idx="2">
                  <c:v>16</c:v>
                </c:pt>
                <c:pt idx="3">
                  <c:v>12</c:v>
                </c:pt>
                <c:pt idx="4">
                  <c:v>8</c:v>
                </c:pt>
                <c:pt idx="5">
                  <c:v>8</c:v>
                </c:pt>
                <c:pt idx="6">
                  <c:v>10</c:v>
                </c:pt>
                <c:pt idx="7">
                  <c:v>19</c:v>
                </c:pt>
                <c:pt idx="8">
                  <c:v>18</c:v>
                </c:pt>
                <c:pt idx="9">
                  <c:v>26</c:v>
                </c:pt>
                <c:pt idx="10">
                  <c:v>29</c:v>
                </c:pt>
                <c:pt idx="11">
                  <c:v>32</c:v>
                </c:pt>
                <c:pt idx="12">
                  <c:v>41</c:v>
                </c:pt>
                <c:pt idx="1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C-4517-AB3B-5CBBEB144F30}"/>
            </c:ext>
          </c:extLst>
        </c:ser>
        <c:ser>
          <c:idx val="4"/>
          <c:order val="4"/>
          <c:tx>
            <c:strRef>
              <c:f>Fordelinger!$F$71</c:f>
              <c:strCache>
                <c:ptCount val="1"/>
                <c:pt idx="0">
                  <c:v>[990,1100]</c:v>
                </c:pt>
              </c:strCache>
            </c:strRef>
          </c:tx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Fordelinger!$F$72:$F$85</c:f>
              <c:numCache>
                <c:formatCode>General</c:formatCode>
                <c:ptCount val="14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25</c:v>
                </c:pt>
                <c:pt idx="8">
                  <c:v>36</c:v>
                </c:pt>
                <c:pt idx="9">
                  <c:v>38</c:v>
                </c:pt>
                <c:pt idx="10">
                  <c:v>53</c:v>
                </c:pt>
                <c:pt idx="11">
                  <c:v>56</c:v>
                </c:pt>
                <c:pt idx="12">
                  <c:v>18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C-4517-AB3B-5CBBEB144F30}"/>
            </c:ext>
          </c:extLst>
        </c:ser>
        <c:ser>
          <c:idx val="5"/>
          <c:order val="5"/>
          <c:tx>
            <c:strRef>
              <c:f>Fordelinger!$G$71</c:f>
              <c:strCache>
                <c:ptCount val="1"/>
                <c:pt idx="0">
                  <c:v>(1100;1440)</c:v>
                </c:pt>
              </c:strCache>
            </c:strRef>
          </c:tx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Fordelinger!$G$72:$G$85</c:f>
              <c:numCache>
                <c:formatCode>General</c:formatCode>
                <c:ptCount val="14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8</c:v>
                </c:pt>
                <c:pt idx="9">
                  <c:v>2</c:v>
                </c:pt>
                <c:pt idx="10">
                  <c:v>7</c:v>
                </c:pt>
                <c:pt idx="11">
                  <c:v>7</c:v>
                </c:pt>
                <c:pt idx="12">
                  <c:v>28</c:v>
                </c:pt>
                <c:pt idx="1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AC-4517-AB3B-5CBBEB144F30}"/>
            </c:ext>
          </c:extLst>
        </c:ser>
        <c:ser>
          <c:idx val="7"/>
          <c:order val="6"/>
          <c:tx>
            <c:strRef>
              <c:f>Fordelinger!$H$71</c:f>
              <c:strCache>
                <c:ptCount val="1"/>
                <c:pt idx="0">
                  <c:v>[1440,1600]</c:v>
                </c:pt>
              </c:strCache>
            </c:strRef>
          </c:tx>
          <c:spPr>
            <a:solidFill>
              <a:srgbClr val="C00000"/>
            </a:solidFill>
            <a:ln w="28575">
              <a:noFill/>
            </a:ln>
          </c:spPr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Fordelinger!$H$72:$H$85</c:f>
              <c:numCache>
                <c:formatCode>General</c:formatCode>
                <c:ptCount val="14"/>
                <c:pt idx="0">
                  <c:v>11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46</c:v>
                </c:pt>
                <c:pt idx="1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AC-4517-AB3B-5CBBEB144F30}"/>
            </c:ext>
          </c:extLst>
        </c:ser>
        <c:ser>
          <c:idx val="8"/>
          <c:order val="7"/>
          <c:tx>
            <c:strRef>
              <c:f>Fordelinger!$I$71</c:f>
              <c:strCache>
                <c:ptCount val="1"/>
                <c:pt idx="0">
                  <c:v>&gt;1600</c:v>
                </c:pt>
              </c:strCache>
            </c:strRef>
          </c:tx>
          <c:spPr>
            <a:solidFill>
              <a:schemeClr val="tx1"/>
            </a:solidFill>
            <a:ln w="28575">
              <a:noFill/>
            </a:ln>
          </c:spPr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Fordelinger!$I$72:$I$85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AC-4517-AB3B-5CBBEB144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1425536"/>
        <c:axId val="41431808"/>
      </c:barChart>
      <c:lineChart>
        <c:grouping val="standard"/>
        <c:varyColors val="0"/>
        <c:ser>
          <c:idx val="6"/>
          <c:order val="8"/>
          <c:tx>
            <c:strRef>
              <c:f>Fordelinger!$K$71</c:f>
              <c:strCache>
                <c:ptCount val="1"/>
                <c:pt idx="0">
                  <c:v>Total active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8"/>
            <c:spPr>
              <a:noFill/>
              <a:ln w="19050"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Fordelinger!$K$72:$K$85</c:f>
              <c:numCache>
                <c:formatCode>General</c:formatCode>
                <c:ptCount val="14"/>
                <c:pt idx="0">
                  <c:v>1682</c:v>
                </c:pt>
                <c:pt idx="1">
                  <c:v>3048</c:v>
                </c:pt>
                <c:pt idx="2">
                  <c:v>3332</c:v>
                </c:pt>
                <c:pt idx="3">
                  <c:v>2585</c:v>
                </c:pt>
                <c:pt idx="4">
                  <c:v>2436</c:v>
                </c:pt>
                <c:pt idx="5">
                  <c:v>2243</c:v>
                </c:pt>
                <c:pt idx="6">
                  <c:v>1954</c:v>
                </c:pt>
                <c:pt idx="7">
                  <c:v>1982</c:v>
                </c:pt>
                <c:pt idx="8">
                  <c:v>2233</c:v>
                </c:pt>
                <c:pt idx="9">
                  <c:v>2198</c:v>
                </c:pt>
                <c:pt idx="10">
                  <c:v>2393</c:v>
                </c:pt>
                <c:pt idx="11">
                  <c:v>2548</c:v>
                </c:pt>
                <c:pt idx="12">
                  <c:v>2835</c:v>
                </c:pt>
                <c:pt idx="13">
                  <c:v>3138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9AC-4517-AB3B-5CBBEB144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35136"/>
        <c:axId val="41433344"/>
      </c:lineChart>
      <c:catAx>
        <c:axId val="4142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431808"/>
        <c:crosses val="autoZero"/>
        <c:auto val="1"/>
        <c:lblAlgn val="ctr"/>
        <c:lblOffset val="100"/>
        <c:noMultiLvlLbl val="0"/>
      </c:catAx>
      <c:valAx>
        <c:axId val="41431808"/>
        <c:scaling>
          <c:orientation val="minMax"/>
          <c:max val="35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425536"/>
        <c:crosses val="autoZero"/>
        <c:crossBetween val="between"/>
        <c:majorUnit val="500"/>
      </c:valAx>
      <c:valAx>
        <c:axId val="414333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435136"/>
        <c:crosses val="max"/>
        <c:crossBetween val="between"/>
      </c:valAx>
      <c:catAx>
        <c:axId val="4143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43334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7719349917859657"/>
          <c:y val="0.21044624364679701"/>
          <c:w val="0.11386493780802628"/>
          <c:h val="0.5672205959044464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sz="1600"/>
              <a:t>New users of Skattefunn by tax credit size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Fordelinger!$B$71</c:f>
              <c:strCache>
                <c:ptCount val="1"/>
                <c:pt idx="0">
                  <c:v>&lt;=600</c:v>
                </c:pt>
              </c:strCache>
            </c:strRef>
          </c:tx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Fordelinger!$B$72:$B$85</c:f>
              <c:numCache>
                <c:formatCode>General</c:formatCode>
                <c:ptCount val="14"/>
                <c:pt idx="0">
                  <c:v>1247</c:v>
                </c:pt>
                <c:pt idx="1">
                  <c:v>1354</c:v>
                </c:pt>
                <c:pt idx="2">
                  <c:v>891</c:v>
                </c:pt>
                <c:pt idx="3">
                  <c:v>500</c:v>
                </c:pt>
                <c:pt idx="4">
                  <c:v>364</c:v>
                </c:pt>
                <c:pt idx="5">
                  <c:v>375</c:v>
                </c:pt>
                <c:pt idx="6">
                  <c:v>294</c:v>
                </c:pt>
                <c:pt idx="7">
                  <c:v>307</c:v>
                </c:pt>
                <c:pt idx="8">
                  <c:v>344</c:v>
                </c:pt>
                <c:pt idx="9">
                  <c:v>301</c:v>
                </c:pt>
                <c:pt idx="10">
                  <c:v>336</c:v>
                </c:pt>
                <c:pt idx="11">
                  <c:v>412</c:v>
                </c:pt>
                <c:pt idx="12">
                  <c:v>456</c:v>
                </c:pt>
                <c:pt idx="13">
                  <c:v>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C-4517-AB3B-5CBBEB144F30}"/>
            </c:ext>
          </c:extLst>
        </c:ser>
        <c:ser>
          <c:idx val="1"/>
          <c:order val="1"/>
          <c:tx>
            <c:strRef>
              <c:f>Fordelinger!$C$71</c:f>
              <c:strCache>
                <c:ptCount val="1"/>
                <c:pt idx="0">
                  <c:v>(600;720)</c:v>
                </c:pt>
              </c:strCache>
            </c:strRef>
          </c:tx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Fordelinger!$C$72:$C$85</c:f>
              <c:numCache>
                <c:formatCode>General</c:formatCode>
                <c:ptCount val="14"/>
                <c:pt idx="0">
                  <c:v>81</c:v>
                </c:pt>
                <c:pt idx="1">
                  <c:v>105</c:v>
                </c:pt>
                <c:pt idx="2">
                  <c:v>52</c:v>
                </c:pt>
                <c:pt idx="3">
                  <c:v>23</c:v>
                </c:pt>
                <c:pt idx="4">
                  <c:v>30</c:v>
                </c:pt>
                <c:pt idx="5">
                  <c:v>18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22</c:v>
                </c:pt>
                <c:pt idx="10">
                  <c:v>25</c:v>
                </c:pt>
                <c:pt idx="11">
                  <c:v>21</c:v>
                </c:pt>
                <c:pt idx="12">
                  <c:v>26</c:v>
                </c:pt>
                <c:pt idx="1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C-4517-AB3B-5CBBEB144F30}"/>
            </c:ext>
          </c:extLst>
        </c:ser>
        <c:ser>
          <c:idx val="2"/>
          <c:order val="2"/>
          <c:tx>
            <c:strRef>
              <c:f>Fordelinger!$D$71</c:f>
              <c:strCache>
                <c:ptCount val="1"/>
                <c:pt idx="0">
                  <c:v>[720,800]</c:v>
                </c:pt>
              </c:strCache>
            </c:strRef>
          </c:tx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Fordelinger!$D$72:$D$85</c:f>
              <c:numCache>
                <c:formatCode>General</c:formatCode>
                <c:ptCount val="14"/>
                <c:pt idx="0">
                  <c:v>249</c:v>
                </c:pt>
                <c:pt idx="1">
                  <c:v>234</c:v>
                </c:pt>
                <c:pt idx="2">
                  <c:v>118</c:v>
                </c:pt>
                <c:pt idx="3">
                  <c:v>62</c:v>
                </c:pt>
                <c:pt idx="4">
                  <c:v>63</c:v>
                </c:pt>
                <c:pt idx="5">
                  <c:v>50</c:v>
                </c:pt>
                <c:pt idx="6">
                  <c:v>59</c:v>
                </c:pt>
                <c:pt idx="7">
                  <c:v>15</c:v>
                </c:pt>
                <c:pt idx="8">
                  <c:v>8</c:v>
                </c:pt>
                <c:pt idx="9">
                  <c:v>12</c:v>
                </c:pt>
                <c:pt idx="10">
                  <c:v>9</c:v>
                </c:pt>
                <c:pt idx="11">
                  <c:v>16</c:v>
                </c:pt>
                <c:pt idx="12">
                  <c:v>16</c:v>
                </c:pt>
                <c:pt idx="1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C-4517-AB3B-5CBBEB144F30}"/>
            </c:ext>
          </c:extLst>
        </c:ser>
        <c:ser>
          <c:idx val="3"/>
          <c:order val="3"/>
          <c:tx>
            <c:strRef>
              <c:f>Fordelinger!$E$71</c:f>
              <c:strCache>
                <c:ptCount val="1"/>
                <c:pt idx="0">
                  <c:v>(800;990)</c:v>
                </c:pt>
              </c:strCache>
            </c:strRef>
          </c:tx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Fordelinger!$E$72:$E$85</c:f>
              <c:numCache>
                <c:formatCode>General</c:formatCode>
                <c:ptCount val="14"/>
                <c:pt idx="0">
                  <c:v>73</c:v>
                </c:pt>
                <c:pt idx="1">
                  <c:v>32</c:v>
                </c:pt>
                <c:pt idx="2">
                  <c:v>16</c:v>
                </c:pt>
                <c:pt idx="3">
                  <c:v>12</c:v>
                </c:pt>
                <c:pt idx="4">
                  <c:v>8</c:v>
                </c:pt>
                <c:pt idx="5">
                  <c:v>8</c:v>
                </c:pt>
                <c:pt idx="6">
                  <c:v>10</c:v>
                </c:pt>
                <c:pt idx="7">
                  <c:v>19</c:v>
                </c:pt>
                <c:pt idx="8">
                  <c:v>18</c:v>
                </c:pt>
                <c:pt idx="9">
                  <c:v>26</c:v>
                </c:pt>
                <c:pt idx="10">
                  <c:v>29</c:v>
                </c:pt>
                <c:pt idx="11">
                  <c:v>32</c:v>
                </c:pt>
                <c:pt idx="12">
                  <c:v>41</c:v>
                </c:pt>
                <c:pt idx="1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C-4517-AB3B-5CBBEB144F30}"/>
            </c:ext>
          </c:extLst>
        </c:ser>
        <c:ser>
          <c:idx val="4"/>
          <c:order val="4"/>
          <c:tx>
            <c:strRef>
              <c:f>Fordelinger!$F$71</c:f>
              <c:strCache>
                <c:ptCount val="1"/>
                <c:pt idx="0">
                  <c:v>[990,1100]</c:v>
                </c:pt>
              </c:strCache>
            </c:strRef>
          </c:tx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Fordelinger!$F$72:$F$85</c:f>
              <c:numCache>
                <c:formatCode>General</c:formatCode>
                <c:ptCount val="14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25</c:v>
                </c:pt>
                <c:pt idx="8">
                  <c:v>36</c:v>
                </c:pt>
                <c:pt idx="9">
                  <c:v>38</c:v>
                </c:pt>
                <c:pt idx="10">
                  <c:v>53</c:v>
                </c:pt>
                <c:pt idx="11">
                  <c:v>56</c:v>
                </c:pt>
                <c:pt idx="12">
                  <c:v>18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C-4517-AB3B-5CBBEB144F30}"/>
            </c:ext>
          </c:extLst>
        </c:ser>
        <c:ser>
          <c:idx val="5"/>
          <c:order val="5"/>
          <c:tx>
            <c:strRef>
              <c:f>Fordelinger!$G$71</c:f>
              <c:strCache>
                <c:ptCount val="1"/>
                <c:pt idx="0">
                  <c:v>(1100;1440)</c:v>
                </c:pt>
              </c:strCache>
            </c:strRef>
          </c:tx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Fordelinger!$G$72:$G$85</c:f>
              <c:numCache>
                <c:formatCode>General</c:formatCode>
                <c:ptCount val="14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8</c:v>
                </c:pt>
                <c:pt idx="9">
                  <c:v>2</c:v>
                </c:pt>
                <c:pt idx="10">
                  <c:v>7</c:v>
                </c:pt>
                <c:pt idx="11">
                  <c:v>7</c:v>
                </c:pt>
                <c:pt idx="12">
                  <c:v>28</c:v>
                </c:pt>
                <c:pt idx="1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AC-4517-AB3B-5CBBEB144F30}"/>
            </c:ext>
          </c:extLst>
        </c:ser>
        <c:ser>
          <c:idx val="7"/>
          <c:order val="6"/>
          <c:tx>
            <c:strRef>
              <c:f>Fordelinger!$H$71</c:f>
              <c:strCache>
                <c:ptCount val="1"/>
                <c:pt idx="0">
                  <c:v>[1440,1600]</c:v>
                </c:pt>
              </c:strCache>
            </c:strRef>
          </c:tx>
          <c:spPr>
            <a:solidFill>
              <a:srgbClr val="C00000"/>
            </a:solidFill>
            <a:ln w="28575">
              <a:noFill/>
            </a:ln>
          </c:spPr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Fordelinger!$H$72:$H$85</c:f>
              <c:numCache>
                <c:formatCode>General</c:formatCode>
                <c:ptCount val="14"/>
                <c:pt idx="0">
                  <c:v>11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46</c:v>
                </c:pt>
                <c:pt idx="1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AC-4517-AB3B-5CBBEB144F30}"/>
            </c:ext>
          </c:extLst>
        </c:ser>
        <c:ser>
          <c:idx val="8"/>
          <c:order val="7"/>
          <c:tx>
            <c:strRef>
              <c:f>Fordelinger!$I$71</c:f>
              <c:strCache>
                <c:ptCount val="1"/>
                <c:pt idx="0">
                  <c:v>&gt;1600</c:v>
                </c:pt>
              </c:strCache>
            </c:strRef>
          </c:tx>
          <c:spPr>
            <a:solidFill>
              <a:schemeClr val="tx1"/>
            </a:solidFill>
            <a:ln w="28575">
              <a:noFill/>
            </a:ln>
          </c:spPr>
          <c:invertIfNegative val="0"/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Fordelinger!$I$72:$I$85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AC-4517-AB3B-5CBBEB144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35092224"/>
        <c:axId val="235102592"/>
      </c:barChart>
      <c:lineChart>
        <c:grouping val="standard"/>
        <c:varyColors val="0"/>
        <c:ser>
          <c:idx val="6"/>
          <c:order val="8"/>
          <c:tx>
            <c:strRef>
              <c:f>Fordelinger!$K$71</c:f>
              <c:strCache>
                <c:ptCount val="1"/>
                <c:pt idx="0">
                  <c:v>Total active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8"/>
            <c:spPr>
              <a:noFill/>
              <a:ln w="19050"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numRef>
              <c:f>Fordelinger!$A$72:$A$85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Fordelinger!$K$72:$K$85</c:f>
              <c:numCache>
                <c:formatCode>General</c:formatCode>
                <c:ptCount val="14"/>
                <c:pt idx="0">
                  <c:v>1682</c:v>
                </c:pt>
                <c:pt idx="1">
                  <c:v>3048</c:v>
                </c:pt>
                <c:pt idx="2">
                  <c:v>3332</c:v>
                </c:pt>
                <c:pt idx="3">
                  <c:v>2585</c:v>
                </c:pt>
                <c:pt idx="4">
                  <c:v>2436</c:v>
                </c:pt>
                <c:pt idx="5">
                  <c:v>2243</c:v>
                </c:pt>
                <c:pt idx="6">
                  <c:v>1954</c:v>
                </c:pt>
                <c:pt idx="7">
                  <c:v>1982</c:v>
                </c:pt>
                <c:pt idx="8">
                  <c:v>2233</c:v>
                </c:pt>
                <c:pt idx="9">
                  <c:v>2198</c:v>
                </c:pt>
                <c:pt idx="10">
                  <c:v>2393</c:v>
                </c:pt>
                <c:pt idx="11">
                  <c:v>2548</c:v>
                </c:pt>
                <c:pt idx="12">
                  <c:v>2835</c:v>
                </c:pt>
                <c:pt idx="13">
                  <c:v>3138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9AC-4517-AB3B-5CBBEB144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105664"/>
        <c:axId val="235104128"/>
      </c:lineChart>
      <c:catAx>
        <c:axId val="23509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5102592"/>
        <c:crosses val="autoZero"/>
        <c:auto val="1"/>
        <c:lblAlgn val="ctr"/>
        <c:lblOffset val="100"/>
        <c:noMultiLvlLbl val="0"/>
      </c:catAx>
      <c:valAx>
        <c:axId val="235102592"/>
        <c:scaling>
          <c:orientation val="minMax"/>
          <c:max val="35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5092224"/>
        <c:crosses val="autoZero"/>
        <c:crossBetween val="between"/>
        <c:majorUnit val="500"/>
      </c:valAx>
      <c:valAx>
        <c:axId val="2351041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5105664"/>
        <c:crosses val="max"/>
        <c:crossBetween val="between"/>
      </c:valAx>
      <c:catAx>
        <c:axId val="235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51041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7719349917859657"/>
          <c:y val="0.21044624364679701"/>
          <c:w val="0.11386493780802628"/>
          <c:h val="0.5672205959044464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b-NO" dirty="0" err="1"/>
              <a:t>SkatteFUNN-user</a:t>
            </a:r>
            <a:r>
              <a:rPr lang="nb-NO" dirty="0"/>
              <a:t> </a:t>
            </a:r>
            <a:r>
              <a:rPr lang="nb-NO" dirty="0" err="1"/>
              <a:t>generetion</a:t>
            </a:r>
            <a:r>
              <a:rPr lang="nb-NO" dirty="0"/>
              <a:t> 2002-2003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'Generation differences'!$B$47</c:f>
              <c:strCache>
                <c:ptCount val="1"/>
                <c:pt idx="0">
                  <c:v>Not SKF-firms</c:v>
                </c:pt>
              </c:strCache>
            </c:strRef>
          </c:tx>
          <c:marker>
            <c:symbol val="diamond"/>
            <c:size val="5"/>
          </c:marker>
          <c:cat>
            <c:numRef>
              <c:f>'Generation differences'!$A$48:$A$63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'Generation differences'!$B$48:$B$63</c:f>
              <c:numCache>
                <c:formatCode>0</c:formatCode>
                <c:ptCount val="16"/>
                <c:pt idx="0">
                  <c:v>395.45816337228013</c:v>
                </c:pt>
                <c:pt idx="1">
                  <c:v>434.19858562003589</c:v>
                </c:pt>
                <c:pt idx="2">
                  <c:v>419.56312863139686</c:v>
                </c:pt>
                <c:pt idx="3">
                  <c:v>378.37054755821191</c:v>
                </c:pt>
                <c:pt idx="4">
                  <c:v>337.86249730324977</c:v>
                </c:pt>
                <c:pt idx="5">
                  <c:v>356.26149580908071</c:v>
                </c:pt>
                <c:pt idx="6">
                  <c:v>322.08033435416525</c:v>
                </c:pt>
                <c:pt idx="7">
                  <c:v>335.99154635871037</c:v>
                </c:pt>
                <c:pt idx="8">
                  <c:v>347.10141517549226</c:v>
                </c:pt>
                <c:pt idx="9">
                  <c:v>369.44061119975663</c:v>
                </c:pt>
                <c:pt idx="10">
                  <c:v>350.62665625930237</c:v>
                </c:pt>
                <c:pt idx="11">
                  <c:v>373.26961987213724</c:v>
                </c:pt>
                <c:pt idx="12">
                  <c:v>355.51235410866462</c:v>
                </c:pt>
                <c:pt idx="13">
                  <c:v>377.31372379370555</c:v>
                </c:pt>
                <c:pt idx="14">
                  <c:v>364.95862828725097</c:v>
                </c:pt>
                <c:pt idx="15">
                  <c:v>418.78639801720578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40-4179-95DE-6AB5D2D0FF8A}"/>
            </c:ext>
          </c:extLst>
        </c:ser>
        <c:ser>
          <c:idx val="1"/>
          <c:order val="1"/>
          <c:tx>
            <c:strRef>
              <c:f>'Generation differences'!$C$47</c:f>
              <c:strCache>
                <c:ptCount val="1"/>
                <c:pt idx="0">
                  <c:v>G02-03: no SKF</c:v>
                </c:pt>
              </c:strCache>
            </c:strRef>
          </c:tx>
          <c:marker>
            <c:symbol val="square"/>
            <c:size val="5"/>
          </c:marker>
          <c:cat>
            <c:numRef>
              <c:f>'Generation differences'!$A$48:$A$63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'Generation differences'!$C$48:$C$63</c:f>
              <c:numCache>
                <c:formatCode>0</c:formatCode>
                <c:ptCount val="16"/>
                <c:pt idx="0">
                  <c:v>683.07454698112099</c:v>
                </c:pt>
                <c:pt idx="1">
                  <c:v>782.64561925862358</c:v>
                </c:pt>
                <c:pt idx="2">
                  <c:v>737.50214744532002</c:v>
                </c:pt>
                <c:pt idx="3">
                  <c:v>723.32019926255111</c:v>
                </c:pt>
                <c:pt idx="4">
                  <c:v>696.33021871897051</c:v>
                </c:pt>
                <c:pt idx="5">
                  <c:v>710.35084793245358</c:v>
                </c:pt>
                <c:pt idx="6">
                  <c:v>644.66383829771053</c:v>
                </c:pt>
                <c:pt idx="7">
                  <c:v>678.02692531103776</c:v>
                </c:pt>
                <c:pt idx="8">
                  <c:v>726.28100560619316</c:v>
                </c:pt>
                <c:pt idx="9">
                  <c:v>764.04065415838932</c:v>
                </c:pt>
                <c:pt idx="10">
                  <c:v>750.85007649187924</c:v>
                </c:pt>
                <c:pt idx="11">
                  <c:v>817.10205387277188</c:v>
                </c:pt>
                <c:pt idx="12">
                  <c:v>794.0282182711926</c:v>
                </c:pt>
                <c:pt idx="13">
                  <c:v>813.09585058745336</c:v>
                </c:pt>
                <c:pt idx="14">
                  <c:v>784.06897907961331</c:v>
                </c:pt>
                <c:pt idx="15">
                  <c:v>786.15737890434173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40-4179-95DE-6AB5D2D0FF8A}"/>
            </c:ext>
          </c:extLst>
        </c:ser>
        <c:ser>
          <c:idx val="2"/>
          <c:order val="2"/>
          <c:tx>
            <c:strRef>
              <c:f>'Generation differences'!$D$47</c:f>
              <c:strCache>
                <c:ptCount val="1"/>
                <c:pt idx="0">
                  <c:v>G02-03: with SKF</c:v>
                </c:pt>
              </c:strCache>
            </c:strRef>
          </c:tx>
          <c:marker>
            <c:symbol val="triangle"/>
            <c:size val="5"/>
          </c:marker>
          <c:cat>
            <c:numRef>
              <c:f>'Generation differences'!$A$48:$A$63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'Generation differences'!$D$48:$D$63</c:f>
              <c:numCache>
                <c:formatCode>0</c:formatCode>
                <c:ptCount val="16"/>
                <c:pt idx="0">
                  <c:v>683.07454698112099</c:v>
                </c:pt>
                <c:pt idx="1">
                  <c:v>782.64561925862358</c:v>
                </c:pt>
                <c:pt idx="2">
                  <c:v>1262.7712631866298</c:v>
                </c:pt>
                <c:pt idx="3">
                  <c:v>1238.4885452538929</c:v>
                </c:pt>
                <c:pt idx="4">
                  <c:v>1154.4103810352435</c:v>
                </c:pt>
                <c:pt idx="5">
                  <c:v>1177.6544676447065</c:v>
                </c:pt>
                <c:pt idx="6">
                  <c:v>1068.7563908758834</c:v>
                </c:pt>
                <c:pt idx="7">
                  <c:v>914.6742582689991</c:v>
                </c:pt>
                <c:pt idx="8">
                  <c:v>979.77014672826056</c:v>
                </c:pt>
                <c:pt idx="9">
                  <c:v>1062.6052981189114</c:v>
                </c:pt>
                <c:pt idx="10">
                  <c:v>1044.2602301733807</c:v>
                </c:pt>
                <c:pt idx="11">
                  <c:v>1194.9695704705307</c:v>
                </c:pt>
                <c:pt idx="12">
                  <c:v>1161.2252771019814</c:v>
                </c:pt>
                <c:pt idx="13">
                  <c:v>1189.1107049880811</c:v>
                </c:pt>
                <c:pt idx="14">
                  <c:v>1232.4656064373826</c:v>
                </c:pt>
                <c:pt idx="15">
                  <c:v>1235.7470932882479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40-4179-95DE-6AB5D2D0F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504768"/>
        <c:axId val="259506560"/>
      </c:lineChart>
      <c:catAx>
        <c:axId val="25950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9506560"/>
        <c:crosses val="autoZero"/>
        <c:auto val="1"/>
        <c:lblAlgn val="ctr"/>
        <c:lblOffset val="100"/>
        <c:noMultiLvlLbl val="0"/>
      </c:catAx>
      <c:valAx>
        <c:axId val="25950656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2595047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0.07658</cdr:x>
      <cdr:y>0.22828</cdr:y>
    </cdr:from>
    <cdr:to>
      <cdr:x>0.12634</cdr:x>
      <cdr:y>0.30639</cdr:y>
    </cdr:to>
    <cdr:sp macro="" textlink="">
      <cdr:nvSpPr>
        <cdr:cNvPr id="2" name="Stjerne: 10 tagger 1">
          <a:extLst xmlns:a="http://schemas.openxmlformats.org/drawingml/2006/main">
            <a:ext uri="{FF2B5EF4-FFF2-40B4-BE49-F238E27FC236}">
              <a16:creationId xmlns:a16="http://schemas.microsoft.com/office/drawing/2014/main" id="{00DADC69-B92D-4B49-8D81-A6F50C6E244A}"/>
            </a:ext>
          </a:extLst>
        </cdr:cNvPr>
        <cdr:cNvSpPr/>
      </cdr:nvSpPr>
      <cdr:spPr>
        <a:xfrm xmlns:a="http://schemas.openxmlformats.org/drawingml/2006/main">
          <a:off x="652594" y="1173193"/>
          <a:ext cx="424071" cy="401446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dirty="0"/>
            <a:t>1</a:t>
          </a:r>
        </a:p>
      </cdr:txBody>
    </cdr:sp>
  </cdr:relSizeAnchor>
  <cdr:relSizeAnchor xmlns:cdr="http://schemas.openxmlformats.org/drawingml/2006/chartDrawing">
    <cdr:from>
      <cdr:x>0.22842</cdr:x>
      <cdr:y>0.46531</cdr:y>
    </cdr:from>
    <cdr:to>
      <cdr:x>0.27818</cdr:x>
      <cdr:y>0.54342</cdr:y>
    </cdr:to>
    <cdr:sp macro="" textlink="">
      <cdr:nvSpPr>
        <cdr:cNvPr id="3" name="Stjerne: 10 tagger 2">
          <a:extLst xmlns:a="http://schemas.openxmlformats.org/drawingml/2006/main">
            <a:ext uri="{FF2B5EF4-FFF2-40B4-BE49-F238E27FC236}">
              <a16:creationId xmlns:a16="http://schemas.microsoft.com/office/drawing/2014/main" id="{00DADC69-B92D-4B49-8D81-A6F50C6E244A}"/>
            </a:ext>
          </a:extLst>
        </cdr:cNvPr>
        <cdr:cNvSpPr/>
      </cdr:nvSpPr>
      <cdr:spPr>
        <a:xfrm xmlns:a="http://schemas.openxmlformats.org/drawingml/2006/main">
          <a:off x="1946556" y="2391421"/>
          <a:ext cx="424071" cy="401446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dirty="0"/>
            <a:t>2</a:t>
          </a:r>
        </a:p>
      </cdr:txBody>
    </cdr:sp>
  </cdr:relSizeAnchor>
  <cdr:relSizeAnchor xmlns:cdr="http://schemas.openxmlformats.org/drawingml/2006/chartDrawing">
    <cdr:from>
      <cdr:x>0.35596</cdr:x>
      <cdr:y>0.60743</cdr:y>
    </cdr:from>
    <cdr:to>
      <cdr:x>0.40572</cdr:x>
      <cdr:y>0.68554</cdr:y>
    </cdr:to>
    <cdr:sp macro="" textlink="">
      <cdr:nvSpPr>
        <cdr:cNvPr id="4" name="Stjerne: 10 tagger 3">
          <a:extLst xmlns:a="http://schemas.openxmlformats.org/drawingml/2006/main">
            <a:ext uri="{FF2B5EF4-FFF2-40B4-BE49-F238E27FC236}">
              <a16:creationId xmlns:a16="http://schemas.microsoft.com/office/drawing/2014/main" id="{00DADC69-B92D-4B49-8D81-A6F50C6E244A}"/>
            </a:ext>
          </a:extLst>
        </cdr:cNvPr>
        <cdr:cNvSpPr/>
      </cdr:nvSpPr>
      <cdr:spPr>
        <a:xfrm xmlns:a="http://schemas.openxmlformats.org/drawingml/2006/main">
          <a:off x="3033485" y="3121804"/>
          <a:ext cx="424071" cy="401446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dirty="0"/>
            <a:t>3</a:t>
          </a:r>
        </a:p>
      </cdr:txBody>
    </cdr:sp>
  </cdr:relSizeAnchor>
  <cdr:relSizeAnchor xmlns:cdr="http://schemas.openxmlformats.org/drawingml/2006/chartDrawing">
    <cdr:from>
      <cdr:x>0.47512</cdr:x>
      <cdr:y>0.55707</cdr:y>
    </cdr:from>
    <cdr:to>
      <cdr:x>0.52488</cdr:x>
      <cdr:y>0.63518</cdr:y>
    </cdr:to>
    <cdr:sp macro="" textlink="">
      <cdr:nvSpPr>
        <cdr:cNvPr id="5" name="Stjerne: 10 tagger 4">
          <a:extLst xmlns:a="http://schemas.openxmlformats.org/drawingml/2006/main">
            <a:ext uri="{FF2B5EF4-FFF2-40B4-BE49-F238E27FC236}">
              <a16:creationId xmlns:a16="http://schemas.microsoft.com/office/drawing/2014/main" id="{00DADC69-B92D-4B49-8D81-A6F50C6E244A}"/>
            </a:ext>
          </a:extLst>
        </cdr:cNvPr>
        <cdr:cNvSpPr/>
      </cdr:nvSpPr>
      <cdr:spPr>
        <a:xfrm xmlns:a="http://schemas.openxmlformats.org/drawingml/2006/main">
          <a:off x="4048964" y="2863012"/>
          <a:ext cx="424071" cy="401446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dirty="0"/>
            <a:t>4</a:t>
          </a:r>
        </a:p>
      </cdr:txBody>
    </cdr:sp>
  </cdr:relSizeAnchor>
  <cdr:relSizeAnchor xmlns:cdr="http://schemas.openxmlformats.org/drawingml/2006/chartDrawing">
    <cdr:from>
      <cdr:x>0.607</cdr:x>
      <cdr:y>0.46094</cdr:y>
    </cdr:from>
    <cdr:to>
      <cdr:x>0.65676</cdr:x>
      <cdr:y>0.53906</cdr:y>
    </cdr:to>
    <cdr:sp macro="" textlink="">
      <cdr:nvSpPr>
        <cdr:cNvPr id="6" name="Stjerne: 10 tagger 5">
          <a:extLst xmlns:a="http://schemas.openxmlformats.org/drawingml/2006/main">
            <a:ext uri="{FF2B5EF4-FFF2-40B4-BE49-F238E27FC236}">
              <a16:creationId xmlns:a16="http://schemas.microsoft.com/office/drawing/2014/main" id="{00DADC69-B92D-4B49-8D81-A6F50C6E244A}"/>
            </a:ext>
          </a:extLst>
        </cdr:cNvPr>
        <cdr:cNvSpPr/>
      </cdr:nvSpPr>
      <cdr:spPr>
        <a:xfrm xmlns:a="http://schemas.openxmlformats.org/drawingml/2006/main">
          <a:off x="5172835" y="2368969"/>
          <a:ext cx="424071" cy="401446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dirty="0"/>
            <a:t>5</a:t>
          </a:r>
        </a:p>
      </cdr:txBody>
    </cdr:sp>
  </cdr:relSizeAnchor>
  <cdr:relSizeAnchor xmlns:cdr="http://schemas.openxmlformats.org/drawingml/2006/chartDrawing">
    <cdr:from>
      <cdr:x>0.73185</cdr:x>
      <cdr:y>0.31873</cdr:y>
    </cdr:from>
    <cdr:to>
      <cdr:x>0.78161</cdr:x>
      <cdr:y>0.39684</cdr:y>
    </cdr:to>
    <cdr:sp macro="" textlink="">
      <cdr:nvSpPr>
        <cdr:cNvPr id="7" name="Stjerne: 10 tagger 6">
          <a:extLst xmlns:a="http://schemas.openxmlformats.org/drawingml/2006/main">
            <a:ext uri="{FF2B5EF4-FFF2-40B4-BE49-F238E27FC236}">
              <a16:creationId xmlns:a16="http://schemas.microsoft.com/office/drawing/2014/main" id="{00DADC69-B92D-4B49-8D81-A6F50C6E244A}"/>
            </a:ext>
          </a:extLst>
        </cdr:cNvPr>
        <cdr:cNvSpPr/>
      </cdr:nvSpPr>
      <cdr:spPr>
        <a:xfrm xmlns:a="http://schemas.openxmlformats.org/drawingml/2006/main">
          <a:off x="6236798" y="1638060"/>
          <a:ext cx="424071" cy="401446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dirty="0"/>
            <a:t>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046A0-C83F-44B5-892F-538177E90E22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7A057-C0DA-4119-9647-88ED6B27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6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AC23C-5EC7-4F4E-BECC-26D5F7F1C07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 dirty="0"/>
              <a:t>Edit Master text styles</a:t>
            </a:r>
          </a:p>
          <a:p>
            <a:pPr lvl="1"/>
            <a:r>
              <a:rPr lang="nb-NO" noProof="0" dirty="0"/>
              <a:t>Second level</a:t>
            </a:r>
          </a:p>
          <a:p>
            <a:pPr lvl="2"/>
            <a:r>
              <a:rPr lang="nb-NO" noProof="0" dirty="0"/>
              <a:t>Third level</a:t>
            </a:r>
          </a:p>
          <a:p>
            <a:pPr lvl="3"/>
            <a:r>
              <a:rPr lang="nb-NO" noProof="0" dirty="0"/>
              <a:t>Fourth level</a:t>
            </a:r>
          </a:p>
          <a:p>
            <a:pPr lvl="4"/>
            <a:r>
              <a:rPr lang="nb-NO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42837-96B0-42BA-AB38-214336C8C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9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8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9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3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1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7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82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1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2837-96B0-42BA-AB38-214336C8CA5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7" y="1268761"/>
            <a:ext cx="6264695" cy="15841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47664" y="3140968"/>
            <a:ext cx="5400600" cy="1512168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56246"/>
            <a:ext cx="3816424" cy="7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07956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.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939990" y="4306229"/>
            <a:ext cx="2620341" cy="974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algn="ctr"/>
            <a:endParaRPr lang="nb-NO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3667" y="2130127"/>
            <a:ext cx="5976666" cy="2086769"/>
          </a:xfrm>
          <a:solidFill>
            <a:schemeClr val="accent1"/>
          </a:solidFill>
        </p:spPr>
        <p:txBody>
          <a:bodyPr vert="horz" wrap="square" lIns="182880" tIns="91440" rIns="182880" bIns="91440" rtlCol="0" anchor="t">
            <a:noAutofit/>
          </a:bodyPr>
          <a:lstStyle>
            <a:lvl1pPr>
              <a:defRPr lang="en-US" sz="28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nb-NO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668" y="3640832"/>
            <a:ext cx="5976664" cy="579669"/>
          </a:xfrm>
          <a:solidFill>
            <a:schemeClr val="accent1"/>
          </a:solidFill>
        </p:spPr>
        <p:txBody>
          <a:bodyPr lIns="182880" tIns="91440" rIns="182880" bIns="91440" anchor="t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583666" y="4306229"/>
            <a:ext cx="3356324" cy="974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l"/>
            <a:r>
              <a:rPr lang="nb-NO" sz="1600" b="1" noProof="0" dirty="0">
                <a:latin typeface="Calibri Light" panose="020F0302020204030204" pitchFamily="34" charset="0"/>
                <a:cs typeface="Calibri Light" panose="020F0302020204030204" pitchFamily="34" charset="0"/>
              </a:rPr>
              <a:t>5. april 2017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2250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 v.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3688" y="2222565"/>
            <a:ext cx="5796644" cy="2003625"/>
          </a:xfrm>
        </p:spPr>
        <p:txBody>
          <a:bodyPr vert="horz" wrap="square" lIns="0" tIns="45720" rIns="0" bIns="45720" rtlCol="0" anchor="b">
            <a:spAutoFit/>
          </a:bodyPr>
          <a:lstStyle>
            <a:lvl1pPr>
              <a:defRPr lang="en-US" sz="13800" dirty="0"/>
            </a:lvl1pPr>
          </a:lstStyle>
          <a:p>
            <a:pPr lvl="0" fontAlgn="auto">
              <a:spcAft>
                <a:spcPts val="0"/>
              </a:spcAft>
            </a:pPr>
            <a:r>
              <a:rPr lang="nb-NO" noProof="0" dirty="0"/>
              <a:t>no.use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688" y="4658922"/>
            <a:ext cx="1064894" cy="230832"/>
          </a:xfrm>
        </p:spPr>
        <p:txBody>
          <a:bodyPr lIns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626FDE3-2D9C-43D6-8E2D-04F11CF1A094}" type="datetime1">
              <a:rPr lang="nb-NO" smtClean="0"/>
              <a:pPr/>
              <a:t>13.09.2019</a:t>
            </a:fld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14998"/>
            <a:ext cx="5796644" cy="371472"/>
          </a:xfrm>
          <a:noFill/>
        </p:spPr>
        <p:txBody>
          <a:bodyPr lIns="0" rIns="0" anchor="ctr">
            <a:normAutofit/>
          </a:bodyPr>
          <a:lstStyle>
            <a:lvl1pPr marL="0" indent="0" algn="l"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63688" y="4501208"/>
            <a:ext cx="579825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8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188640"/>
            <a:ext cx="8196146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076775-ED41-41D6-9A53-595AD7442C70}" type="datetime1">
              <a:rPr lang="nb-NO" noProof="0" smtClean="0"/>
              <a:pPr/>
              <a:t>13.09.2019</a:t>
            </a:fld>
            <a:endParaRPr lang="nb-NO" noProof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301875" y="2491797"/>
            <a:ext cx="468313" cy="466344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301875" y="3180149"/>
            <a:ext cx="468313" cy="466344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301875" y="3863677"/>
            <a:ext cx="468313" cy="466344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301875" y="4573833"/>
            <a:ext cx="468313" cy="466344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70188" y="1809621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2770188" y="2491797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2770188" y="3180149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2770188" y="3863677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2770188" y="4573833"/>
            <a:ext cx="4071937" cy="4635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174625" indent="0"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301198" y="1809621"/>
            <a:ext cx="584200" cy="469900"/>
          </a:xfrm>
          <a:prstGeom prst="homePlate">
            <a:avLst>
              <a:gd name="adj" fmla="val 24155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DB50E0E-D5CB-4653-987E-391B63008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62754" y="645333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7" name="Plassholder for bunntekst 3">
            <a:extLst>
              <a:ext uri="{FF2B5EF4-FFF2-40B4-BE49-F238E27FC236}">
                <a16:creationId xmlns:a16="http://schemas.microsoft.com/office/drawing/2014/main" id="{02793F7B-5E6D-4C45-BA82-DA240999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7984" y="6453337"/>
            <a:ext cx="2520280" cy="288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nb-NO"/>
              <a:t>Marina Rybalka, SSB</a:t>
            </a:r>
          </a:p>
        </p:txBody>
      </p:sp>
    </p:spTree>
    <p:extLst>
      <p:ext uri="{BB962C8B-B14F-4D97-AF65-F5344CB8AC3E}">
        <p14:creationId xmlns:p14="http://schemas.microsoft.com/office/powerpoint/2010/main" val="1574521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260776-2D20-4543-8F3F-88E1F4ED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188640"/>
            <a:ext cx="8196146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B9EA905-ED77-4044-8652-897C156C5D1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076775-ED41-41D6-9A53-595AD7442C70}" type="datetime1">
              <a:rPr lang="nb-NO" noProof="0" smtClean="0"/>
              <a:pPr/>
              <a:t>13.09.2019</a:t>
            </a:fld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7F23F-3071-4C92-92FD-16CC3517A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62754" y="645333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7" name="Plassholder for bunntekst 3">
            <a:extLst>
              <a:ext uri="{FF2B5EF4-FFF2-40B4-BE49-F238E27FC236}">
                <a16:creationId xmlns:a16="http://schemas.microsoft.com/office/drawing/2014/main" id="{93E0CFFE-24AD-4326-9014-8DADB12F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7984" y="6453337"/>
            <a:ext cx="2520280" cy="288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nb-NO"/>
              <a:t>Marina Rybalka, SSB</a:t>
            </a:r>
          </a:p>
        </p:txBody>
      </p:sp>
    </p:spTree>
    <p:extLst>
      <p:ext uri="{BB962C8B-B14F-4D97-AF65-F5344CB8AC3E}">
        <p14:creationId xmlns:p14="http://schemas.microsoft.com/office/powerpoint/2010/main" val="362753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983288" y="1276350"/>
            <a:ext cx="2716212" cy="482441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65127"/>
            <a:ext cx="8229600" cy="740766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276227"/>
            <a:ext cx="2715591" cy="4824536"/>
          </a:xfrm>
        </p:spPr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6228" y="1276227"/>
            <a:ext cx="2716265" cy="4824536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923A-2E25-4F90-8CFF-E97E689AE53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5110" y="645333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0CCCF0E-CBC9-415B-AF45-E161027B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7984" y="6453337"/>
            <a:ext cx="2520280" cy="288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nb-NO"/>
              <a:t>Marina Rybalka, SSB</a:t>
            </a:r>
          </a:p>
        </p:txBody>
      </p:sp>
    </p:spTree>
    <p:extLst>
      <p:ext uri="{BB962C8B-B14F-4D97-AF65-F5344CB8AC3E}">
        <p14:creationId xmlns:p14="http://schemas.microsoft.com/office/powerpoint/2010/main" val="376151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88640"/>
            <a:ext cx="8216900" cy="1143000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076775-ED41-41D6-9A53-595AD7442C70}" type="datetime1">
              <a:rPr lang="nb-NO" noProof="0" smtClean="0"/>
              <a:pPr/>
              <a:t>13.09.2019</a:t>
            </a:fld>
            <a:endParaRPr lang="nb-NO" noProof="0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9900" y="1266825"/>
            <a:ext cx="8229600" cy="2743200"/>
          </a:xfrm>
        </p:spPr>
        <p:txBody>
          <a:bodyPr/>
          <a:lstStyle/>
          <a:p>
            <a:r>
              <a:rPr lang="nb-NO"/>
              <a:t>Klikk ikonet for å legge til en tabell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9900" y="4105275"/>
            <a:ext cx="8229600" cy="20764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F2F2BA-7FAB-4B61-97FA-5C3DF980A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62754" y="645333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86A394C2-1896-4151-95C5-B3B0B275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7984" y="6453337"/>
            <a:ext cx="2520280" cy="288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nb-NO"/>
              <a:t>Marina Rybalka, SSB</a:t>
            </a:r>
          </a:p>
        </p:txBody>
      </p:sp>
    </p:spTree>
    <p:extLst>
      <p:ext uri="{BB962C8B-B14F-4D97-AF65-F5344CB8AC3E}">
        <p14:creationId xmlns:p14="http://schemas.microsoft.com/office/powerpoint/2010/main" val="19954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258888" y="1412875"/>
            <a:ext cx="7416800" cy="460851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67701E-A8FA-495C-A885-21DAE75A3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62754" y="645333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51B7D415-9A25-4844-8D63-8E159FA2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7984" y="6453337"/>
            <a:ext cx="2520280" cy="288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nb-NO"/>
              <a:t>Marina Rybalka, SSB</a:t>
            </a:r>
          </a:p>
        </p:txBody>
      </p:sp>
    </p:spTree>
    <p:extLst>
      <p:ext uri="{BB962C8B-B14F-4D97-AF65-F5344CB8AC3E}">
        <p14:creationId xmlns:p14="http://schemas.microsoft.com/office/powerpoint/2010/main" val="371651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6775-ED41-41D6-9A53-595AD7442C70}" type="datetime1">
              <a:rPr lang="nb-NO" noProof="0" smtClean="0"/>
              <a:pPr/>
              <a:t>13.09.2019</a:t>
            </a:fld>
            <a:endParaRPr lang="nb-NO" noProof="0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258888" y="1412875"/>
            <a:ext cx="3529136" cy="46085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6"/>
          <p:cNvSpPr>
            <a:spLocks noGrp="1"/>
          </p:cNvSpPr>
          <p:nvPr>
            <p:ph sz="quarter" idx="14"/>
          </p:nvPr>
        </p:nvSpPr>
        <p:spPr>
          <a:xfrm>
            <a:off x="5148064" y="1412875"/>
            <a:ext cx="3529136" cy="46085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1E7FC7-803E-455F-B31C-8DA3FE4C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62754" y="645333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3C25EE65-700F-4961-9C98-12AC80D9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7984" y="6453337"/>
            <a:ext cx="2520280" cy="288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nb-NO"/>
              <a:t>Marina Rybalka, SSB</a:t>
            </a:r>
          </a:p>
        </p:txBody>
      </p:sp>
    </p:spTree>
    <p:extLst>
      <p:ext uri="{BB962C8B-B14F-4D97-AF65-F5344CB8AC3E}">
        <p14:creationId xmlns:p14="http://schemas.microsoft.com/office/powerpoint/2010/main" val="1992363532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427984" y="6453337"/>
            <a:ext cx="2520280" cy="288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nb-NO"/>
              <a:t>Marina Rybalka, SSB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D4252-5E2D-4C7B-9521-4187450FF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62754" y="645333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7" name="Plassholder for dato 2">
            <a:extLst>
              <a:ext uri="{FF2B5EF4-FFF2-40B4-BE49-F238E27FC236}">
                <a16:creationId xmlns:a16="http://schemas.microsoft.com/office/drawing/2014/main" id="{B0FAF158-619D-4149-9066-F8DEB2CB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6912" y="6453337"/>
            <a:ext cx="981472" cy="288032"/>
          </a:xfrm>
        </p:spPr>
        <p:txBody>
          <a:bodyPr/>
          <a:lstStyle/>
          <a:p>
            <a:fld id="{5C076775-ED41-41D6-9A53-595AD7442C70}" type="datetime1">
              <a:rPr lang="nb-NO" noProof="0" smtClean="0"/>
              <a:pPr/>
              <a:t>13.09.2019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3717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6775-ED41-41D6-9A53-595AD7442C70}" type="datetime1">
              <a:rPr lang="nb-NO" noProof="0" smtClean="0"/>
              <a:pPr/>
              <a:t>13.09.2019</a:t>
            </a:fld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3807B-BC1F-474A-973F-E9823D6CC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62754" y="645333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7" name="Plassholder for bunntekst 3">
            <a:extLst>
              <a:ext uri="{FF2B5EF4-FFF2-40B4-BE49-F238E27FC236}">
                <a16:creationId xmlns:a16="http://schemas.microsoft.com/office/drawing/2014/main" id="{722A259F-FCDA-4224-A3F3-C963BBF2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7984" y="6453337"/>
            <a:ext cx="2520280" cy="288032"/>
          </a:xfrm>
        </p:spPr>
        <p:txBody>
          <a:bodyPr/>
          <a:lstStyle/>
          <a:p>
            <a:pPr>
              <a:defRPr/>
            </a:pPr>
            <a:r>
              <a:rPr lang="en-GB" altLang="nb-NO"/>
              <a:t>Marina Rybalka, SSB</a:t>
            </a:r>
          </a:p>
        </p:txBody>
      </p:sp>
    </p:spTree>
    <p:extLst>
      <p:ext uri="{BB962C8B-B14F-4D97-AF65-F5344CB8AC3E}">
        <p14:creationId xmlns:p14="http://schemas.microsoft.com/office/powerpoint/2010/main" val="2067079637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lain v.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t="5814" b="56435"/>
          <a:stretch/>
        </p:blipFill>
        <p:spPr>
          <a:xfrm>
            <a:off x="979703" y="2022980"/>
            <a:ext cx="7275649" cy="25087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603764"/>
            <a:ext cx="5707681" cy="371472"/>
          </a:xfrm>
          <a:noFill/>
        </p:spPr>
        <p:txBody>
          <a:bodyPr lIns="0" rIns="0" anchor="ctr">
            <a:normAutofit/>
          </a:bodyPr>
          <a:lstStyle>
            <a:lvl1pPr marL="0" indent="0" algn="l"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1763688" y="2022980"/>
            <a:ext cx="5707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763688" y="4543260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1763688" y="5047316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688" y="5119397"/>
            <a:ext cx="1064894" cy="230832"/>
          </a:xfrm>
        </p:spPr>
        <p:txBody>
          <a:bodyPr lIns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D7C47E-2E3C-4627-B8CC-09ED08E44914}" type="datetime1">
              <a:rPr lang="nb-NO" noProof="0" smtClean="0"/>
              <a:t>13.09.2019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4526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v.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6700"/>
            <a:ext cx="8229600" cy="740766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50" y="1268760"/>
            <a:ext cx="8232750" cy="4908203"/>
          </a:xfrm>
        </p:spPr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948E-C0C4-4427-BEAA-AC34CDF98828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6750" y="898400"/>
            <a:ext cx="823118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 noProof="0" dirty="0"/>
              <a:t>Insert subtitle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2754" y="645333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0277299F-E642-4CC5-B159-40A443C5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7984" y="6453337"/>
            <a:ext cx="2520280" cy="288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nb-NO"/>
              <a:t>Marina Rybalka, SSB</a:t>
            </a:r>
          </a:p>
        </p:txBody>
      </p:sp>
    </p:spTree>
    <p:extLst>
      <p:ext uri="{BB962C8B-B14F-4D97-AF65-F5344CB8AC3E}">
        <p14:creationId xmlns:p14="http://schemas.microsoft.com/office/powerpoint/2010/main" val="146925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v.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7994"/>
            <a:ext cx="8229600" cy="740766"/>
          </a:xfrm>
        </p:spPr>
        <p:txBody>
          <a:bodyPr/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50" y="1268760"/>
            <a:ext cx="8232750" cy="4775201"/>
          </a:xfrm>
        </p:spPr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6750" y="266700"/>
            <a:ext cx="8231187" cy="261294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nb-NO" noProof="0" dirty="0"/>
              <a:t>Insert subtitle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2754" y="6459589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80F132A4-2F99-412A-8227-DDDA18B5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7984" y="6453337"/>
            <a:ext cx="2520280" cy="288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nb-NO"/>
              <a:t>Marina Rybalka, SSB</a:t>
            </a:r>
          </a:p>
        </p:txBody>
      </p:sp>
    </p:spTree>
    <p:extLst>
      <p:ext uri="{BB962C8B-B14F-4D97-AF65-F5344CB8AC3E}">
        <p14:creationId xmlns:p14="http://schemas.microsoft.com/office/powerpoint/2010/main" val="75965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Plain v.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17080" y="2590183"/>
            <a:ext cx="5707681" cy="1685077"/>
          </a:xfrm>
        </p:spPr>
        <p:txBody>
          <a:bodyPr vert="horz" wrap="square" lIns="0" tIns="45720" rIns="0" bIns="45720" rtlCol="0" anchor="b">
            <a:spAutoFit/>
          </a:bodyPr>
          <a:lstStyle>
            <a:lvl1pPr algn="ctr">
              <a:defRPr lang="en-US" sz="11500" dirty="0"/>
            </a:lvl1pPr>
          </a:lstStyle>
          <a:p>
            <a:pPr lvl="0" fontAlgn="auto">
              <a:spcAft>
                <a:spcPts val="0"/>
              </a:spcAft>
            </a:pPr>
            <a:r>
              <a:rPr lang="nb-NO" noProof="0" dirty="0"/>
              <a:t>no.use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080" y="4565664"/>
            <a:ext cx="5707681" cy="371472"/>
          </a:xfr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717080" y="2388605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17080" y="4476837"/>
            <a:ext cx="570768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15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9632" y="1412776"/>
            <a:ext cx="7427168" cy="4248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8" name="Rett linje 7"/>
          <p:cNvCxnSpPr/>
          <p:nvPr/>
        </p:nvCxnSpPr>
        <p:spPr>
          <a:xfrm>
            <a:off x="1283696" y="6135176"/>
            <a:ext cx="7380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4000">
                  <a:srgbClr val="82B061"/>
                </a:gs>
                <a:gs pos="100000">
                  <a:srgbClr val="D3FFAF"/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046912" y="6453337"/>
            <a:ext cx="981472" cy="28803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C076775-ED41-41D6-9A53-595AD7442C70}" type="datetime1">
              <a:rPr lang="nb-NO" noProof="0" smtClean="0"/>
              <a:pPr/>
              <a:t>13.09.2019</a:t>
            </a:fld>
            <a:endParaRPr lang="nb-NO" noProof="0" dirty="0"/>
          </a:p>
        </p:txBody>
      </p:sp>
      <p:cxnSp>
        <p:nvCxnSpPr>
          <p:cNvPr id="10" name="Rett linje 9"/>
          <p:cNvCxnSpPr/>
          <p:nvPr/>
        </p:nvCxnSpPr>
        <p:spPr>
          <a:xfrm>
            <a:off x="1283696" y="6135176"/>
            <a:ext cx="7380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4000">
                  <a:srgbClr val="82B061"/>
                </a:gs>
                <a:gs pos="100000">
                  <a:srgbClr val="D3FFAF"/>
                </a:gs>
              </a:gsLst>
              <a:lin ang="4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lassholder for innhold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6" y="6204768"/>
            <a:ext cx="2376264" cy="464592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604720-3530-4503-99FC-1F4C10A1E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62754" y="6453337"/>
            <a:ext cx="83439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Plassholder for bunntekst 3">
            <a:extLst>
              <a:ext uri="{FF2B5EF4-FFF2-40B4-BE49-F238E27FC236}">
                <a16:creationId xmlns:a16="http://schemas.microsoft.com/office/drawing/2014/main" id="{54DFB1F8-5108-404C-906C-6695AB558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7984" y="6453337"/>
            <a:ext cx="2520280" cy="288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nb-NO"/>
              <a:t>Marina Rybalka, SSB</a:t>
            </a:r>
          </a:p>
        </p:txBody>
      </p:sp>
    </p:spTree>
    <p:extLst>
      <p:ext uri="{BB962C8B-B14F-4D97-AF65-F5344CB8AC3E}">
        <p14:creationId xmlns:p14="http://schemas.microsoft.com/office/powerpoint/2010/main" val="311550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61" r:id="rId10"/>
    <p:sldLayoutId id="2147483672" r:id="rId11"/>
    <p:sldLayoutId id="2147483678" r:id="rId12"/>
    <p:sldLayoutId id="2147483682" r:id="rId13"/>
    <p:sldLayoutId id="2147483679" r:id="rId14"/>
    <p:sldLayoutId id="2147483680" r:id="rId1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107504" y="2420888"/>
            <a:ext cx="9073008" cy="305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rgbClr val="00599D"/>
                </a:solidFill>
              </a:rPr>
              <a:t>Evaluation of the Norwegian R&amp;D tax credits</a:t>
            </a:r>
            <a:endParaRPr lang="pt-PT" sz="3200" b="1" dirty="0">
              <a:solidFill>
                <a:srgbClr val="00599D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00599D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/>
              <a:t>Marina </a:t>
            </a:r>
            <a:r>
              <a:rPr lang="en-US" sz="2400" b="1" dirty="0" err="1"/>
              <a:t>Rybalka</a:t>
            </a:r>
            <a:endParaRPr lang="en-US" sz="2400" b="1" dirty="0"/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599D"/>
                </a:solidFill>
              </a:rPr>
              <a:t>Statistics Norway</a:t>
            </a: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00599D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599D"/>
                </a:solidFill>
              </a:rPr>
              <a:t>Joint workshop on firms, industries and productivity</a:t>
            </a:r>
            <a:endParaRPr lang="pt-PT" sz="2000" b="1" i="1" dirty="0"/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PT" sz="2000" b="1" i="1" dirty="0"/>
              <a:t>Lisboa (INE) | </a:t>
            </a:r>
            <a:r>
              <a:rPr lang="pt-PT" sz="2000" b="1" i="1" dirty="0" err="1"/>
              <a:t>September</a:t>
            </a:r>
            <a:r>
              <a:rPr lang="pt-PT" sz="2000" b="1" i="1" dirty="0"/>
              <a:t> 16, 2019</a:t>
            </a:r>
            <a:endParaRPr lang="pt-PT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399"/>
            <a:ext cx="2808312" cy="89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4399"/>
            <a:ext cx="2771936" cy="89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6336"/>
            <a:ext cx="2880320" cy="85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34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21" y="270753"/>
            <a:ext cx="8125644" cy="740766"/>
          </a:xfrm>
        </p:spPr>
        <p:txBody>
          <a:bodyPr>
            <a:normAutofit/>
          </a:bodyPr>
          <a:lstStyle/>
          <a:p>
            <a:r>
              <a:rPr lang="nb-NO" sz="3200" dirty="0"/>
              <a:t>Input </a:t>
            </a:r>
            <a:r>
              <a:rPr lang="nb-NO" sz="3200" dirty="0" err="1"/>
              <a:t>additionality</a:t>
            </a: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948E-C0C4-4427-BEAA-AC34CDF98828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6750" y="885700"/>
            <a:ext cx="8231187" cy="355600"/>
          </a:xfrm>
        </p:spPr>
        <p:txBody>
          <a:bodyPr>
            <a:noAutofit/>
          </a:bodyPr>
          <a:lstStyle/>
          <a:p>
            <a:r>
              <a:rPr lang="nb-NO" sz="2400" dirty="0"/>
              <a:t>«</a:t>
            </a:r>
            <a:r>
              <a:rPr lang="nb-NO" sz="2400" dirty="0" err="1"/>
              <a:t>Discontinuity</a:t>
            </a:r>
            <a:r>
              <a:rPr lang="nb-NO" sz="2400" dirty="0"/>
              <a:t> </a:t>
            </a:r>
            <a:r>
              <a:rPr lang="nb-NO" sz="2400" dirty="0" err="1"/>
              <a:t>approach</a:t>
            </a:r>
            <a:r>
              <a:rPr lang="nb-NO" sz="2400" dirty="0"/>
              <a:t>» (jf. Hægeland og </a:t>
            </a:r>
            <a:r>
              <a:rPr lang="nb-NO" sz="2400" dirty="0" err="1"/>
              <a:t>Møen</a:t>
            </a:r>
            <a:r>
              <a:rPr lang="nb-NO" sz="2400" dirty="0"/>
              <a:t>, 2007)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10</a:t>
            </a:fld>
            <a:endParaRPr lang="nb-NO" noProof="0" dirty="0"/>
          </a:p>
        </p:txBody>
      </p:sp>
      <p:graphicFrame>
        <p:nvGraphicFramePr>
          <p:cNvPr id="7" name="Chart 7">
            <a:extLst>
              <a:ext uri="{FF2B5EF4-FFF2-40B4-BE49-F238E27FC236}">
                <a16:creationId xmlns:a16="http://schemas.microsoft.com/office/drawing/2014/main" id="{07024773-6092-4532-B16F-1875A81CE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464160"/>
              </p:ext>
            </p:extLst>
          </p:nvPr>
        </p:nvGraphicFramePr>
        <p:xfrm>
          <a:off x="707366" y="2181319"/>
          <a:ext cx="8402128" cy="3960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tel 1">
            <a:extLst>
              <a:ext uri="{FF2B5EF4-FFF2-40B4-BE49-F238E27FC236}">
                <a16:creationId xmlns:a16="http://schemas.microsoft.com/office/drawing/2014/main" id="{14D142FA-8607-4897-899B-2C8D38ACAF48}"/>
              </a:ext>
            </a:extLst>
          </p:cNvPr>
          <p:cNvSpPr txBox="1">
            <a:spLocks/>
          </p:cNvSpPr>
          <p:nvPr/>
        </p:nvSpPr>
        <p:spPr>
          <a:xfrm>
            <a:off x="695703" y="1268264"/>
            <a:ext cx="8231187" cy="898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GB" sz="2000" dirty="0"/>
              <a:t>Estimated distribution of intramural R&amp;D as reported in application to SkatteFUNN. NOK 1 000. 2003-2013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85304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B737-AB93-4A7A-BE62-313F28B4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527994"/>
            <a:ext cx="8372475" cy="74076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Thresholds for tax-deductible R&amp;D expenditures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NOK million. 2002-2018</a:t>
            </a:r>
            <a:endParaRPr lang="nb-NO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64586AF-6265-4FB9-A7F2-3DC5CCFF83F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6725" y="1268413"/>
          <a:ext cx="8232775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10CD4-4018-4104-A640-A0A3E4DB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B5E36-1EC2-4747-A066-5F2BD4B43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2858" y="266700"/>
            <a:ext cx="8335080" cy="355600"/>
          </a:xfrm>
        </p:spPr>
        <p:txBody>
          <a:bodyPr>
            <a:noAutofit/>
          </a:bodyPr>
          <a:lstStyle/>
          <a:p>
            <a:r>
              <a:rPr lang="en-US" sz="1300" dirty="0"/>
              <a:t>Changes in thresholds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B0CF9-DC88-40CC-B54C-E32421FB5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11</a:t>
            </a:fld>
            <a:endParaRPr lang="nb-NO" noProof="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6A8FE13-9303-4080-B94D-106A87B80ABF}"/>
              </a:ext>
            </a:extLst>
          </p:cNvPr>
          <p:cNvSpPr/>
          <p:nvPr/>
        </p:nvSpPr>
        <p:spPr>
          <a:xfrm>
            <a:off x="782425" y="3722688"/>
            <a:ext cx="5882325" cy="23707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0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Input </a:t>
            </a:r>
            <a:r>
              <a:rPr lang="nb-NO" sz="3200" dirty="0" err="1"/>
              <a:t>additionality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50" y="1639165"/>
            <a:ext cx="8232750" cy="4537797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Only firms with R&amp;D expenditures under the project cost cap are stimulated to increase their R&amp;D efforts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Probability to start R&amp;D (extensive margin)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Positive effect after introduction of the scheme, no significant effect of the increase in 2009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1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Probability to continue R&amp;D 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Positive effect in both studies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BFTB: 1.01 (0.96/0.73) vs. 2 in </a:t>
            </a:r>
            <a:r>
              <a:rPr lang="nb-NO" sz="2000" dirty="0"/>
              <a:t>Hægeland og </a:t>
            </a:r>
            <a:r>
              <a:rPr lang="nb-NO" sz="2000" dirty="0" err="1"/>
              <a:t>Møen</a:t>
            </a:r>
            <a:r>
              <a:rPr lang="nb-NO" sz="2000" dirty="0"/>
              <a:t>, 2007</a:t>
            </a:r>
            <a:endParaRPr lang="en-US" sz="20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relevant only for firms with past R&amp;D&gt;0 (past R&amp;D &gt; 1 NOK million/past R&amp;D &gt; 2 NOK million)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post-crisis period</a:t>
            </a:r>
          </a:p>
          <a:p>
            <a:pPr marL="457200" lvl="1" indent="0">
              <a:buClr>
                <a:schemeClr val="accent1"/>
              </a:buClr>
              <a:buNone/>
            </a:pPr>
            <a:endParaRPr lang="nb-NO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948E-C0C4-4427-BEAA-AC34CDF98828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2400" dirty="0"/>
              <a:t>«</a:t>
            </a:r>
            <a:r>
              <a:rPr lang="nb-NO" sz="2400" dirty="0" err="1"/>
              <a:t>Discontinuity</a:t>
            </a:r>
            <a:r>
              <a:rPr lang="nb-NO" sz="2400" dirty="0"/>
              <a:t> </a:t>
            </a:r>
            <a:r>
              <a:rPr lang="nb-NO" sz="2400" dirty="0" err="1"/>
              <a:t>approach</a:t>
            </a:r>
            <a:r>
              <a:rPr lang="nb-NO" sz="2400" dirty="0"/>
              <a:t>» (jf. Hægeland og </a:t>
            </a:r>
            <a:r>
              <a:rPr lang="nb-NO" sz="2400" dirty="0" err="1"/>
              <a:t>Møen</a:t>
            </a:r>
            <a:r>
              <a:rPr lang="nb-NO" sz="2400" dirty="0"/>
              <a:t>, 2007)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12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77566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C374-F2D1-4660-8FAB-00529426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8962"/>
            <a:ext cx="8314506" cy="502083"/>
          </a:xfrm>
        </p:spPr>
        <p:txBody>
          <a:bodyPr>
            <a:noAutofit/>
          </a:bodyPr>
          <a:lstStyle/>
          <a:p>
            <a:r>
              <a:rPr lang="nb-NO" sz="3200" dirty="0"/>
              <a:t>Input </a:t>
            </a:r>
            <a:r>
              <a:rPr lang="nb-NO" sz="3200" dirty="0" err="1"/>
              <a:t>additionality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939D0-4C52-4E07-8D1F-EDC89507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9B1F180-3959-4FD3-8D5C-14DD6F2B3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767005"/>
            <a:ext cx="8231187" cy="355600"/>
          </a:xfrm>
        </p:spPr>
        <p:txBody>
          <a:bodyPr>
            <a:noAutofit/>
          </a:bodyPr>
          <a:lstStyle/>
          <a:p>
            <a:r>
              <a:rPr lang="nb-NO" dirty="0"/>
              <a:t>«</a:t>
            </a:r>
            <a:r>
              <a:rPr lang="nb-NO" dirty="0" err="1"/>
              <a:t>Generalized</a:t>
            </a:r>
            <a:r>
              <a:rPr lang="nb-NO" dirty="0"/>
              <a:t> </a:t>
            </a:r>
            <a:r>
              <a:rPr lang="nb-NO" dirty="0" err="1"/>
              <a:t>diff</a:t>
            </a:r>
            <a:r>
              <a:rPr lang="nb-NO" dirty="0"/>
              <a:t>-in-</a:t>
            </a:r>
            <a:r>
              <a:rPr lang="nb-NO" dirty="0" err="1"/>
              <a:t>diff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» (jf. Mohnen et al.,2017)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8A84-D5E6-43BE-8294-9D135CBF9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13</a:t>
            </a:fld>
            <a:endParaRPr lang="nb-NO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33ED5-6562-4BB9-A7A6-BFE0FCBBD3D0}"/>
              </a:ext>
            </a:extLst>
          </p:cNvPr>
          <p:cNvSpPr txBox="1"/>
          <p:nvPr/>
        </p:nvSpPr>
        <p:spPr>
          <a:xfrm>
            <a:off x="5133975" y="6184814"/>
            <a:ext cx="3563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Sources: Statistics Norway and Samfunnsøkonomisk analyse</a:t>
            </a:r>
            <a:endParaRPr lang="nb-NO" sz="900"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048701"/>
              </p:ext>
            </p:extLst>
          </p:nvPr>
        </p:nvGraphicFramePr>
        <p:xfrm>
          <a:off x="466725" y="1037579"/>
          <a:ext cx="8522000" cy="513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003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349CE72-B0C2-4D75-8F18-7B3BA8A3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8962"/>
            <a:ext cx="8314506" cy="502083"/>
          </a:xfrm>
        </p:spPr>
        <p:txBody>
          <a:bodyPr>
            <a:noAutofit/>
          </a:bodyPr>
          <a:lstStyle/>
          <a:p>
            <a:r>
              <a:rPr lang="nb-NO" sz="3200" dirty="0"/>
              <a:t>Input </a:t>
            </a:r>
            <a:r>
              <a:rPr lang="nb-NO" sz="3200" dirty="0" err="1"/>
              <a:t>additionality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FB7F8B-7051-46CE-B6A0-68F5E487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50" y="1499920"/>
            <a:ext cx="8232750" cy="4677043"/>
          </a:xfrm>
        </p:spPr>
        <p:txBody>
          <a:bodyPr>
            <a:normAutofit fontScale="92500" lnSpcReduction="20000"/>
          </a:bodyPr>
          <a:lstStyle/>
          <a:p>
            <a:r>
              <a:rPr lang="nb-NO" sz="3600" dirty="0" err="1"/>
              <a:t>Explore</a:t>
            </a:r>
            <a:r>
              <a:rPr lang="nb-NO" sz="3600" dirty="0"/>
              <a:t> all </a:t>
            </a:r>
            <a:r>
              <a:rPr lang="nb-NO" sz="3600" dirty="0" err="1"/>
              <a:t>changes</a:t>
            </a:r>
            <a:r>
              <a:rPr lang="nb-NO" sz="3600" dirty="0"/>
              <a:t> in </a:t>
            </a:r>
            <a:r>
              <a:rPr lang="nb-NO" sz="3600" dirty="0" err="1"/>
              <a:t>the</a:t>
            </a:r>
            <a:r>
              <a:rPr lang="nb-NO" sz="3600" dirty="0"/>
              <a:t> </a:t>
            </a:r>
            <a:r>
              <a:rPr lang="nb-NO" sz="3600" dirty="0" err="1"/>
              <a:t>scheme</a:t>
            </a:r>
            <a:endParaRPr lang="nb-NO" sz="3600" dirty="0"/>
          </a:p>
          <a:p>
            <a:pPr lvl="1"/>
            <a:endParaRPr lang="nb-NO" sz="3200" dirty="0"/>
          </a:p>
          <a:p>
            <a:r>
              <a:rPr lang="nb-NO" sz="3600" dirty="0"/>
              <a:t>Main </a:t>
            </a:r>
            <a:r>
              <a:rPr lang="nb-NO" sz="3600" dirty="0" err="1"/>
              <a:t>idea</a:t>
            </a:r>
            <a:r>
              <a:rPr lang="nb-NO" sz="3600" dirty="0"/>
              <a:t>: </a:t>
            </a:r>
            <a:r>
              <a:rPr lang="nb-NO" sz="3600" dirty="0" err="1"/>
              <a:t>Follow</a:t>
            </a:r>
            <a:r>
              <a:rPr lang="nb-NO" sz="3600" dirty="0"/>
              <a:t> different SkatteFUNN-</a:t>
            </a:r>
            <a:r>
              <a:rPr lang="nb-NO" sz="3600" dirty="0" err="1"/>
              <a:t>user</a:t>
            </a:r>
            <a:r>
              <a:rPr lang="nb-NO" sz="3600" dirty="0"/>
              <a:t> «</a:t>
            </a:r>
            <a:r>
              <a:rPr lang="nb-NO" sz="3600" dirty="0" err="1"/>
              <a:t>generations</a:t>
            </a:r>
            <a:r>
              <a:rPr lang="nb-NO" sz="3600" dirty="0"/>
              <a:t>» over different policy regimes</a:t>
            </a:r>
          </a:p>
          <a:p>
            <a:pPr lvl="1"/>
            <a:r>
              <a:rPr lang="en-GB" sz="2400" dirty="0"/>
              <a:t>allow firms that begin using the policy early differ from firms that start using the policy later </a:t>
            </a:r>
          </a:p>
          <a:p>
            <a:pPr lvl="2"/>
            <a:r>
              <a:rPr lang="en-GB" sz="1700" dirty="0"/>
              <a:t>probably encouraged by the specific policy change</a:t>
            </a:r>
            <a:endParaRPr lang="nb-NO" sz="1700" dirty="0"/>
          </a:p>
          <a:p>
            <a:pPr lvl="1"/>
            <a:endParaRPr lang="nb-NO" sz="2600" dirty="0"/>
          </a:p>
          <a:p>
            <a:r>
              <a:rPr lang="bin-NG" sz="3600" dirty="0"/>
              <a:t>Period: </a:t>
            </a:r>
            <a:r>
              <a:rPr lang="nb-NO" sz="3600" dirty="0"/>
              <a:t>1999</a:t>
            </a:r>
            <a:r>
              <a:rPr lang="bin-NG" sz="3600" dirty="0"/>
              <a:t>-20</a:t>
            </a:r>
            <a:r>
              <a:rPr lang="nb-NO" sz="3600" dirty="0"/>
              <a:t>1</a:t>
            </a:r>
            <a:r>
              <a:rPr lang="bin-NG" sz="3600" dirty="0"/>
              <a:t>5</a:t>
            </a:r>
            <a:r>
              <a:rPr lang="nb-NO" sz="3600" dirty="0"/>
              <a:t> </a:t>
            </a:r>
          </a:p>
          <a:p>
            <a:pPr lvl="1"/>
            <a:r>
              <a:rPr lang="nb-NO" sz="2400" dirty="0"/>
              <a:t>1999-2001 is a </a:t>
            </a:r>
            <a:r>
              <a:rPr lang="nb-NO" sz="2400" dirty="0" err="1"/>
              <a:t>period</a:t>
            </a:r>
            <a:r>
              <a:rPr lang="nb-NO" sz="2400" dirty="0"/>
              <a:t> </a:t>
            </a:r>
            <a:r>
              <a:rPr lang="nb-NO" sz="2400" dirty="0" err="1"/>
              <a:t>before</a:t>
            </a:r>
            <a:r>
              <a:rPr lang="nb-NO" sz="2400" dirty="0"/>
              <a:t> SkatteFUNN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14E54D-46DF-47B9-B597-A4AA3F06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58EFA6-2199-4153-A26A-6102018EF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767005"/>
            <a:ext cx="8231187" cy="355600"/>
          </a:xfrm>
        </p:spPr>
        <p:txBody>
          <a:bodyPr>
            <a:noAutofit/>
          </a:bodyPr>
          <a:lstStyle/>
          <a:p>
            <a:r>
              <a:rPr lang="nb-NO" dirty="0"/>
              <a:t>«</a:t>
            </a:r>
            <a:r>
              <a:rPr lang="nb-NO" dirty="0" err="1"/>
              <a:t>Generalized</a:t>
            </a:r>
            <a:r>
              <a:rPr lang="nb-NO" dirty="0"/>
              <a:t> </a:t>
            </a:r>
            <a:r>
              <a:rPr lang="nb-NO" dirty="0" err="1"/>
              <a:t>diff</a:t>
            </a:r>
            <a:r>
              <a:rPr lang="nb-NO" dirty="0"/>
              <a:t>-in-</a:t>
            </a:r>
            <a:r>
              <a:rPr lang="nb-NO" dirty="0" err="1"/>
              <a:t>diff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» (jf. Mohnen et al.,2017)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F7FFD-5937-4AA3-A13B-A15EF183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14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6221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083259D-5D5F-4D84-AE1B-A45D26C0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8962"/>
            <a:ext cx="8314506" cy="502083"/>
          </a:xfrm>
        </p:spPr>
        <p:txBody>
          <a:bodyPr>
            <a:noAutofit/>
          </a:bodyPr>
          <a:lstStyle/>
          <a:p>
            <a:r>
              <a:rPr lang="nb-NO" sz="3200" dirty="0"/>
              <a:t>Input </a:t>
            </a:r>
            <a:r>
              <a:rPr lang="nb-NO" sz="3200" dirty="0" err="1"/>
              <a:t>additionality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939D0-4C52-4E07-8D1F-EDC89507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8558099-6C79-48F3-ABB0-7861D1AA1E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767005"/>
            <a:ext cx="8231187" cy="355600"/>
          </a:xfrm>
        </p:spPr>
        <p:txBody>
          <a:bodyPr>
            <a:noAutofit/>
          </a:bodyPr>
          <a:lstStyle/>
          <a:p>
            <a:r>
              <a:rPr lang="nb-NO" dirty="0"/>
              <a:t>«</a:t>
            </a:r>
            <a:r>
              <a:rPr lang="nb-NO" dirty="0" err="1"/>
              <a:t>Generalized</a:t>
            </a:r>
            <a:r>
              <a:rPr lang="nb-NO" dirty="0"/>
              <a:t> </a:t>
            </a:r>
            <a:r>
              <a:rPr lang="nb-NO" dirty="0" err="1"/>
              <a:t>diff</a:t>
            </a:r>
            <a:r>
              <a:rPr lang="nb-NO" dirty="0"/>
              <a:t>-in-</a:t>
            </a:r>
            <a:r>
              <a:rPr lang="nb-NO" dirty="0" err="1"/>
              <a:t>diff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» (jf. Mohnen et al.,2017)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8A84-D5E6-43BE-8294-9D135CBF9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15</a:t>
            </a:fld>
            <a:endParaRPr lang="nb-NO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33ED5-6562-4BB9-A7A6-BFE0FCBBD3D0}"/>
              </a:ext>
            </a:extLst>
          </p:cNvPr>
          <p:cNvSpPr txBox="1"/>
          <p:nvPr/>
        </p:nvSpPr>
        <p:spPr>
          <a:xfrm>
            <a:off x="5133975" y="6184814"/>
            <a:ext cx="3563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Sources: Statistics Norway and Samfunnsøkonomisk analyse</a:t>
            </a:r>
            <a:endParaRPr lang="nb-NO" sz="900"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53452"/>
              </p:ext>
            </p:extLst>
          </p:nvPr>
        </p:nvGraphicFramePr>
        <p:xfrm>
          <a:off x="466725" y="1037579"/>
          <a:ext cx="8522000" cy="513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BC2978C-D842-4FD5-855C-54A75CD1A42F}"/>
              </a:ext>
            </a:extLst>
          </p:cNvPr>
          <p:cNvCxnSpPr>
            <a:cxnSpLocks/>
          </p:cNvCxnSpPr>
          <p:nvPr/>
        </p:nvCxnSpPr>
        <p:spPr>
          <a:xfrm>
            <a:off x="1927065" y="1552755"/>
            <a:ext cx="0" cy="4248447"/>
          </a:xfrm>
          <a:prstGeom prst="line">
            <a:avLst/>
          </a:prstGeom>
          <a:ln w="25400" cmpd="sng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BCD1AC65-CE0C-4D50-B6A0-569F690A8ACB}"/>
              </a:ext>
            </a:extLst>
          </p:cNvPr>
          <p:cNvCxnSpPr>
            <a:cxnSpLocks/>
          </p:cNvCxnSpPr>
          <p:nvPr/>
        </p:nvCxnSpPr>
        <p:spPr>
          <a:xfrm>
            <a:off x="3269911" y="1552755"/>
            <a:ext cx="0" cy="4248447"/>
          </a:xfrm>
          <a:prstGeom prst="line">
            <a:avLst/>
          </a:prstGeom>
          <a:ln w="25400" cmpd="sng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F65C78A2-D578-4C6E-8FC0-3AAAEF60D104}"/>
              </a:ext>
            </a:extLst>
          </p:cNvPr>
          <p:cNvCxnSpPr>
            <a:cxnSpLocks/>
          </p:cNvCxnSpPr>
          <p:nvPr/>
        </p:nvCxnSpPr>
        <p:spPr>
          <a:xfrm>
            <a:off x="4184310" y="1552755"/>
            <a:ext cx="0" cy="4248447"/>
          </a:xfrm>
          <a:prstGeom prst="line">
            <a:avLst/>
          </a:prstGeom>
          <a:ln w="25400" cmpd="sng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911E45EC-C056-4A34-989C-0944CCD83B95}"/>
              </a:ext>
            </a:extLst>
          </p:cNvPr>
          <p:cNvCxnSpPr>
            <a:cxnSpLocks/>
          </p:cNvCxnSpPr>
          <p:nvPr/>
        </p:nvCxnSpPr>
        <p:spPr>
          <a:xfrm>
            <a:off x="5133975" y="1552755"/>
            <a:ext cx="0" cy="4248447"/>
          </a:xfrm>
          <a:prstGeom prst="line">
            <a:avLst/>
          </a:prstGeom>
          <a:ln w="25400" cmpd="sng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C0CB3722-1F1B-4CDB-9386-C11A458E99AF}"/>
              </a:ext>
            </a:extLst>
          </p:cNvPr>
          <p:cNvCxnSpPr>
            <a:cxnSpLocks/>
          </p:cNvCxnSpPr>
          <p:nvPr/>
        </p:nvCxnSpPr>
        <p:spPr>
          <a:xfrm>
            <a:off x="6461684" y="1552755"/>
            <a:ext cx="0" cy="4248447"/>
          </a:xfrm>
          <a:prstGeom prst="line">
            <a:avLst/>
          </a:prstGeom>
          <a:ln w="25400" cmpd="sng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805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349CE72-B0C2-4D75-8F18-7B3BA8A3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8962"/>
            <a:ext cx="8314506" cy="502083"/>
          </a:xfrm>
        </p:spPr>
        <p:txBody>
          <a:bodyPr>
            <a:normAutofit fontScale="90000"/>
          </a:bodyPr>
          <a:lstStyle/>
          <a:p>
            <a:r>
              <a:rPr lang="nb-NO" dirty="0"/>
              <a:t>Input </a:t>
            </a:r>
            <a:r>
              <a:rPr lang="nb-NO" dirty="0" err="1"/>
              <a:t>additionality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FB7F8B-7051-46CE-B6A0-68F5E487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50" y="1499920"/>
            <a:ext cx="8232750" cy="4677043"/>
          </a:xfrm>
        </p:spPr>
        <p:txBody>
          <a:bodyPr>
            <a:normAutofit/>
          </a:bodyPr>
          <a:lstStyle/>
          <a:p>
            <a:r>
              <a:rPr lang="en-US" sz="3600" dirty="0"/>
              <a:t>Main challenge: selection into the scheme</a:t>
            </a:r>
          </a:p>
          <a:p>
            <a:pPr lvl="1"/>
            <a:r>
              <a:rPr lang="en-US" sz="2000" dirty="0"/>
              <a:t>a direct comparison of SkatteFUNN-users and non-users will give a biased result</a:t>
            </a:r>
            <a:endParaRPr lang="en-US" sz="3600" dirty="0"/>
          </a:p>
          <a:p>
            <a:r>
              <a:rPr lang="en-US" sz="3600" dirty="0"/>
              <a:t>Matching procedure: </a:t>
            </a:r>
          </a:p>
          <a:p>
            <a:pPr lvl="1"/>
            <a:r>
              <a:rPr lang="en-US" sz="2000" dirty="0"/>
              <a:t>pick control-firms among non-users of SkatteFUNN that are as similar as possible to SkatteFUNN-users </a:t>
            </a:r>
            <a:r>
              <a:rPr lang="en-US" sz="2000" i="1" dirty="0"/>
              <a:t>prior to introduction of the policy</a:t>
            </a:r>
          </a:p>
          <a:p>
            <a:pPr lvl="1"/>
            <a:r>
              <a:rPr lang="en-US" sz="2000" dirty="0"/>
              <a:t>Make these two groups more comparable</a:t>
            </a:r>
          </a:p>
          <a:p>
            <a:pPr lvl="1"/>
            <a:r>
              <a:rPr lang="en-US" sz="2000" dirty="0"/>
              <a:t>BUT loose some information</a:t>
            </a:r>
            <a:endParaRPr lang="en-US" sz="48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14E54D-46DF-47B9-B597-A4AA3F06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58EFA6-2199-4153-A26A-6102018EF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767005"/>
            <a:ext cx="8231187" cy="355600"/>
          </a:xfrm>
        </p:spPr>
        <p:txBody>
          <a:bodyPr>
            <a:noAutofit/>
          </a:bodyPr>
          <a:lstStyle/>
          <a:p>
            <a:r>
              <a:rPr lang="nb-NO" dirty="0"/>
              <a:t>«</a:t>
            </a:r>
            <a:r>
              <a:rPr lang="nb-NO" dirty="0" err="1"/>
              <a:t>Generalized</a:t>
            </a:r>
            <a:r>
              <a:rPr lang="nb-NO" dirty="0"/>
              <a:t> </a:t>
            </a:r>
            <a:r>
              <a:rPr lang="nb-NO" dirty="0" err="1"/>
              <a:t>diff</a:t>
            </a:r>
            <a:r>
              <a:rPr lang="nb-NO" dirty="0"/>
              <a:t>-in-</a:t>
            </a:r>
            <a:r>
              <a:rPr lang="nb-NO" dirty="0" err="1"/>
              <a:t>diff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» (jf. Mohnen et al.,2017)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F7FFD-5937-4AA3-A13B-A15EF183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16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770192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349CE72-B0C2-4D75-8F18-7B3BA8A3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8962"/>
            <a:ext cx="8314506" cy="502083"/>
          </a:xfrm>
        </p:spPr>
        <p:txBody>
          <a:bodyPr>
            <a:normAutofit fontScale="90000"/>
          </a:bodyPr>
          <a:lstStyle/>
          <a:p>
            <a:r>
              <a:rPr lang="nb-NO" dirty="0"/>
              <a:t>Input </a:t>
            </a:r>
            <a:r>
              <a:rPr lang="nb-NO" dirty="0" err="1"/>
              <a:t>additionality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FB7F8B-7051-46CE-B6A0-68F5E487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349606"/>
            <a:ext cx="8232750" cy="899611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Results of matching procedure for firms with information on previous R&amp;D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Stratification by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firms’ industry, region and cohort, and use of additional public support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14E54D-46DF-47B9-B597-A4AA3F06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58EFA6-2199-4153-A26A-6102018EF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767005"/>
            <a:ext cx="8231187" cy="355600"/>
          </a:xfrm>
        </p:spPr>
        <p:txBody>
          <a:bodyPr>
            <a:noAutofit/>
          </a:bodyPr>
          <a:lstStyle/>
          <a:p>
            <a:r>
              <a:rPr lang="nb-NO" dirty="0"/>
              <a:t>«</a:t>
            </a:r>
            <a:r>
              <a:rPr lang="nb-NO" dirty="0" err="1"/>
              <a:t>Generalized</a:t>
            </a:r>
            <a:r>
              <a:rPr lang="nb-NO" dirty="0"/>
              <a:t> </a:t>
            </a:r>
            <a:r>
              <a:rPr lang="nb-NO" dirty="0" err="1"/>
              <a:t>diff</a:t>
            </a:r>
            <a:r>
              <a:rPr lang="nb-NO" dirty="0"/>
              <a:t>-in-</a:t>
            </a:r>
            <a:r>
              <a:rPr lang="nb-NO" dirty="0" err="1"/>
              <a:t>diff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» (jf. Mohnen et al.,2017)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F7FFD-5937-4AA3-A13B-A15EF183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17</a:t>
            </a:fld>
            <a:endParaRPr lang="nb-NO" noProof="0" dirty="0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C9760CDF-4DA8-44C8-B741-AB091FBE1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497289"/>
              </p:ext>
            </p:extLst>
          </p:nvPr>
        </p:nvGraphicFramePr>
        <p:xfrm>
          <a:off x="327804" y="2553422"/>
          <a:ext cx="8609162" cy="3371550"/>
        </p:xfrm>
        <a:graphic>
          <a:graphicData uri="http://schemas.openxmlformats.org/drawingml/2006/table">
            <a:tbl>
              <a:tblPr/>
              <a:tblGrid>
                <a:gridCol w="2572937">
                  <a:extLst>
                    <a:ext uri="{9D8B030D-6E8A-4147-A177-3AD203B41FA5}">
                      <a16:colId xmlns:a16="http://schemas.microsoft.com/office/drawing/2014/main" val="1774416386"/>
                    </a:ext>
                  </a:extLst>
                </a:gridCol>
                <a:gridCol w="872181">
                  <a:extLst>
                    <a:ext uri="{9D8B030D-6E8A-4147-A177-3AD203B41FA5}">
                      <a16:colId xmlns:a16="http://schemas.microsoft.com/office/drawing/2014/main" val="2788291972"/>
                    </a:ext>
                  </a:extLst>
                </a:gridCol>
                <a:gridCol w="992107">
                  <a:extLst>
                    <a:ext uri="{9D8B030D-6E8A-4147-A177-3AD203B41FA5}">
                      <a16:colId xmlns:a16="http://schemas.microsoft.com/office/drawing/2014/main" val="1593678826"/>
                    </a:ext>
                  </a:extLst>
                </a:gridCol>
                <a:gridCol w="712282">
                  <a:extLst>
                    <a:ext uri="{9D8B030D-6E8A-4147-A177-3AD203B41FA5}">
                      <a16:colId xmlns:a16="http://schemas.microsoft.com/office/drawing/2014/main" val="3005493090"/>
                    </a:ext>
                  </a:extLst>
                </a:gridCol>
                <a:gridCol w="377946">
                  <a:extLst>
                    <a:ext uri="{9D8B030D-6E8A-4147-A177-3AD203B41FA5}">
                      <a16:colId xmlns:a16="http://schemas.microsoft.com/office/drawing/2014/main" val="4111394548"/>
                    </a:ext>
                  </a:extLst>
                </a:gridCol>
                <a:gridCol w="872181">
                  <a:extLst>
                    <a:ext uri="{9D8B030D-6E8A-4147-A177-3AD203B41FA5}">
                      <a16:colId xmlns:a16="http://schemas.microsoft.com/office/drawing/2014/main" val="3069664502"/>
                    </a:ext>
                  </a:extLst>
                </a:gridCol>
                <a:gridCol w="959400">
                  <a:extLst>
                    <a:ext uri="{9D8B030D-6E8A-4147-A177-3AD203B41FA5}">
                      <a16:colId xmlns:a16="http://schemas.microsoft.com/office/drawing/2014/main" val="2269299692"/>
                    </a:ext>
                  </a:extLst>
                </a:gridCol>
                <a:gridCol w="566918">
                  <a:extLst>
                    <a:ext uri="{9D8B030D-6E8A-4147-A177-3AD203B41FA5}">
                      <a16:colId xmlns:a16="http://schemas.microsoft.com/office/drawing/2014/main" val="911964265"/>
                    </a:ext>
                  </a:extLst>
                </a:gridCol>
                <a:gridCol w="683210">
                  <a:extLst>
                    <a:ext uri="{9D8B030D-6E8A-4147-A177-3AD203B41FA5}">
                      <a16:colId xmlns:a16="http://schemas.microsoft.com/office/drawing/2014/main" val="2400544357"/>
                    </a:ext>
                  </a:extLst>
                </a:gridCol>
              </a:tblGrid>
              <a:tr h="44986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Before match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After match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681521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SKF-firms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</a:t>
                      </a:r>
                    </a:p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SKF-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firms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%bias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SKF-firms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SKF-firms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%bias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811478"/>
                  </a:ext>
                </a:extLst>
              </a:tr>
              <a:tr h="248544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employees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3131"/>
                  </a:ext>
                </a:extLst>
              </a:tr>
              <a:tr h="248544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410876"/>
                  </a:ext>
                </a:extLst>
              </a:tr>
              <a:tr h="248544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Organisational 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784624"/>
                  </a:ext>
                </a:extLst>
              </a:tr>
              <a:tr h="248544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high-skilled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849563"/>
                  </a:ext>
                </a:extLst>
              </a:tr>
              <a:tr h="248544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liqudity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584704"/>
                  </a:ext>
                </a:extLst>
              </a:tr>
              <a:tr h="248544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Dummies: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733854"/>
                  </a:ext>
                </a:extLst>
              </a:tr>
              <a:tr h="248544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R&amp;D </a:t>
                      </a:r>
                      <a:r>
                        <a:rPr lang="nb-N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experience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150440"/>
                  </a:ext>
                </a:extLst>
              </a:tr>
              <a:tr h="248544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types of support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06173"/>
                  </a:ext>
                </a:extLst>
              </a:tr>
              <a:tr h="248544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firms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803844"/>
                  </a:ext>
                </a:extLst>
              </a:tr>
              <a:tr h="248544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F-test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3418.44***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387536"/>
                  </a:ext>
                </a:extLst>
              </a:tr>
            </a:tbl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AA614D09-1A7C-4A93-AC9F-1C578FA5C52B}"/>
              </a:ext>
            </a:extLst>
          </p:cNvPr>
          <p:cNvSpPr/>
          <p:nvPr/>
        </p:nvSpPr>
        <p:spPr>
          <a:xfrm>
            <a:off x="107576" y="4937759"/>
            <a:ext cx="8928847" cy="4840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75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349CE72-B0C2-4D75-8F18-7B3BA8A3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8962"/>
            <a:ext cx="8314506" cy="502083"/>
          </a:xfrm>
        </p:spPr>
        <p:txBody>
          <a:bodyPr>
            <a:normAutofit fontScale="90000"/>
          </a:bodyPr>
          <a:lstStyle/>
          <a:p>
            <a:r>
              <a:rPr lang="nb-NO" dirty="0"/>
              <a:t>Input </a:t>
            </a:r>
            <a:r>
              <a:rPr lang="nb-NO" dirty="0" err="1"/>
              <a:t>additionality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14E54D-46DF-47B9-B597-A4AA3F06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58EFA6-2199-4153-A26A-6102018EF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767005"/>
            <a:ext cx="8231187" cy="355600"/>
          </a:xfrm>
        </p:spPr>
        <p:txBody>
          <a:bodyPr>
            <a:noAutofit/>
          </a:bodyPr>
          <a:lstStyle/>
          <a:p>
            <a:r>
              <a:rPr lang="nb-NO" dirty="0"/>
              <a:t>«</a:t>
            </a:r>
            <a:r>
              <a:rPr lang="nb-NO" dirty="0" err="1"/>
              <a:t>Generalized</a:t>
            </a:r>
            <a:r>
              <a:rPr lang="nb-NO" dirty="0"/>
              <a:t> </a:t>
            </a:r>
            <a:r>
              <a:rPr lang="nb-NO" dirty="0" err="1"/>
              <a:t>diff</a:t>
            </a:r>
            <a:r>
              <a:rPr lang="nb-NO" dirty="0"/>
              <a:t>-in-</a:t>
            </a:r>
            <a:r>
              <a:rPr lang="nb-NO" dirty="0" err="1"/>
              <a:t>diff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» (jf. Mohnen et al.,2017)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F7FFD-5937-4AA3-A13B-A15EF183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18</a:t>
            </a:fld>
            <a:endParaRPr lang="nb-NO" noProof="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41EC525-1785-4E31-9A20-B08A5617FB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00648"/>
            <a:ext cx="6986588" cy="4428677"/>
          </a:xfrm>
          <a:prstGeom prst="rect">
            <a:avLst/>
          </a:prstGeom>
          <a:noFill/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BFA287CB-93CA-4CC9-820A-5D46546C6717}"/>
              </a:ext>
            </a:extLst>
          </p:cNvPr>
          <p:cNvSpPr txBox="1">
            <a:spLocks/>
          </p:cNvSpPr>
          <p:nvPr/>
        </p:nvSpPr>
        <p:spPr>
          <a:xfrm>
            <a:off x="914400" y="1037512"/>
            <a:ext cx="8029743" cy="898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GB" sz="2000" dirty="0"/>
              <a:t>Graphical test of common trend assumption, entire population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253888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349CE72-B0C2-4D75-8F18-7B3BA8A3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8962"/>
            <a:ext cx="8314506" cy="502083"/>
          </a:xfrm>
        </p:spPr>
        <p:txBody>
          <a:bodyPr>
            <a:normAutofit fontScale="90000"/>
          </a:bodyPr>
          <a:lstStyle/>
          <a:p>
            <a:r>
              <a:rPr lang="nb-NO" dirty="0"/>
              <a:t>Input </a:t>
            </a:r>
            <a:r>
              <a:rPr lang="nb-NO" dirty="0" err="1"/>
              <a:t>additionality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14E54D-46DF-47B9-B597-A4AA3F06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58EFA6-2199-4153-A26A-6102018EF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767005"/>
            <a:ext cx="8231187" cy="355600"/>
          </a:xfrm>
        </p:spPr>
        <p:txBody>
          <a:bodyPr>
            <a:noAutofit/>
          </a:bodyPr>
          <a:lstStyle/>
          <a:p>
            <a:r>
              <a:rPr lang="nb-NO" dirty="0"/>
              <a:t>«</a:t>
            </a:r>
            <a:r>
              <a:rPr lang="nb-NO" dirty="0" err="1"/>
              <a:t>Generalized</a:t>
            </a:r>
            <a:r>
              <a:rPr lang="nb-NO" dirty="0"/>
              <a:t> </a:t>
            </a:r>
            <a:r>
              <a:rPr lang="nb-NO" dirty="0" err="1"/>
              <a:t>diff</a:t>
            </a:r>
            <a:r>
              <a:rPr lang="nb-NO" dirty="0"/>
              <a:t>-in-</a:t>
            </a:r>
            <a:r>
              <a:rPr lang="nb-NO" dirty="0" err="1"/>
              <a:t>diff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» (jf. Mohnen et al.,2017)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F7FFD-5937-4AA3-A13B-A15EF183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19</a:t>
            </a:fld>
            <a:endParaRPr lang="nb-NO" noProof="0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FA287CB-93CA-4CC9-820A-5D46546C6717}"/>
              </a:ext>
            </a:extLst>
          </p:cNvPr>
          <p:cNvSpPr txBox="1">
            <a:spLocks/>
          </p:cNvSpPr>
          <p:nvPr/>
        </p:nvSpPr>
        <p:spPr>
          <a:xfrm>
            <a:off x="914400" y="1037512"/>
            <a:ext cx="8029743" cy="898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GB" sz="2000" dirty="0"/>
              <a:t>Graphical test of common trend assumption, after matching</a:t>
            </a:r>
            <a:endParaRPr lang="nb-NO" sz="200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EDE0E21-C02E-44FB-925C-EFB608F264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649"/>
            <a:ext cx="6950710" cy="449034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4175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5B8BC111-A5DE-463D-9D8F-7EFDD077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1" y="360096"/>
            <a:ext cx="8106229" cy="803399"/>
          </a:xfrm>
        </p:spPr>
        <p:txBody>
          <a:bodyPr>
            <a:normAutofit/>
          </a:bodyPr>
          <a:lstStyle/>
          <a:p>
            <a:r>
              <a:rPr lang="en-GB" altLang="nb-NO" sz="3600" dirty="0"/>
              <a:t>Norwegian t</a:t>
            </a:r>
            <a:r>
              <a:rPr lang="en-GB" altLang="nb-NO" sz="3600" b="1" dirty="0"/>
              <a:t>ax credits SkatteFUNN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46912" y="6453337"/>
            <a:ext cx="981472" cy="288032"/>
          </a:xfrm>
        </p:spPr>
        <p:txBody>
          <a:bodyPr/>
          <a:lstStyle/>
          <a:p>
            <a:fld id="{40A1948E-C0C4-4427-BEAA-AC34CDF98828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257" y="6453337"/>
            <a:ext cx="805543" cy="288032"/>
          </a:xfrm>
        </p:spPr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2</a:t>
            </a:fld>
            <a:endParaRPr lang="nb-NO" noProof="0" dirty="0"/>
          </a:p>
        </p:txBody>
      </p:sp>
      <p:sp>
        <p:nvSpPr>
          <p:cNvPr id="50" name="Plassholder for innhold 2">
            <a:extLst>
              <a:ext uri="{FF2B5EF4-FFF2-40B4-BE49-F238E27FC236}">
                <a16:creationId xmlns:a16="http://schemas.microsoft.com/office/drawing/2014/main" id="{71ACC914-5587-4747-AC29-CE02BB90DF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0571" y="1132114"/>
            <a:ext cx="8563429" cy="50448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nb-NO" sz="2000" dirty="0"/>
              <a:t>Launched in 2002 </a:t>
            </a:r>
          </a:p>
          <a:p>
            <a:pPr lvl="1">
              <a:defRPr/>
            </a:pPr>
            <a:endParaRPr lang="en-GB" altLang="nb-NO" sz="1600" dirty="0"/>
          </a:p>
          <a:p>
            <a:pPr>
              <a:defRPr/>
            </a:pPr>
            <a:r>
              <a:rPr lang="en-GB" altLang="nb-NO" sz="2000" dirty="0"/>
              <a:t>18 percent (20 for SMEs) tax deduction of </a:t>
            </a:r>
            <a:r>
              <a:rPr lang="en-US" sz="2000" dirty="0"/>
              <a:t>certain amount of firm’s </a:t>
            </a:r>
            <a:r>
              <a:rPr lang="en-GB" altLang="nb-NO" sz="2000" dirty="0"/>
              <a:t>R&amp;D expenses </a:t>
            </a:r>
          </a:p>
          <a:p>
            <a:pPr lvl="1">
              <a:defRPr/>
            </a:pPr>
            <a:r>
              <a:rPr lang="en-GB" altLang="nb-NO" sz="1400" dirty="0"/>
              <a:t>up to EUR 0.5 million in the start</a:t>
            </a:r>
          </a:p>
          <a:p>
            <a:pPr lvl="1">
              <a:defRPr/>
            </a:pPr>
            <a:r>
              <a:rPr lang="en-GB" altLang="nb-NO" sz="1400" dirty="0"/>
              <a:t>up to EUR 2.5 million today</a:t>
            </a:r>
          </a:p>
          <a:p>
            <a:pPr lvl="1">
              <a:defRPr/>
            </a:pPr>
            <a:r>
              <a:rPr lang="en-US" sz="1400" dirty="0"/>
              <a:t>works as a grant in case if the tax credit exceeds the tax payable by the firm or if the firm is not in a tax position</a:t>
            </a:r>
          </a:p>
          <a:p>
            <a:pPr lvl="1">
              <a:defRPr/>
            </a:pPr>
            <a:endParaRPr lang="en-GB" altLang="nb-NO" sz="1800" dirty="0"/>
          </a:p>
          <a:p>
            <a:pPr>
              <a:defRPr/>
            </a:pPr>
            <a:r>
              <a:rPr lang="en-GB" altLang="nb-NO" sz="2000" dirty="0"/>
              <a:t>Simple application and reporting procedures </a:t>
            </a:r>
          </a:p>
          <a:p>
            <a:pPr>
              <a:defRPr/>
            </a:pPr>
            <a:r>
              <a:rPr lang="en-GB" altLang="nb-NO" sz="2000" dirty="0"/>
              <a:t>No discrimination between types of projects or industries</a:t>
            </a:r>
          </a:p>
          <a:p>
            <a:pPr>
              <a:defRPr/>
            </a:pPr>
            <a:r>
              <a:rPr lang="en-GB" altLang="nb-NO" sz="2000" dirty="0"/>
              <a:t>Favouring collaboration with R&amp;D institutions</a:t>
            </a:r>
          </a:p>
          <a:p>
            <a:pPr lvl="1">
              <a:defRPr/>
            </a:pPr>
            <a:r>
              <a:rPr lang="en-GB" altLang="nb-NO" sz="1400" dirty="0"/>
              <a:t>project cup is doubled in case of joint project with an approved R&amp;D institution</a:t>
            </a:r>
          </a:p>
        </p:txBody>
      </p:sp>
    </p:spTree>
    <p:extLst>
      <p:ext uri="{BB962C8B-B14F-4D97-AF65-F5344CB8AC3E}">
        <p14:creationId xmlns:p14="http://schemas.microsoft.com/office/powerpoint/2010/main" val="1073412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349CE72-B0C2-4D75-8F18-7B3BA8A3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8962"/>
            <a:ext cx="8314506" cy="502083"/>
          </a:xfrm>
        </p:spPr>
        <p:txBody>
          <a:bodyPr>
            <a:normAutofit fontScale="90000"/>
          </a:bodyPr>
          <a:lstStyle/>
          <a:p>
            <a:r>
              <a:rPr lang="nb-NO" dirty="0"/>
              <a:t>Input </a:t>
            </a:r>
            <a:r>
              <a:rPr lang="nb-NO" dirty="0" err="1"/>
              <a:t>additionality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118F0053-3552-4B52-A8A6-AB5B8F168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49606"/>
            <a:ext cx="7989053" cy="5020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000" dirty="0"/>
              <a:t>R&amp;D expenditures for early users generation against the benchmark of no use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14E54D-46DF-47B9-B597-A4AA3F06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58EFA6-2199-4153-A26A-6102018EF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767005"/>
            <a:ext cx="8231187" cy="355600"/>
          </a:xfrm>
        </p:spPr>
        <p:txBody>
          <a:bodyPr>
            <a:noAutofit/>
          </a:bodyPr>
          <a:lstStyle/>
          <a:p>
            <a:r>
              <a:rPr lang="nb-NO" dirty="0"/>
              <a:t>«</a:t>
            </a:r>
            <a:r>
              <a:rPr lang="nb-NO" dirty="0" err="1"/>
              <a:t>Generalized</a:t>
            </a:r>
            <a:r>
              <a:rPr lang="nb-NO" dirty="0"/>
              <a:t> </a:t>
            </a:r>
            <a:r>
              <a:rPr lang="nb-NO" dirty="0" err="1"/>
              <a:t>diff</a:t>
            </a:r>
            <a:r>
              <a:rPr lang="nb-NO" dirty="0"/>
              <a:t>-in-</a:t>
            </a:r>
            <a:r>
              <a:rPr lang="nb-NO" dirty="0" err="1"/>
              <a:t>diff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» (jf. Mohnen et al.,2017)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F7FFD-5937-4AA3-A13B-A15EF183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20</a:t>
            </a:fld>
            <a:endParaRPr lang="nb-NO" noProof="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500772"/>
              </p:ext>
            </p:extLst>
          </p:nvPr>
        </p:nvGraphicFramePr>
        <p:xfrm>
          <a:off x="810883" y="1721418"/>
          <a:ext cx="6849374" cy="4490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5605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349CE72-B0C2-4D75-8F18-7B3BA8A3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8962"/>
            <a:ext cx="8314506" cy="502083"/>
          </a:xfrm>
        </p:spPr>
        <p:txBody>
          <a:bodyPr>
            <a:normAutofit fontScale="90000"/>
          </a:bodyPr>
          <a:lstStyle/>
          <a:p>
            <a:r>
              <a:rPr lang="nb-NO" dirty="0"/>
              <a:t>Input </a:t>
            </a:r>
            <a:r>
              <a:rPr lang="nb-NO" dirty="0" err="1"/>
              <a:t>additionality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14E54D-46DF-47B9-B597-A4AA3F06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58EFA6-2199-4153-A26A-6102018EF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767005"/>
            <a:ext cx="8231187" cy="355600"/>
          </a:xfrm>
        </p:spPr>
        <p:txBody>
          <a:bodyPr>
            <a:noAutofit/>
          </a:bodyPr>
          <a:lstStyle/>
          <a:p>
            <a:r>
              <a:rPr lang="nb-NO" dirty="0"/>
              <a:t>«</a:t>
            </a:r>
            <a:r>
              <a:rPr lang="nb-NO" dirty="0" err="1"/>
              <a:t>Generalized</a:t>
            </a:r>
            <a:r>
              <a:rPr lang="nb-NO" dirty="0"/>
              <a:t> </a:t>
            </a:r>
            <a:r>
              <a:rPr lang="nb-NO" dirty="0" err="1"/>
              <a:t>diff</a:t>
            </a:r>
            <a:r>
              <a:rPr lang="nb-NO" dirty="0"/>
              <a:t>-in-</a:t>
            </a:r>
            <a:r>
              <a:rPr lang="nb-NO" dirty="0" err="1"/>
              <a:t>diff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» (jf. Mohnen et al.,2017)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F7FFD-5937-4AA3-A13B-A15EF183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21</a:t>
            </a:fld>
            <a:endParaRPr lang="nb-NO" noProof="0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669303"/>
              </p:ext>
            </p:extLst>
          </p:nvPr>
        </p:nvGraphicFramePr>
        <p:xfrm>
          <a:off x="983411" y="1422848"/>
          <a:ext cx="7263442" cy="4490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5441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349CE72-B0C2-4D75-8F18-7B3BA8A3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8962"/>
            <a:ext cx="8314506" cy="502083"/>
          </a:xfrm>
        </p:spPr>
        <p:txBody>
          <a:bodyPr>
            <a:normAutofit fontScale="90000"/>
          </a:bodyPr>
          <a:lstStyle/>
          <a:p>
            <a:r>
              <a:rPr lang="nb-NO" dirty="0"/>
              <a:t>Input </a:t>
            </a:r>
            <a:r>
              <a:rPr lang="nb-NO" dirty="0" err="1"/>
              <a:t>additionality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FB7F8B-7051-46CE-B6A0-68F5E487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349606"/>
            <a:ext cx="8232750" cy="502083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“Bang for the buck”: main model 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14E54D-46DF-47B9-B597-A4AA3F06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58EFA6-2199-4153-A26A-6102018EF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767005"/>
            <a:ext cx="8231187" cy="355600"/>
          </a:xfrm>
        </p:spPr>
        <p:txBody>
          <a:bodyPr>
            <a:noAutofit/>
          </a:bodyPr>
          <a:lstStyle/>
          <a:p>
            <a:r>
              <a:rPr lang="nb-NO" dirty="0"/>
              <a:t>«</a:t>
            </a:r>
            <a:r>
              <a:rPr lang="nb-NO" dirty="0" err="1"/>
              <a:t>Generalized</a:t>
            </a:r>
            <a:r>
              <a:rPr lang="nb-NO" dirty="0"/>
              <a:t> </a:t>
            </a:r>
            <a:r>
              <a:rPr lang="nb-NO" dirty="0" err="1"/>
              <a:t>diff</a:t>
            </a:r>
            <a:r>
              <a:rPr lang="nb-NO" dirty="0"/>
              <a:t>-in-</a:t>
            </a:r>
            <a:r>
              <a:rPr lang="nb-NO" dirty="0" err="1"/>
              <a:t>diff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» (jf. Mohnen et al.,2017)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F7FFD-5937-4AA3-A13B-A15EF183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22</a:t>
            </a:fld>
            <a:endParaRPr lang="nb-NO" noProof="0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C28FA320-2343-4E91-AA2F-A863BEE7B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647515"/>
              </p:ext>
            </p:extLst>
          </p:nvPr>
        </p:nvGraphicFramePr>
        <p:xfrm>
          <a:off x="603849" y="2054548"/>
          <a:ext cx="7712836" cy="2767965"/>
        </p:xfrm>
        <a:graphic>
          <a:graphicData uri="http://schemas.openxmlformats.org/drawingml/2006/table">
            <a:tbl>
              <a:tblPr/>
              <a:tblGrid>
                <a:gridCol w="1685999">
                  <a:extLst>
                    <a:ext uri="{9D8B030D-6E8A-4147-A177-3AD203B41FA5}">
                      <a16:colId xmlns:a16="http://schemas.microsoft.com/office/drawing/2014/main" val="1562709951"/>
                    </a:ext>
                  </a:extLst>
                </a:gridCol>
                <a:gridCol w="1061939">
                  <a:extLst>
                    <a:ext uri="{9D8B030D-6E8A-4147-A177-3AD203B41FA5}">
                      <a16:colId xmlns:a16="http://schemas.microsoft.com/office/drawing/2014/main" val="341644806"/>
                    </a:ext>
                  </a:extLst>
                </a:gridCol>
                <a:gridCol w="827483">
                  <a:extLst>
                    <a:ext uri="{9D8B030D-6E8A-4147-A177-3AD203B41FA5}">
                      <a16:colId xmlns:a16="http://schemas.microsoft.com/office/drawing/2014/main" val="2305452560"/>
                    </a:ext>
                  </a:extLst>
                </a:gridCol>
                <a:gridCol w="827483">
                  <a:extLst>
                    <a:ext uri="{9D8B030D-6E8A-4147-A177-3AD203B41FA5}">
                      <a16:colId xmlns:a16="http://schemas.microsoft.com/office/drawing/2014/main" val="301470312"/>
                    </a:ext>
                  </a:extLst>
                </a:gridCol>
                <a:gridCol w="827483">
                  <a:extLst>
                    <a:ext uri="{9D8B030D-6E8A-4147-A177-3AD203B41FA5}">
                      <a16:colId xmlns:a16="http://schemas.microsoft.com/office/drawing/2014/main" val="1586307272"/>
                    </a:ext>
                  </a:extLst>
                </a:gridCol>
                <a:gridCol w="827483">
                  <a:extLst>
                    <a:ext uri="{9D8B030D-6E8A-4147-A177-3AD203B41FA5}">
                      <a16:colId xmlns:a16="http://schemas.microsoft.com/office/drawing/2014/main" val="559950372"/>
                    </a:ext>
                  </a:extLst>
                </a:gridCol>
                <a:gridCol w="827483">
                  <a:extLst>
                    <a:ext uri="{9D8B030D-6E8A-4147-A177-3AD203B41FA5}">
                      <a16:colId xmlns:a16="http://schemas.microsoft.com/office/drawing/2014/main" val="3572368396"/>
                    </a:ext>
                  </a:extLst>
                </a:gridCol>
                <a:gridCol w="827483">
                  <a:extLst>
                    <a:ext uri="{9D8B030D-6E8A-4147-A177-3AD203B41FA5}">
                      <a16:colId xmlns:a16="http://schemas.microsoft.com/office/drawing/2014/main" val="3154564658"/>
                    </a:ext>
                  </a:extLst>
                </a:gridCol>
              </a:tblGrid>
              <a:tr h="43917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</a:t>
                      </a:r>
                      <a:r>
                        <a:rPr lang="nb-NO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generations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G02-03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G04-06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G07-08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G09-10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G11-13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G14-15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842226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R02-03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997148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R04-06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79112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R07-08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226367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R09-10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586584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R11-13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28743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R14-15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546574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834789"/>
                  </a:ext>
                </a:extLst>
              </a:tr>
              <a:tr h="439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firms with past R&amp;D&gt;0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010923"/>
                  </a:ext>
                </a:extLst>
              </a:tr>
            </a:tbl>
          </a:graphicData>
        </a:graphic>
      </p:graphicFrame>
      <p:sp>
        <p:nvSpPr>
          <p:cNvPr id="9" name="Rektangel 8">
            <a:extLst>
              <a:ext uri="{FF2B5EF4-FFF2-40B4-BE49-F238E27FC236}">
                <a16:creationId xmlns:a16="http://schemas.microsoft.com/office/drawing/2014/main" id="{1A628B94-2853-4033-8E94-D67884915FAF}"/>
              </a:ext>
            </a:extLst>
          </p:cNvPr>
          <p:cNvSpPr/>
          <p:nvPr/>
        </p:nvSpPr>
        <p:spPr>
          <a:xfrm>
            <a:off x="466725" y="4035835"/>
            <a:ext cx="7932557" cy="355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052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609212-C77F-4A60-9EC7-BBBCE395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Input </a:t>
            </a:r>
            <a:r>
              <a:rPr lang="nb-NO" dirty="0" err="1"/>
              <a:t>additionality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FB7F8B-7051-46CE-B6A0-68F5E487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50" y="1392027"/>
            <a:ext cx="8232750" cy="4908203"/>
          </a:xfrm>
        </p:spPr>
        <p:txBody>
          <a:bodyPr>
            <a:normAutofit/>
          </a:bodyPr>
          <a:lstStyle/>
          <a:p>
            <a:r>
              <a:rPr lang="en-GB" sz="2400" dirty="0"/>
              <a:t>We find positive and significant input additionality</a:t>
            </a:r>
          </a:p>
          <a:p>
            <a:pPr lvl="1"/>
            <a:r>
              <a:rPr lang="en-GB" sz="1800" dirty="0"/>
              <a:t>but effects vary depending on the type of change and the type of user-generation </a:t>
            </a:r>
          </a:p>
          <a:p>
            <a:r>
              <a:rPr lang="en-GB" sz="2400" dirty="0"/>
              <a:t>For all generations input additionality is strongest in the start of use of SkatteFUNN and is declining thereafter </a:t>
            </a:r>
          </a:p>
          <a:p>
            <a:pPr lvl="1"/>
            <a:r>
              <a:rPr lang="en-GB" sz="1800" dirty="0"/>
              <a:t>until most recent policy change with significant increase of project cost cap</a:t>
            </a:r>
          </a:p>
          <a:p>
            <a:r>
              <a:rPr lang="en-GB" sz="2400" dirty="0"/>
              <a:t>Not significant difference in BFTB between large and small firms, but between large and small projects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400" dirty="0"/>
              <a:t>Much higher BFTB for firms with zero past R&amp;D</a:t>
            </a:r>
          </a:p>
          <a:p>
            <a:endParaRPr lang="nb-NO" sz="2200" dirty="0"/>
          </a:p>
          <a:p>
            <a:endParaRPr lang="en-US" altLang="nb-NO" sz="20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14E54D-46DF-47B9-B597-A4AA3F06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9A8E2FC-104A-477B-8298-B47C76DC6C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Main conclusions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F7FFD-5937-4AA3-A13B-A15EF183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23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705680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754335"/>
          </a:xfrm>
        </p:spPr>
        <p:txBody>
          <a:bodyPr>
            <a:normAutofit/>
          </a:bodyPr>
          <a:lstStyle/>
          <a:p>
            <a:r>
              <a:rPr lang="en-GB" altLang="nb-NO" dirty="0"/>
              <a:t>Innovation output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28384" y="6453337"/>
            <a:ext cx="658416" cy="288032"/>
          </a:xfrm>
        </p:spPr>
        <p:txBody>
          <a:bodyPr/>
          <a:lstStyle/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24</a:t>
            </a:fld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9900" y="1105893"/>
            <a:ext cx="8229600" cy="53176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altLang="nb-NO" sz="2400" dirty="0"/>
              <a:t>Probability of different types of innovations (</a:t>
            </a:r>
            <a:r>
              <a:rPr lang="en-GB" altLang="nb-NO" sz="2400" dirty="0" err="1"/>
              <a:t>probit</a:t>
            </a:r>
            <a:r>
              <a:rPr lang="en-GB" altLang="nb-NO" sz="2400" dirty="0"/>
              <a:t> model)</a:t>
            </a:r>
          </a:p>
          <a:p>
            <a:pPr lvl="1">
              <a:lnSpc>
                <a:spcPct val="110000"/>
              </a:lnSpc>
            </a:pPr>
            <a:r>
              <a:rPr lang="en-GB" altLang="nb-NO" sz="1600" dirty="0"/>
              <a:t>new product, new process, new product to the marked</a:t>
            </a:r>
          </a:p>
          <a:p>
            <a:pPr lvl="1">
              <a:lnSpc>
                <a:spcPct val="110000"/>
              </a:lnSpc>
            </a:pPr>
            <a:endParaRPr lang="en-GB" altLang="nb-NO" sz="1600" dirty="0"/>
          </a:p>
          <a:p>
            <a:pPr>
              <a:lnSpc>
                <a:spcPct val="110000"/>
              </a:lnSpc>
            </a:pPr>
            <a:r>
              <a:rPr lang="en-GB" altLang="nb-NO" sz="2400" dirty="0"/>
              <a:t>Innovative sales (ordered </a:t>
            </a:r>
            <a:r>
              <a:rPr lang="en-GB" altLang="nb-NO" sz="2400" dirty="0" err="1"/>
              <a:t>probit</a:t>
            </a:r>
            <a:r>
              <a:rPr lang="en-GB" altLang="nb-NO" sz="2400" dirty="0"/>
              <a:t> model)</a:t>
            </a:r>
          </a:p>
          <a:p>
            <a:pPr lvl="1">
              <a:lnSpc>
                <a:spcPct val="110000"/>
              </a:lnSpc>
            </a:pPr>
            <a:endParaRPr lang="en-GB" altLang="nb-NO" sz="2000" dirty="0"/>
          </a:p>
          <a:p>
            <a:pPr>
              <a:lnSpc>
                <a:spcPct val="110000"/>
              </a:lnSpc>
            </a:pPr>
            <a:r>
              <a:rPr lang="en-GB" altLang="nb-NO" sz="2400" dirty="0"/>
              <a:t>Probability of different types of protection (</a:t>
            </a:r>
            <a:r>
              <a:rPr lang="en-GB" altLang="nb-NO" sz="2400" dirty="0" err="1"/>
              <a:t>probit</a:t>
            </a:r>
            <a:r>
              <a:rPr lang="en-GB" altLang="nb-NO" sz="2400" dirty="0"/>
              <a:t> model)</a:t>
            </a:r>
          </a:p>
          <a:p>
            <a:pPr lvl="1">
              <a:spcBef>
                <a:spcPts val="0"/>
              </a:spcBef>
            </a:pPr>
            <a:r>
              <a:rPr lang="en-GB" altLang="nb-NO" sz="1600" dirty="0"/>
              <a:t>Patent</a:t>
            </a:r>
          </a:p>
          <a:p>
            <a:pPr lvl="1">
              <a:spcBef>
                <a:spcPts val="0"/>
              </a:spcBef>
            </a:pPr>
            <a:r>
              <a:rPr lang="en-GB" altLang="nb-NO" sz="1600" dirty="0"/>
              <a:t>Trademark</a:t>
            </a:r>
          </a:p>
          <a:p>
            <a:pPr lvl="1">
              <a:spcBef>
                <a:spcPts val="0"/>
              </a:spcBef>
            </a:pPr>
            <a:r>
              <a:rPr lang="en-GB" altLang="nb-NO" sz="1600" dirty="0"/>
              <a:t>Design</a:t>
            </a:r>
          </a:p>
          <a:p>
            <a:pPr lvl="1">
              <a:spcBef>
                <a:spcPts val="0"/>
              </a:spcBef>
            </a:pPr>
            <a:r>
              <a:rPr lang="en-GB" altLang="nb-NO" sz="1600" dirty="0"/>
              <a:t>Copyright</a:t>
            </a:r>
          </a:p>
          <a:p>
            <a:pPr lvl="1">
              <a:spcBef>
                <a:spcPts val="0"/>
              </a:spcBef>
            </a:pPr>
            <a:endParaRPr lang="en-GB" altLang="nb-NO" sz="1600" dirty="0"/>
          </a:p>
          <a:p>
            <a:pPr>
              <a:lnSpc>
                <a:spcPct val="110000"/>
              </a:lnSpc>
            </a:pPr>
            <a:r>
              <a:rPr lang="en-GB" altLang="nb-NO" sz="2400" dirty="0"/>
              <a:t>Main data sources: CIS 2001-2014</a:t>
            </a:r>
          </a:p>
          <a:p>
            <a:pPr lvl="1">
              <a:lnSpc>
                <a:spcPct val="110000"/>
              </a:lnSpc>
            </a:pPr>
            <a:r>
              <a:rPr lang="en-GB" sz="1600" dirty="0"/>
              <a:t>merged with the matched data from the previous stage</a:t>
            </a:r>
            <a:endParaRPr lang="en-US" sz="1600" dirty="0"/>
          </a:p>
          <a:p>
            <a:endParaRPr lang="en-US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1261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nb-NO" dirty="0"/>
              <a:t>Innovation output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28384" y="6453337"/>
            <a:ext cx="658416" cy="288032"/>
          </a:xfrm>
        </p:spPr>
        <p:txBody>
          <a:bodyPr/>
          <a:lstStyle/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25</a:t>
            </a:fld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9900" y="1105893"/>
            <a:ext cx="8229600" cy="5317603"/>
          </a:xfrm>
        </p:spPr>
        <p:txBody>
          <a:bodyPr>
            <a:normAutofit/>
          </a:bodyPr>
          <a:lstStyle/>
          <a:p>
            <a:r>
              <a:rPr lang="nb-NO" dirty="0"/>
              <a:t>Main </a:t>
            </a:r>
            <a:r>
              <a:rPr lang="nb-NO" dirty="0" err="1"/>
              <a:t>model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Split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observed</a:t>
            </a:r>
            <a:r>
              <a:rPr lang="nb-NO" dirty="0"/>
              <a:t> R&amp;D </a:t>
            </a:r>
            <a:r>
              <a:rPr lang="nb-NO" dirty="0" err="1"/>
              <a:t>intensity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parts</a:t>
            </a:r>
          </a:p>
          <a:p>
            <a:pPr lvl="2"/>
            <a:r>
              <a:rPr lang="en-GB" sz="2000" dirty="0"/>
              <a:t>Additional R&amp;D intensity generated by a tax credit, </a:t>
            </a:r>
            <a:r>
              <a:rPr lang="en-US" sz="2000" i="1" dirty="0" err="1"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</a:rPr>
              <a:t>Δr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Helvetica" panose="020B0604020202020204" pitchFamily="34" charset="0"/>
            </a:endParaRPr>
          </a:p>
          <a:p>
            <a:pPr lvl="3"/>
            <a:r>
              <a:rPr lang="en-GB" sz="1400" dirty="0"/>
              <a:t>the treatment effect on the treated predicted for each firm  from the input additionality analysis</a:t>
            </a:r>
          </a:p>
          <a:p>
            <a:pPr lvl="3"/>
            <a:endParaRPr lang="en-US" sz="1400" i="1" dirty="0">
              <a:solidFill>
                <a:srgbClr val="000000"/>
              </a:solidFill>
              <a:latin typeface="Arial" panose="020B0604020202020204" pitchFamily="34" charset="0"/>
              <a:cs typeface="Helvetica" panose="020B0604020202020204" pitchFamily="34" charset="0"/>
            </a:endParaRPr>
          </a:p>
          <a:p>
            <a:pPr lvl="2"/>
            <a:r>
              <a:rPr lang="en-GB" sz="2000" dirty="0"/>
              <a:t>Counterfactual R&amp;D intensity that each company would have done in the absence of a tax credit, </a:t>
            </a:r>
            <a:r>
              <a:rPr lang="en-US" sz="2000" i="1" dirty="0" err="1"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sz="2000" i="1" baseline="30000" dirty="0" err="1"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</a:rPr>
              <a:t>c</a:t>
            </a:r>
            <a:endParaRPr lang="en-US" sz="2000" i="1" baseline="30000" dirty="0">
              <a:solidFill>
                <a:srgbClr val="000000"/>
              </a:solidFill>
              <a:latin typeface="Arial" panose="020B0604020202020204" pitchFamily="34" charset="0"/>
              <a:cs typeface="Helvetica" panose="020B0604020202020204" pitchFamily="34" charset="0"/>
            </a:endParaRPr>
          </a:p>
          <a:p>
            <a:pPr lvl="3"/>
            <a:r>
              <a:rPr lang="en-GB" sz="2400" dirty="0"/>
              <a:t> </a:t>
            </a:r>
            <a:r>
              <a:rPr lang="en-GB" sz="1400" dirty="0"/>
              <a:t>obtained as the difference between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GB" sz="1400" dirty="0"/>
              <a:t> and </a:t>
            </a:r>
            <a:r>
              <a:rPr lang="en-US" sz="1400" i="1" dirty="0" err="1"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</a:rPr>
              <a:t>Δr</a:t>
            </a:r>
            <a:endParaRPr lang="en-US" sz="1400" i="1" dirty="0">
              <a:solidFill>
                <a:srgbClr val="000000"/>
              </a:solidFill>
              <a:latin typeface="Arial" panose="020B0604020202020204" pitchFamily="34" charset="0"/>
              <a:cs typeface="Helvetica" panose="020B0604020202020204" pitchFamily="34" charset="0"/>
            </a:endParaRPr>
          </a:p>
          <a:p>
            <a:pPr lvl="3"/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cs typeface="Helvetica" panose="020B0604020202020204" pitchFamily="34" charset="0"/>
            </a:endParaRPr>
          </a:p>
          <a:p>
            <a:pPr lvl="2"/>
            <a:r>
              <a:rPr lang="en-US" sz="2000" dirty="0"/>
              <a:t>Inspired by </a:t>
            </a:r>
            <a:r>
              <a:rPr lang="en-US" sz="2000" dirty="0" err="1"/>
              <a:t>Czarnitzki</a:t>
            </a:r>
            <a:r>
              <a:rPr lang="en-US" sz="2000" dirty="0"/>
              <a:t> and </a:t>
            </a:r>
            <a:r>
              <a:rPr lang="en-US" sz="2000" dirty="0" err="1"/>
              <a:t>Hussinger</a:t>
            </a:r>
            <a:r>
              <a:rPr lang="en-US" sz="2000" dirty="0"/>
              <a:t> (2004), </a:t>
            </a:r>
            <a:r>
              <a:rPr lang="en-US" sz="2000" dirty="0" err="1"/>
              <a:t>Cerulli</a:t>
            </a:r>
            <a:r>
              <a:rPr lang="en-US" sz="2000" dirty="0"/>
              <a:t> and </a:t>
            </a:r>
            <a:r>
              <a:rPr lang="en-US" sz="2000" dirty="0" err="1"/>
              <a:t>Poti</a:t>
            </a:r>
            <a:r>
              <a:rPr lang="en-US" sz="2000" dirty="0"/>
              <a:t> (2012) and Freitas et al. (2017)</a:t>
            </a:r>
            <a:endParaRPr lang="en-US" sz="2800" i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2020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nb-NO" dirty="0"/>
              <a:t>Innovation output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28384" y="6453337"/>
            <a:ext cx="658416" cy="288032"/>
          </a:xfrm>
        </p:spPr>
        <p:txBody>
          <a:bodyPr/>
          <a:lstStyle/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26</a:t>
            </a:fld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01086"/>
            <a:ext cx="8229600" cy="550379"/>
          </a:xfrm>
        </p:spPr>
        <p:txBody>
          <a:bodyPr>
            <a:normAutofit lnSpcReduction="10000"/>
          </a:bodyPr>
          <a:lstStyle/>
          <a:p>
            <a:r>
              <a:rPr lang="nb-NO" sz="3200" dirty="0">
                <a:latin typeface="Times New Roman" panose="02020603050405020304" pitchFamily="18" charset="0"/>
              </a:rPr>
              <a:t>Main </a:t>
            </a:r>
            <a:r>
              <a:rPr lang="nb-NO" sz="3200" dirty="0" err="1">
                <a:latin typeface="Times New Roman" panose="02020603050405020304" pitchFamily="18" charset="0"/>
              </a:rPr>
              <a:t>model</a:t>
            </a:r>
            <a:r>
              <a:rPr lang="nb-NO" sz="2800" dirty="0">
                <a:latin typeface="Times New Roman" panose="02020603050405020304" pitchFamily="18" charset="0"/>
              </a:rPr>
              <a:t>: types </a:t>
            </a:r>
            <a:r>
              <a:rPr lang="nb-NO" sz="2800" dirty="0" err="1">
                <a:latin typeface="Times New Roman" panose="02020603050405020304" pitchFamily="18" charset="0"/>
              </a:rPr>
              <a:t>of</a:t>
            </a:r>
            <a:r>
              <a:rPr lang="nb-NO" sz="2800" dirty="0">
                <a:latin typeface="Times New Roman" panose="02020603050405020304" pitchFamily="18" charset="0"/>
              </a:rPr>
              <a:t> </a:t>
            </a:r>
            <a:r>
              <a:rPr lang="nb-NO" sz="2800" dirty="0" err="1">
                <a:latin typeface="Times New Roman" panose="02020603050405020304" pitchFamily="18" charset="0"/>
              </a:rPr>
              <a:t>innovation</a:t>
            </a:r>
            <a:endParaRPr lang="en-US" sz="2400" dirty="0"/>
          </a:p>
          <a:p>
            <a:endParaRPr lang="nb-NO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7AB844A-23EB-478C-8B0E-0E618402A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97551"/>
              </p:ext>
            </p:extLst>
          </p:nvPr>
        </p:nvGraphicFramePr>
        <p:xfrm>
          <a:off x="258792" y="1846657"/>
          <a:ext cx="8643668" cy="3122158"/>
        </p:xfrm>
        <a:graphic>
          <a:graphicData uri="http://schemas.openxmlformats.org/drawingml/2006/table">
            <a:tbl>
              <a:tblPr/>
              <a:tblGrid>
                <a:gridCol w="2084672">
                  <a:extLst>
                    <a:ext uri="{9D8B030D-6E8A-4147-A177-3AD203B41FA5}">
                      <a16:colId xmlns:a16="http://schemas.microsoft.com/office/drawing/2014/main" val="1264026442"/>
                    </a:ext>
                  </a:extLst>
                </a:gridCol>
                <a:gridCol w="833869">
                  <a:extLst>
                    <a:ext uri="{9D8B030D-6E8A-4147-A177-3AD203B41FA5}">
                      <a16:colId xmlns:a16="http://schemas.microsoft.com/office/drawing/2014/main" val="2741695481"/>
                    </a:ext>
                  </a:extLst>
                </a:gridCol>
                <a:gridCol w="787542">
                  <a:extLst>
                    <a:ext uri="{9D8B030D-6E8A-4147-A177-3AD203B41FA5}">
                      <a16:colId xmlns:a16="http://schemas.microsoft.com/office/drawing/2014/main" val="2702895764"/>
                    </a:ext>
                  </a:extLst>
                </a:gridCol>
                <a:gridCol w="822288">
                  <a:extLst>
                    <a:ext uri="{9D8B030D-6E8A-4147-A177-3AD203B41FA5}">
                      <a16:colId xmlns:a16="http://schemas.microsoft.com/office/drawing/2014/main" val="858227113"/>
                    </a:ext>
                  </a:extLst>
                </a:gridCol>
                <a:gridCol w="818426">
                  <a:extLst>
                    <a:ext uri="{9D8B030D-6E8A-4147-A177-3AD203B41FA5}">
                      <a16:colId xmlns:a16="http://schemas.microsoft.com/office/drawing/2014/main" val="1012266506"/>
                    </a:ext>
                  </a:extLst>
                </a:gridCol>
                <a:gridCol w="822288">
                  <a:extLst>
                    <a:ext uri="{9D8B030D-6E8A-4147-A177-3AD203B41FA5}">
                      <a16:colId xmlns:a16="http://schemas.microsoft.com/office/drawing/2014/main" val="2601591735"/>
                    </a:ext>
                  </a:extLst>
                </a:gridCol>
                <a:gridCol w="868615">
                  <a:extLst>
                    <a:ext uri="{9D8B030D-6E8A-4147-A177-3AD203B41FA5}">
                      <a16:colId xmlns:a16="http://schemas.microsoft.com/office/drawing/2014/main" val="360891284"/>
                    </a:ext>
                  </a:extLst>
                </a:gridCol>
                <a:gridCol w="818426">
                  <a:extLst>
                    <a:ext uri="{9D8B030D-6E8A-4147-A177-3AD203B41FA5}">
                      <a16:colId xmlns:a16="http://schemas.microsoft.com/office/drawing/2014/main" val="3624892184"/>
                    </a:ext>
                  </a:extLst>
                </a:gridCol>
                <a:gridCol w="787542">
                  <a:extLst>
                    <a:ext uri="{9D8B030D-6E8A-4147-A177-3AD203B41FA5}">
                      <a16:colId xmlns:a16="http://schemas.microsoft.com/office/drawing/2014/main" val="2999068145"/>
                    </a:ext>
                  </a:extLst>
                </a:gridCol>
              </a:tblGrid>
              <a:tr h="47432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or improved 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or improved    process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for the marked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 of turnover from new products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4374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46404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Additional R&amp;D intensity,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5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Δr</a:t>
                      </a:r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0.030***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0.047***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0.050***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0.029***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0.041***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0.031***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925145"/>
                  </a:ext>
                </a:extLst>
              </a:tr>
              <a:tr h="27624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Counterfactual R&amp;D intensity,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r</a:t>
                      </a:r>
                      <a:r>
                        <a:rPr lang="en-US" sz="105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0.070***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0.051***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0.068***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0.064***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859767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Share of high-skilled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0.094**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-0.078**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0.076**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0.107**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238201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Cooperation: in the group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0.065**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0.065**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69784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Cooperation: another firm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0.197***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0.126***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0.091***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0.109***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0.070**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539276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Cooperation: university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0.063**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0.053*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291390"/>
                  </a:ext>
                </a:extLst>
              </a:tr>
              <a:tr h="275158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Y</a:t>
                      </a:r>
                      <a:r>
                        <a:rPr lang="en-GB" sz="105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t-1</a:t>
                      </a:r>
                      <a:endParaRPr lang="en-GB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0.148***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50862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observations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958428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688905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7F9CD506-3DE0-43F3-B71E-CF14D1E3354B}"/>
              </a:ext>
            </a:extLst>
          </p:cNvPr>
          <p:cNvSpPr/>
          <p:nvPr/>
        </p:nvSpPr>
        <p:spPr>
          <a:xfrm>
            <a:off x="86061" y="2560575"/>
            <a:ext cx="8928847" cy="569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984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nb-NO" dirty="0"/>
              <a:t>Innovation output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28384" y="6453337"/>
            <a:ext cx="658416" cy="288032"/>
          </a:xfrm>
        </p:spPr>
        <p:txBody>
          <a:bodyPr/>
          <a:lstStyle/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27</a:t>
            </a:fld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01086"/>
            <a:ext cx="8229600" cy="550379"/>
          </a:xfrm>
        </p:spPr>
        <p:txBody>
          <a:bodyPr>
            <a:normAutofit lnSpcReduction="10000"/>
          </a:bodyPr>
          <a:lstStyle/>
          <a:p>
            <a:r>
              <a:rPr lang="nb-NO" sz="3200" dirty="0">
                <a:latin typeface="Times New Roman" panose="02020603050405020304" pitchFamily="18" charset="0"/>
              </a:rPr>
              <a:t>Main </a:t>
            </a:r>
            <a:r>
              <a:rPr lang="nb-NO" sz="3200" dirty="0" err="1">
                <a:latin typeface="Times New Roman" panose="02020603050405020304" pitchFamily="18" charset="0"/>
              </a:rPr>
              <a:t>model</a:t>
            </a:r>
            <a:r>
              <a:rPr lang="nb-NO" sz="2800" dirty="0">
                <a:latin typeface="Times New Roman" panose="02020603050405020304" pitchFamily="18" charset="0"/>
              </a:rPr>
              <a:t>: types </a:t>
            </a:r>
            <a:r>
              <a:rPr lang="nb-NO" sz="2800" dirty="0" err="1">
                <a:latin typeface="Times New Roman" panose="02020603050405020304" pitchFamily="18" charset="0"/>
              </a:rPr>
              <a:t>of</a:t>
            </a:r>
            <a:r>
              <a:rPr lang="nb-NO" sz="2800" dirty="0">
                <a:latin typeface="Times New Roman" panose="02020603050405020304" pitchFamily="18" charset="0"/>
              </a:rPr>
              <a:t> </a:t>
            </a:r>
            <a:r>
              <a:rPr lang="nb-NO" sz="2800" dirty="0" err="1">
                <a:latin typeface="Times New Roman" panose="02020603050405020304" pitchFamily="18" charset="0"/>
              </a:rPr>
              <a:t>innovation</a:t>
            </a:r>
            <a:endParaRPr lang="en-US" sz="2400" dirty="0"/>
          </a:p>
          <a:p>
            <a:endParaRPr lang="nb-NO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7AB844A-23EB-478C-8B0E-0E618402A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062495"/>
              </p:ext>
            </p:extLst>
          </p:nvPr>
        </p:nvGraphicFramePr>
        <p:xfrm>
          <a:off x="258792" y="1846657"/>
          <a:ext cx="8643668" cy="3122158"/>
        </p:xfrm>
        <a:graphic>
          <a:graphicData uri="http://schemas.openxmlformats.org/drawingml/2006/table">
            <a:tbl>
              <a:tblPr/>
              <a:tblGrid>
                <a:gridCol w="2084672">
                  <a:extLst>
                    <a:ext uri="{9D8B030D-6E8A-4147-A177-3AD203B41FA5}">
                      <a16:colId xmlns:a16="http://schemas.microsoft.com/office/drawing/2014/main" val="1264026442"/>
                    </a:ext>
                  </a:extLst>
                </a:gridCol>
                <a:gridCol w="833869">
                  <a:extLst>
                    <a:ext uri="{9D8B030D-6E8A-4147-A177-3AD203B41FA5}">
                      <a16:colId xmlns:a16="http://schemas.microsoft.com/office/drawing/2014/main" val="2741695481"/>
                    </a:ext>
                  </a:extLst>
                </a:gridCol>
                <a:gridCol w="787542">
                  <a:extLst>
                    <a:ext uri="{9D8B030D-6E8A-4147-A177-3AD203B41FA5}">
                      <a16:colId xmlns:a16="http://schemas.microsoft.com/office/drawing/2014/main" val="2702895764"/>
                    </a:ext>
                  </a:extLst>
                </a:gridCol>
                <a:gridCol w="822288">
                  <a:extLst>
                    <a:ext uri="{9D8B030D-6E8A-4147-A177-3AD203B41FA5}">
                      <a16:colId xmlns:a16="http://schemas.microsoft.com/office/drawing/2014/main" val="858227113"/>
                    </a:ext>
                  </a:extLst>
                </a:gridCol>
                <a:gridCol w="818426">
                  <a:extLst>
                    <a:ext uri="{9D8B030D-6E8A-4147-A177-3AD203B41FA5}">
                      <a16:colId xmlns:a16="http://schemas.microsoft.com/office/drawing/2014/main" val="1012266506"/>
                    </a:ext>
                  </a:extLst>
                </a:gridCol>
                <a:gridCol w="822288">
                  <a:extLst>
                    <a:ext uri="{9D8B030D-6E8A-4147-A177-3AD203B41FA5}">
                      <a16:colId xmlns:a16="http://schemas.microsoft.com/office/drawing/2014/main" val="2601591735"/>
                    </a:ext>
                  </a:extLst>
                </a:gridCol>
                <a:gridCol w="868615">
                  <a:extLst>
                    <a:ext uri="{9D8B030D-6E8A-4147-A177-3AD203B41FA5}">
                      <a16:colId xmlns:a16="http://schemas.microsoft.com/office/drawing/2014/main" val="360891284"/>
                    </a:ext>
                  </a:extLst>
                </a:gridCol>
                <a:gridCol w="818426">
                  <a:extLst>
                    <a:ext uri="{9D8B030D-6E8A-4147-A177-3AD203B41FA5}">
                      <a16:colId xmlns:a16="http://schemas.microsoft.com/office/drawing/2014/main" val="3624892184"/>
                    </a:ext>
                  </a:extLst>
                </a:gridCol>
                <a:gridCol w="787542">
                  <a:extLst>
                    <a:ext uri="{9D8B030D-6E8A-4147-A177-3AD203B41FA5}">
                      <a16:colId xmlns:a16="http://schemas.microsoft.com/office/drawing/2014/main" val="2999068145"/>
                    </a:ext>
                  </a:extLst>
                </a:gridCol>
              </a:tblGrid>
              <a:tr h="47432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or improved 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or improved    process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for the marked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 of turnover from new products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4374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46404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Additional R&amp;D intensity,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05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Δr</a:t>
                      </a:r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0.030***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0.047***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0.050***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0.029***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0.041***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0.031***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925145"/>
                  </a:ext>
                </a:extLst>
              </a:tr>
              <a:tr h="27624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Counterfactual R&amp;D intensity,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r</a:t>
                      </a:r>
                      <a:r>
                        <a:rPr lang="en-US" sz="105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0.070***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0.051***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0.068***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0.064***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859767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Share of high-skilled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0.094**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-0.078**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0.076**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0.107**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238201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Cooperation: in the group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0.065**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0.065**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69784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Cooperation: another firm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0.197***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0.126***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0.091***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0.109***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0.070**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539276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Cooperation: university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0.063**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0.053*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291390"/>
                  </a:ext>
                </a:extLst>
              </a:tr>
              <a:tr h="275158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Y</a:t>
                      </a:r>
                      <a:r>
                        <a:rPr lang="en-GB" sz="1050" b="1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t-1</a:t>
                      </a:r>
                      <a:endParaRPr lang="en-GB" sz="10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0.148***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50862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observations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958428"/>
                  </a:ext>
                </a:extLst>
              </a:tr>
              <a:tr h="262055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688905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7F9CD506-3DE0-43F3-B71E-CF14D1E3354B}"/>
              </a:ext>
            </a:extLst>
          </p:cNvPr>
          <p:cNvSpPr/>
          <p:nvPr/>
        </p:nvSpPr>
        <p:spPr>
          <a:xfrm>
            <a:off x="86061" y="2560575"/>
            <a:ext cx="8928847" cy="569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AB0F3A8-6EAA-47B9-A4F5-12DA57551B84}"/>
              </a:ext>
            </a:extLst>
          </p:cNvPr>
          <p:cNvSpPr/>
          <p:nvPr/>
        </p:nvSpPr>
        <p:spPr>
          <a:xfrm>
            <a:off x="98607" y="4173966"/>
            <a:ext cx="8928847" cy="2599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5649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nb-NO" dirty="0"/>
              <a:t>Innovation output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FD3-C1DB-46D7-9725-E79B12279A1D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28384" y="6453337"/>
            <a:ext cx="658416" cy="288032"/>
          </a:xfrm>
        </p:spPr>
        <p:txBody>
          <a:bodyPr/>
          <a:lstStyle/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28</a:t>
            </a:fld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01086"/>
            <a:ext cx="8229600" cy="550379"/>
          </a:xfrm>
        </p:spPr>
        <p:txBody>
          <a:bodyPr>
            <a:normAutofit lnSpcReduction="10000"/>
          </a:bodyPr>
          <a:lstStyle/>
          <a:p>
            <a:r>
              <a:rPr lang="nb-NO" sz="3200" dirty="0">
                <a:latin typeface="Times New Roman" panose="02020603050405020304" pitchFamily="18" charset="0"/>
              </a:rPr>
              <a:t>Main </a:t>
            </a:r>
            <a:r>
              <a:rPr lang="nb-NO" sz="3200" dirty="0" err="1">
                <a:latin typeface="Times New Roman" panose="02020603050405020304" pitchFamily="18" charset="0"/>
              </a:rPr>
              <a:t>model</a:t>
            </a:r>
            <a:r>
              <a:rPr lang="nb-NO" sz="2800" dirty="0">
                <a:latin typeface="Times New Roman" panose="02020603050405020304" pitchFamily="18" charset="0"/>
              </a:rPr>
              <a:t>: types </a:t>
            </a:r>
            <a:r>
              <a:rPr lang="nb-NO" sz="2800" dirty="0" err="1">
                <a:latin typeface="Times New Roman" panose="02020603050405020304" pitchFamily="18" charset="0"/>
              </a:rPr>
              <a:t>of</a:t>
            </a:r>
            <a:r>
              <a:rPr lang="nb-NO" sz="2800" dirty="0">
                <a:latin typeface="Times New Roman" panose="02020603050405020304" pitchFamily="18" charset="0"/>
              </a:rPr>
              <a:t> </a:t>
            </a:r>
            <a:r>
              <a:rPr lang="nb-NO" sz="2800" dirty="0" err="1">
                <a:latin typeface="Times New Roman" panose="02020603050405020304" pitchFamily="18" charset="0"/>
              </a:rPr>
              <a:t>innovation</a:t>
            </a:r>
            <a:r>
              <a:rPr lang="nb-NO" sz="2800" dirty="0">
                <a:latin typeface="Times New Roman" panose="02020603050405020304" pitchFamily="18" charset="0"/>
              </a:rPr>
              <a:t> </a:t>
            </a:r>
            <a:r>
              <a:rPr lang="nb-NO" sz="2800" dirty="0" err="1">
                <a:latin typeface="Times New Roman" panose="02020603050405020304" pitchFamily="18" charset="0"/>
              </a:rPr>
              <a:t>protection</a:t>
            </a:r>
            <a:endParaRPr lang="en-US" sz="2400" dirty="0"/>
          </a:p>
          <a:p>
            <a:endParaRPr lang="nb-NO" dirty="0"/>
          </a:p>
        </p:txBody>
      </p:sp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5CA58892-2795-4743-A567-A6C41D806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24309"/>
              </p:ext>
            </p:extLst>
          </p:nvPr>
        </p:nvGraphicFramePr>
        <p:xfrm>
          <a:off x="327804" y="1967429"/>
          <a:ext cx="8522897" cy="2933299"/>
        </p:xfrm>
        <a:graphic>
          <a:graphicData uri="http://schemas.openxmlformats.org/drawingml/2006/table">
            <a:tbl>
              <a:tblPr/>
              <a:tblGrid>
                <a:gridCol w="2055545">
                  <a:extLst>
                    <a:ext uri="{9D8B030D-6E8A-4147-A177-3AD203B41FA5}">
                      <a16:colId xmlns:a16="http://schemas.microsoft.com/office/drawing/2014/main" val="2240998190"/>
                    </a:ext>
                  </a:extLst>
                </a:gridCol>
                <a:gridCol w="822218">
                  <a:extLst>
                    <a:ext uri="{9D8B030D-6E8A-4147-A177-3AD203B41FA5}">
                      <a16:colId xmlns:a16="http://schemas.microsoft.com/office/drawing/2014/main" val="2712688351"/>
                    </a:ext>
                  </a:extLst>
                </a:gridCol>
                <a:gridCol w="776539">
                  <a:extLst>
                    <a:ext uri="{9D8B030D-6E8A-4147-A177-3AD203B41FA5}">
                      <a16:colId xmlns:a16="http://schemas.microsoft.com/office/drawing/2014/main" val="3369196195"/>
                    </a:ext>
                  </a:extLst>
                </a:gridCol>
                <a:gridCol w="810798">
                  <a:extLst>
                    <a:ext uri="{9D8B030D-6E8A-4147-A177-3AD203B41FA5}">
                      <a16:colId xmlns:a16="http://schemas.microsoft.com/office/drawing/2014/main" val="2705625380"/>
                    </a:ext>
                  </a:extLst>
                </a:gridCol>
                <a:gridCol w="806992">
                  <a:extLst>
                    <a:ext uri="{9D8B030D-6E8A-4147-A177-3AD203B41FA5}">
                      <a16:colId xmlns:a16="http://schemas.microsoft.com/office/drawing/2014/main" val="1984299666"/>
                    </a:ext>
                  </a:extLst>
                </a:gridCol>
                <a:gridCol w="810798">
                  <a:extLst>
                    <a:ext uri="{9D8B030D-6E8A-4147-A177-3AD203B41FA5}">
                      <a16:colId xmlns:a16="http://schemas.microsoft.com/office/drawing/2014/main" val="1127760724"/>
                    </a:ext>
                  </a:extLst>
                </a:gridCol>
                <a:gridCol w="856476">
                  <a:extLst>
                    <a:ext uri="{9D8B030D-6E8A-4147-A177-3AD203B41FA5}">
                      <a16:colId xmlns:a16="http://schemas.microsoft.com/office/drawing/2014/main" val="3285193438"/>
                    </a:ext>
                  </a:extLst>
                </a:gridCol>
                <a:gridCol w="806992">
                  <a:extLst>
                    <a:ext uri="{9D8B030D-6E8A-4147-A177-3AD203B41FA5}">
                      <a16:colId xmlns:a16="http://schemas.microsoft.com/office/drawing/2014/main" val="3023418993"/>
                    </a:ext>
                  </a:extLst>
                </a:gridCol>
                <a:gridCol w="776539">
                  <a:extLst>
                    <a:ext uri="{9D8B030D-6E8A-4147-A177-3AD203B41FA5}">
                      <a16:colId xmlns:a16="http://schemas.microsoft.com/office/drawing/2014/main" val="3394890457"/>
                    </a:ext>
                  </a:extLst>
                </a:gridCol>
              </a:tblGrid>
              <a:tr h="264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Trademark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Copyright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309750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800293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Additional R&amp;D intensity,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Δr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77569"/>
                  </a:ext>
                </a:extLst>
              </a:tr>
              <a:tr h="27747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Counterfactual R&amp;D intensity,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r</a:t>
                      </a:r>
                      <a:r>
                        <a:rPr lang="en-US" sz="105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0.029***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897297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Share of high-skilled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0.092***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0.083*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0.079***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0.111**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242130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Cooperation: in the group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0.048**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0.034**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13797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Cooperation: another firm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0.033**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0.045**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0.080***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272742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Cooperation: university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0.040*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905056"/>
                  </a:ext>
                </a:extLst>
              </a:tr>
              <a:tr h="27747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Y</a:t>
                      </a:r>
                      <a:r>
                        <a:rPr lang="en-GB" sz="105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Helvetica" panose="020B0604020202020204" pitchFamily="34" charset="0"/>
                        </a:rPr>
                        <a:t>t-1</a:t>
                      </a:r>
                      <a:endParaRPr lang="en-GB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0.197***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0.169***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0.152***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53916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observations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938983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690737"/>
                  </a:ext>
                </a:extLst>
              </a:tr>
            </a:tbl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3CDEB4D3-35FA-45A9-AF93-671B37DA99EC}"/>
              </a:ext>
            </a:extLst>
          </p:cNvPr>
          <p:cNvSpPr/>
          <p:nvPr/>
        </p:nvSpPr>
        <p:spPr>
          <a:xfrm>
            <a:off x="107576" y="2496029"/>
            <a:ext cx="8928847" cy="569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503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609212-C77F-4A60-9EC7-BBBCE395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dirty="0"/>
              <a:t>Innovation output analysis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FB7F8B-7051-46CE-B6A0-68F5E487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50" y="1268760"/>
            <a:ext cx="8232750" cy="466452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GB" sz="1800" dirty="0"/>
          </a:p>
          <a:p>
            <a:r>
              <a:rPr lang="en-US" sz="2400" dirty="0"/>
              <a:t>We find positive and significant results for different innovation types</a:t>
            </a:r>
          </a:p>
          <a:p>
            <a:pPr lvl="1"/>
            <a:r>
              <a:rPr lang="en-US" sz="1800" dirty="0"/>
              <a:t>But effects vary depending on the type of innovation </a:t>
            </a:r>
          </a:p>
          <a:p>
            <a:pPr lvl="1"/>
            <a:endParaRPr lang="en-US" sz="1800" dirty="0"/>
          </a:p>
          <a:p>
            <a:r>
              <a:rPr lang="en-US" sz="2400" dirty="0"/>
              <a:t>We find positive and significant result for patents</a:t>
            </a:r>
          </a:p>
          <a:p>
            <a:pPr lvl="1"/>
            <a:r>
              <a:rPr lang="en-US" sz="1800" dirty="0"/>
              <a:t>But not for other types of innovation protection</a:t>
            </a:r>
          </a:p>
          <a:p>
            <a:pPr lvl="2"/>
            <a:endParaRPr lang="en-US" sz="1800" dirty="0"/>
          </a:p>
          <a:p>
            <a:r>
              <a:rPr lang="en-US" sz="2400" dirty="0"/>
              <a:t>The results hold even when we control for persistency of innovation</a:t>
            </a:r>
          </a:p>
          <a:p>
            <a:pPr lvl="1"/>
            <a:endParaRPr lang="en-US" sz="2000" dirty="0"/>
          </a:p>
          <a:p>
            <a:r>
              <a:rPr lang="en-US" sz="2400" dirty="0"/>
              <a:t>Skills of employees and cooperation with other firms are important for innovation</a:t>
            </a:r>
          </a:p>
          <a:p>
            <a:endParaRPr lang="en-US" altLang="nb-NO" sz="20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14E54D-46DF-47B9-B597-A4AA3F06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9A8E2FC-104A-477B-8298-B47C76DC6C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856" y="266700"/>
            <a:ext cx="8251081" cy="26129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Main conclusions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F7FFD-5937-4AA3-A13B-A15EF183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29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501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5B8BC111-A5DE-463D-9D8F-7EFDD077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6" y="530411"/>
            <a:ext cx="7872960" cy="87342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Main changes in the scheme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2002-2017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46912" y="6453337"/>
            <a:ext cx="981472" cy="288032"/>
          </a:xfrm>
        </p:spPr>
        <p:txBody>
          <a:bodyPr/>
          <a:lstStyle/>
          <a:p>
            <a:fld id="{40A1948E-C0C4-4427-BEAA-AC34CDF98828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7658" y="6453337"/>
            <a:ext cx="869142" cy="288032"/>
          </a:xfrm>
        </p:spPr>
        <p:txBody>
          <a:bodyPr/>
          <a:lstStyle/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3</a:t>
            </a:fld>
            <a:endParaRPr lang="nb-NO" noProof="0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FC8EF967-428B-44B6-8217-49E347F36F2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1886" y="266700"/>
            <a:ext cx="8752115" cy="355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b="1" dirty="0"/>
              <a:t>Timeline for </a:t>
            </a:r>
            <a:r>
              <a:rPr lang="en-US" sz="1300" b="1" dirty="0" err="1"/>
              <a:t>SkatteFUNN</a:t>
            </a:r>
            <a:endParaRPr lang="en-US" sz="13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8F5561-974F-4D83-A246-4BE135CEB411}"/>
              </a:ext>
            </a:extLst>
          </p:cNvPr>
          <p:cNvSpPr txBox="1"/>
          <p:nvPr/>
        </p:nvSpPr>
        <p:spPr>
          <a:xfrm>
            <a:off x="258493" y="4171728"/>
            <a:ext cx="1859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Tax credit SMEs: 20 pct. </a:t>
            </a:r>
          </a:p>
          <a:p>
            <a:pPr algn="ctr"/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Intramural R&amp;D: NOK 4 mill </a:t>
            </a:r>
          </a:p>
          <a:p>
            <a:pPr algn="ctr"/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Purchased R&amp;D: NOK 8 mill</a:t>
            </a:r>
          </a:p>
          <a:p>
            <a:pPr algn="ctr"/>
            <a:r>
              <a:rPr lang="en-GB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Total: NOK 8 mill </a:t>
            </a:r>
            <a:endParaRPr lang="nb-NO" sz="1000"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FF51015-A5AB-4B43-815F-0FE77AA1BCF7}"/>
              </a:ext>
            </a:extLst>
          </p:cNvPr>
          <p:cNvGrpSpPr/>
          <p:nvPr/>
        </p:nvGrpSpPr>
        <p:grpSpPr>
          <a:xfrm>
            <a:off x="128077" y="2154867"/>
            <a:ext cx="9015923" cy="2894235"/>
            <a:chOff x="130482" y="2154867"/>
            <a:chExt cx="8778142" cy="26964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FEAA29-85AB-42BD-9F17-388DDDA62DE4}"/>
                </a:ext>
              </a:extLst>
            </p:cNvPr>
            <p:cNvSpPr txBox="1"/>
            <p:nvPr/>
          </p:nvSpPr>
          <p:spPr>
            <a:xfrm>
              <a:off x="130482" y="4593271"/>
              <a:ext cx="1937858" cy="258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Introduction of SkatteFUNN</a:t>
              </a:r>
              <a:endParaRPr lang="nb-NO" sz="1200" b="1" dirty="0" err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2" name="Gruppe 1">
              <a:extLst>
                <a:ext uri="{FF2B5EF4-FFF2-40B4-BE49-F238E27FC236}">
                  <a16:creationId xmlns:a16="http://schemas.microsoft.com/office/drawing/2014/main" id="{686A64D7-87DD-437F-A2CB-9D72FE837544}"/>
                </a:ext>
              </a:extLst>
            </p:cNvPr>
            <p:cNvGrpSpPr/>
            <p:nvPr/>
          </p:nvGrpSpPr>
          <p:grpSpPr>
            <a:xfrm>
              <a:off x="708990" y="2154867"/>
              <a:ext cx="8199634" cy="2576740"/>
              <a:chOff x="708990" y="2154867"/>
              <a:chExt cx="8199634" cy="257674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B82C9C6-B9C1-404D-B51F-A9F43BA41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423" y="3504591"/>
                <a:ext cx="6732000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51BCA00-DDB7-4B4C-AA31-0EA319668BAD}"/>
                  </a:ext>
                </a:extLst>
              </p:cNvPr>
              <p:cNvCxnSpPr/>
              <p:nvPr/>
            </p:nvCxnSpPr>
            <p:spPr>
              <a:xfrm>
                <a:off x="1088366" y="3231154"/>
                <a:ext cx="0" cy="79200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81F4923-DF2C-46B9-9FCA-FBA44CF0D4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0463" y="2869991"/>
                <a:ext cx="0" cy="898512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75A771-D7AF-45DF-9CAB-10E00CFBFEC4}"/>
                  </a:ext>
                </a:extLst>
              </p:cNvPr>
              <p:cNvSpPr txBox="1"/>
              <p:nvPr/>
            </p:nvSpPr>
            <p:spPr>
              <a:xfrm>
                <a:off x="759763" y="2992802"/>
                <a:ext cx="657204" cy="2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2002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91C0EB-C74B-4FD2-BCAA-3C0EF1578448}"/>
                  </a:ext>
                </a:extLst>
              </p:cNvPr>
              <p:cNvSpPr txBox="1"/>
              <p:nvPr/>
            </p:nvSpPr>
            <p:spPr>
              <a:xfrm>
                <a:off x="1313460" y="3805161"/>
                <a:ext cx="657204" cy="2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2003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2E5DD5C-A7D5-43A0-967F-9F787DBCF5F9}"/>
                  </a:ext>
                </a:extLst>
              </p:cNvPr>
              <p:cNvCxnSpPr/>
              <p:nvPr/>
            </p:nvCxnSpPr>
            <p:spPr>
              <a:xfrm>
                <a:off x="3037119" y="3229313"/>
                <a:ext cx="0" cy="79200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8BCFAD-D8D3-47F6-B3B0-1B24A57C5817}"/>
                  </a:ext>
                </a:extLst>
              </p:cNvPr>
              <p:cNvSpPr txBox="1"/>
              <p:nvPr/>
            </p:nvSpPr>
            <p:spPr>
              <a:xfrm>
                <a:off x="708990" y="2460209"/>
                <a:ext cx="1859417" cy="38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Tax credit SMEs: 20 pct. </a:t>
                </a:r>
              </a:p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Tax credit others: 18 pct.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F1E739-3405-4B7C-8F73-77D7192EE9DD}"/>
                  </a:ext>
                </a:extLst>
              </p:cNvPr>
              <p:cNvSpPr txBox="1"/>
              <p:nvPr/>
            </p:nvSpPr>
            <p:spPr>
              <a:xfrm>
                <a:off x="2731095" y="2997790"/>
                <a:ext cx="657204" cy="2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2007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BF2E09-A38B-4919-A7F9-AA96079AE68E}"/>
                  </a:ext>
                </a:extLst>
              </p:cNvPr>
              <p:cNvSpPr txBox="1"/>
              <p:nvPr/>
            </p:nvSpPr>
            <p:spPr>
              <a:xfrm>
                <a:off x="2020481" y="4053160"/>
                <a:ext cx="1734095" cy="537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Cap on hourly wage: NOK 500</a:t>
                </a:r>
              </a:p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Cap on yearly hours: 1 850</a:t>
                </a:r>
                <a:endParaRPr lang="nb-NO" sz="1050" dirty="0" err="1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89472B4-AEB5-492D-ADA7-A8281C86F9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9474" y="2832017"/>
                <a:ext cx="0" cy="898512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75EF6C-D8A0-4688-B14D-65B66F7A239B}"/>
                  </a:ext>
                </a:extLst>
              </p:cNvPr>
              <p:cNvSpPr txBox="1"/>
              <p:nvPr/>
            </p:nvSpPr>
            <p:spPr>
              <a:xfrm>
                <a:off x="3488708" y="3767187"/>
                <a:ext cx="637253" cy="2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2009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B0E00-08C2-4A7A-84F7-65913EA43AB3}"/>
                  </a:ext>
                </a:extLst>
              </p:cNvPr>
              <p:cNvSpPr txBox="1"/>
              <p:nvPr/>
            </p:nvSpPr>
            <p:spPr>
              <a:xfrm>
                <a:off x="2879933" y="2306175"/>
                <a:ext cx="1859417" cy="537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Intramural R&amp;D: NOK 5.5 mill </a:t>
                </a:r>
              </a:p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Purchased R&amp;D: NOK 11 mill</a:t>
                </a:r>
              </a:p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Total: NOK 11 mill </a:t>
                </a:r>
                <a:endParaRPr lang="nb-NO" sz="1050" dirty="0" err="1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0CE11D6-5EDB-4003-A908-17EA2DAE9557}"/>
                  </a:ext>
                </a:extLst>
              </p:cNvPr>
              <p:cNvCxnSpPr/>
              <p:nvPr/>
            </p:nvCxnSpPr>
            <p:spPr>
              <a:xfrm>
                <a:off x="4581417" y="3229313"/>
                <a:ext cx="0" cy="79200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CC2CB9-1A01-45E3-80B1-9976D8BDC322}"/>
                  </a:ext>
                </a:extLst>
              </p:cNvPr>
              <p:cNvSpPr txBox="1"/>
              <p:nvPr/>
            </p:nvSpPr>
            <p:spPr>
              <a:xfrm>
                <a:off x="4244511" y="2992802"/>
                <a:ext cx="657204" cy="2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2011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3951BA-C848-447E-8217-F0DD69EF716F}"/>
                  </a:ext>
                </a:extLst>
              </p:cNvPr>
              <p:cNvSpPr txBox="1"/>
              <p:nvPr/>
            </p:nvSpPr>
            <p:spPr>
              <a:xfrm>
                <a:off x="3595878" y="4043414"/>
                <a:ext cx="1757343" cy="68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Changes in definition of R&amp;D and SMEs and in calculation of hourly wage. </a:t>
                </a:r>
              </a:p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Cap on hourly wage: NOK 530 </a:t>
                </a:r>
                <a:endParaRPr lang="nb-NO" sz="1050" dirty="0" err="1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37CCEE6-95C1-4BAD-9E9E-38EF6EF00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4367" y="2832017"/>
                <a:ext cx="0" cy="898512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10005D9-E9B4-433D-B223-33012FE8516E}"/>
                  </a:ext>
                </a:extLst>
              </p:cNvPr>
              <p:cNvSpPr txBox="1"/>
              <p:nvPr/>
            </p:nvSpPr>
            <p:spPr>
              <a:xfrm>
                <a:off x="5658343" y="3767188"/>
                <a:ext cx="622419" cy="2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2014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F9F8609-3095-47A0-A50A-3CF925715EBC}"/>
                  </a:ext>
                </a:extLst>
              </p:cNvPr>
              <p:cNvSpPr txBox="1"/>
              <p:nvPr/>
            </p:nvSpPr>
            <p:spPr>
              <a:xfrm>
                <a:off x="4797589" y="2154867"/>
                <a:ext cx="1859417" cy="68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Intramural R&amp;D: NOK 8 mill </a:t>
                </a:r>
              </a:p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Purchased R&amp;D: NOK 22 mill</a:t>
                </a:r>
              </a:p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Total: NOK 22 mill </a:t>
                </a:r>
              </a:p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Cap on hourly wage: NOK 600</a:t>
                </a:r>
                <a:endParaRPr lang="nb-NO" sz="1050" dirty="0" err="1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D66F5BC-5FE5-4640-9B10-39BD74F6E3A3}"/>
                  </a:ext>
                </a:extLst>
              </p:cNvPr>
              <p:cNvCxnSpPr/>
              <p:nvPr/>
            </p:nvCxnSpPr>
            <p:spPr>
              <a:xfrm>
                <a:off x="6593398" y="3237808"/>
                <a:ext cx="0" cy="79200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CF0BB0-4657-4821-91BC-870007F1B355}"/>
                  </a:ext>
                </a:extLst>
              </p:cNvPr>
              <p:cNvSpPr txBox="1"/>
              <p:nvPr/>
            </p:nvSpPr>
            <p:spPr>
              <a:xfrm>
                <a:off x="5450562" y="4051382"/>
                <a:ext cx="1859417" cy="537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Intramural R&amp;D: NOK 15 mill </a:t>
                </a:r>
              </a:p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Purchased R&amp;D: NOK 33 mill</a:t>
                </a:r>
              </a:p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Total: NOK 33 mill </a:t>
                </a:r>
                <a:endParaRPr lang="nb-NO" sz="1050" dirty="0" err="1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B69F0E-5D92-4037-8D8E-C718506B1923}"/>
                  </a:ext>
                </a:extLst>
              </p:cNvPr>
              <p:cNvSpPr txBox="1"/>
              <p:nvPr/>
            </p:nvSpPr>
            <p:spPr>
              <a:xfrm>
                <a:off x="6301530" y="3015101"/>
                <a:ext cx="585654" cy="2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2015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652B92F-9D50-4237-9C67-D307CB137C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3057" y="2832017"/>
                <a:ext cx="0" cy="898512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4C3B0FF-C696-46D8-BCC5-56E887EE3F7D}"/>
                  </a:ext>
                </a:extLst>
              </p:cNvPr>
              <p:cNvSpPr txBox="1"/>
              <p:nvPr/>
            </p:nvSpPr>
            <p:spPr>
              <a:xfrm>
                <a:off x="6880686" y="3775092"/>
                <a:ext cx="657204" cy="2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2016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8764C1-768A-4096-B1AF-C3B5348695CD}"/>
                  </a:ext>
                </a:extLst>
              </p:cNvPr>
              <p:cNvSpPr txBox="1"/>
              <p:nvPr/>
            </p:nvSpPr>
            <p:spPr>
              <a:xfrm>
                <a:off x="6364166" y="2319883"/>
                <a:ext cx="1859417" cy="537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Intramural R&amp;D: NOK 20 mill </a:t>
                </a:r>
              </a:p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Purchased R&amp;D: NOK 40 mill</a:t>
                </a:r>
              </a:p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Total: NOK 40 mill 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0AAD532-4797-4B4B-A34C-B4319FE3771B}"/>
                  </a:ext>
                </a:extLst>
              </p:cNvPr>
              <p:cNvCxnSpPr/>
              <p:nvPr/>
            </p:nvCxnSpPr>
            <p:spPr>
              <a:xfrm>
                <a:off x="7817658" y="3237808"/>
                <a:ext cx="0" cy="79200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274CFF4-5A2C-4ADF-BEDA-2A1816C11F9D}"/>
                  </a:ext>
                </a:extLst>
              </p:cNvPr>
              <p:cNvSpPr txBox="1"/>
              <p:nvPr/>
            </p:nvSpPr>
            <p:spPr>
              <a:xfrm>
                <a:off x="7049207" y="4051382"/>
                <a:ext cx="1859417" cy="537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Intramural R&amp;D: NOK 25 mill </a:t>
                </a:r>
              </a:p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Purchased R&amp;D: NOK 50 mill</a:t>
                </a:r>
              </a:p>
              <a:p>
                <a:pPr algn="ctr"/>
                <a:r>
                  <a:rPr lang="en-GB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Total: NOK 50 mill </a:t>
                </a:r>
                <a:endParaRPr lang="nb-NO" sz="1050" dirty="0" err="1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A4DE01A-0652-4F45-B5B3-821C70BFB1D4}"/>
                  </a:ext>
                </a:extLst>
              </p:cNvPr>
              <p:cNvSpPr txBox="1"/>
              <p:nvPr/>
            </p:nvSpPr>
            <p:spPr>
              <a:xfrm>
                <a:off x="7500327" y="3001868"/>
                <a:ext cx="657204" cy="2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5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2017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391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609212-C77F-4A60-9EC7-BBBCE395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dirty="0"/>
              <a:t>Other results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FB7F8B-7051-46CE-B6A0-68F5E487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50" y="1392028"/>
            <a:ext cx="8232750" cy="46645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1800" dirty="0"/>
          </a:p>
          <a:p>
            <a:pPr lvl="0"/>
            <a:r>
              <a:rPr lang="en-GB" sz="2400" dirty="0"/>
              <a:t>The estimated effect of R&amp;D capital on labour productivity is positive and significant</a:t>
            </a:r>
          </a:p>
          <a:p>
            <a:pPr lvl="1"/>
            <a:endParaRPr lang="en-GB" sz="1600" dirty="0"/>
          </a:p>
          <a:p>
            <a:r>
              <a:rPr lang="en-GB" sz="2400" dirty="0"/>
              <a:t>The external effects of R&amp;D are difficult to measure quantitively</a:t>
            </a:r>
          </a:p>
          <a:p>
            <a:endParaRPr lang="en-GB" sz="2400" dirty="0"/>
          </a:p>
          <a:p>
            <a:r>
              <a:rPr lang="en-GB" sz="2400" dirty="0"/>
              <a:t>We find </a:t>
            </a:r>
            <a:r>
              <a:rPr lang="en-GB" sz="2400" u="sng" dirty="0"/>
              <a:t>no any significant increase in cooperation </a:t>
            </a:r>
            <a:r>
              <a:rPr lang="en-GB" sz="2400" dirty="0"/>
              <a:t>after expansions of the scheme</a:t>
            </a:r>
          </a:p>
          <a:p>
            <a:pPr lvl="1"/>
            <a:r>
              <a:rPr lang="en-GB" sz="1600" dirty="0"/>
              <a:t>However, it was an increase in cooperation after the introduction of the scheme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14E54D-46DF-47B9-B597-A4AA3F06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9A8E2FC-104A-477B-8298-B47C76DC6C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856" y="266700"/>
            <a:ext cx="8251081" cy="26129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Main conclusions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F7FFD-5937-4AA3-A13B-A15EF183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30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31945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609212-C77F-4A60-9EC7-BBBCE395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dirty="0"/>
              <a:t>Misuse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FB7F8B-7051-46CE-B6A0-68F5E487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50" y="1268760"/>
            <a:ext cx="8232750" cy="478779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GB" sz="1800" dirty="0"/>
          </a:p>
          <a:p>
            <a:r>
              <a:rPr lang="en-GB" sz="2400" dirty="0"/>
              <a:t>5 risk criteria defined by the Tax authorities </a:t>
            </a:r>
          </a:p>
          <a:p>
            <a:pPr lvl="1"/>
            <a:r>
              <a:rPr lang="en-GB" sz="1600" dirty="0"/>
              <a:t>high-risk group when the firm meets 2 of 5 criteria</a:t>
            </a:r>
          </a:p>
          <a:p>
            <a:pPr lvl="1"/>
            <a:endParaRPr lang="en-GB" sz="1600" dirty="0"/>
          </a:p>
          <a:p>
            <a:r>
              <a:rPr lang="en-GB" sz="2400" dirty="0"/>
              <a:t>150 randomized controls in high-risk group and 50 in low-risk group</a:t>
            </a:r>
          </a:p>
          <a:p>
            <a:pPr lvl="1"/>
            <a:endParaRPr lang="en-GB" sz="2000" dirty="0"/>
          </a:p>
          <a:p>
            <a:r>
              <a:rPr lang="en-GB" sz="2400" dirty="0"/>
              <a:t>Misuse of SkatteFUNN does occur</a:t>
            </a:r>
          </a:p>
          <a:p>
            <a:pPr lvl="1"/>
            <a:r>
              <a:rPr lang="en-GB" sz="1600" dirty="0"/>
              <a:t>For about 10 percent of the controlled firms it was revealed discrepancies between hours reported to the government and in their SkatteFUNN-claim</a:t>
            </a:r>
          </a:p>
          <a:p>
            <a:pPr lvl="1"/>
            <a:r>
              <a:rPr lang="en-GB" sz="1600" dirty="0"/>
              <a:t>About 13 percent of the firms reported ordinary costs as R&amp;D investments</a:t>
            </a:r>
            <a:endParaRPr lang="en-GB" sz="1100" i="1" dirty="0"/>
          </a:p>
          <a:p>
            <a:pPr lvl="1"/>
            <a:endParaRPr lang="en-GB" sz="2000" dirty="0"/>
          </a:p>
          <a:p>
            <a:r>
              <a:rPr lang="en-GB" sz="2400" b="1" dirty="0"/>
              <a:t>However, the overall BFTB &gt; 1 even after adjustments for the misuse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14E54D-46DF-47B9-B597-A4AA3F06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9A8E2FC-104A-477B-8298-B47C76DC6C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646" y="266700"/>
            <a:ext cx="8330292" cy="26129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Main conclusions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F7FFD-5937-4AA3-A13B-A15EF183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31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26089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E9757B-0519-4840-ADA0-940C2402C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080" y="2719597"/>
            <a:ext cx="5707681" cy="1323439"/>
          </a:xfrm>
        </p:spPr>
        <p:txBody>
          <a:bodyPr/>
          <a:lstStyle/>
          <a:p>
            <a:r>
              <a:rPr lang="nb-NO" sz="8000" dirty="0" err="1"/>
              <a:t>Thank</a:t>
            </a:r>
            <a:r>
              <a:rPr lang="nb-NO" sz="8000" dirty="0"/>
              <a:t> </a:t>
            </a:r>
            <a:r>
              <a:rPr lang="nb-NO" sz="8000" dirty="0" err="1"/>
              <a:t>you</a:t>
            </a:r>
            <a:r>
              <a:rPr lang="nb-NO" sz="8000" dirty="0"/>
              <a:t>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17080" y="4565664"/>
            <a:ext cx="5707681" cy="935250"/>
          </a:xfrm>
        </p:spPr>
        <p:txBody>
          <a:bodyPr>
            <a:normAutofit/>
          </a:bodyPr>
          <a:lstStyle/>
          <a:p>
            <a:r>
              <a:rPr lang="nb-NO" sz="24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Marina Rybalka</a:t>
            </a:r>
          </a:p>
          <a:p>
            <a:pPr>
              <a:spcBef>
                <a:spcPts val="0"/>
              </a:spcBef>
            </a:pPr>
            <a:r>
              <a:rPr lang="nb-NO" sz="18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ryb@ssb.no</a:t>
            </a:r>
          </a:p>
        </p:txBody>
      </p:sp>
    </p:spTree>
    <p:extLst>
      <p:ext uri="{BB962C8B-B14F-4D97-AF65-F5344CB8AC3E}">
        <p14:creationId xmlns:p14="http://schemas.microsoft.com/office/powerpoint/2010/main" val="326401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B737-AB93-4A7A-BE62-313F28B4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527994"/>
            <a:ext cx="8372475" cy="74076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Thresholds for tax-deductible R&amp;D expenditures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NOK million. 2002-2018</a:t>
            </a:r>
            <a:endParaRPr lang="nb-NO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64586AF-6265-4FB9-A7F2-3DC5CCFF8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332164"/>
              </p:ext>
            </p:extLst>
          </p:nvPr>
        </p:nvGraphicFramePr>
        <p:xfrm>
          <a:off x="466725" y="1268413"/>
          <a:ext cx="8232775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10CD4-4018-4104-A640-A0A3E4DB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B5E36-1EC2-4747-A066-5F2BD4B43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2858" y="266700"/>
            <a:ext cx="8335080" cy="355600"/>
          </a:xfrm>
        </p:spPr>
        <p:txBody>
          <a:bodyPr>
            <a:noAutofit/>
          </a:bodyPr>
          <a:lstStyle/>
          <a:p>
            <a:r>
              <a:rPr lang="en-US" sz="1300" dirty="0"/>
              <a:t>Changes in thresholds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B0CF9-DC88-40CC-B54C-E32421FB5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4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0195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C374-F2D1-4660-8FAB-00529426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62" y="527994"/>
            <a:ext cx="8251082" cy="74076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Changes in firms exploiting SkatteFUNN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Number of firms by firm subsidy size. NOK 1000. 2002-2015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939D0-4C52-4E07-8D1F-EDC89507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EB7A9-EA7C-4DF3-ADD5-951231A2B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646" y="266700"/>
            <a:ext cx="8330292" cy="26129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Use of SkatteFUNN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8A84-D5E6-43BE-8294-9D135CBF9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5</a:t>
            </a:fld>
            <a:endParaRPr lang="nb-NO" noProof="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133DA76-46C1-4D73-BFD4-39EBFF5741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394931"/>
              </p:ext>
            </p:extLst>
          </p:nvPr>
        </p:nvGraphicFramePr>
        <p:xfrm>
          <a:off x="466750" y="1407886"/>
          <a:ext cx="8209706" cy="463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263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C374-F2D1-4660-8FAB-00529426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63" y="527994"/>
            <a:ext cx="8251081" cy="74076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Changes in firms exploiting SkatteFUNN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of firms by firm subsidy size. NOK 1000. 2002-2015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939D0-4C52-4E07-8D1F-EDC89507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EB7A9-EA7C-4DF3-ADD5-951231A2B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072" y="266700"/>
            <a:ext cx="8320865" cy="26129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Use of SkatteFUNN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8A84-D5E6-43BE-8294-9D135CBF9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6</a:t>
            </a:fld>
            <a:endParaRPr lang="nb-NO" noProof="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3896847-FAAB-4DA0-AB43-65CDFDF8B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650609"/>
              </p:ext>
            </p:extLst>
          </p:nvPr>
        </p:nvGraphicFramePr>
        <p:xfrm>
          <a:off x="466751" y="1407886"/>
          <a:ext cx="8230394" cy="463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245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609212-C77F-4A60-9EC7-BBBCE395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Input </a:t>
            </a:r>
            <a:r>
              <a:rPr lang="nb-NO" sz="3200" dirty="0" err="1"/>
              <a:t>additionality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FB7F8B-7051-46CE-B6A0-68F5E487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50" y="1140644"/>
            <a:ext cx="8232750" cy="4903318"/>
          </a:xfrm>
        </p:spPr>
        <p:txBody>
          <a:bodyPr>
            <a:normAutofit lnSpcReduction="10000"/>
          </a:bodyPr>
          <a:lstStyle/>
          <a:p>
            <a:r>
              <a:rPr lang="en-US" altLang="nb-NO" sz="2400" dirty="0"/>
              <a:t>A key point in the evaluation</a:t>
            </a:r>
          </a:p>
          <a:p>
            <a:pPr lvl="1"/>
            <a:r>
              <a:rPr lang="en-US" altLang="nb-NO" sz="1600" dirty="0"/>
              <a:t>Important criterion in itself, cf. policy goals</a:t>
            </a:r>
          </a:p>
          <a:p>
            <a:pPr lvl="1"/>
            <a:r>
              <a:rPr lang="en-US" altLang="nb-NO" sz="1600" dirty="0"/>
              <a:t>A ”necessary condition for success”</a:t>
            </a:r>
          </a:p>
          <a:p>
            <a:pPr lvl="1"/>
            <a:endParaRPr lang="en-US" altLang="nb-NO" sz="1600" dirty="0"/>
          </a:p>
          <a:p>
            <a:r>
              <a:rPr lang="en-US" altLang="nb-NO" sz="2400" dirty="0"/>
              <a:t>Counterfactual question: What would R&amp;D investments have been without </a:t>
            </a:r>
            <a:r>
              <a:rPr lang="en-US" altLang="nb-NO" sz="2400" dirty="0" err="1"/>
              <a:t>SkatteFUNN</a:t>
            </a:r>
            <a:r>
              <a:rPr lang="en-US" altLang="nb-NO" sz="2400" dirty="0"/>
              <a:t>?</a:t>
            </a:r>
          </a:p>
          <a:p>
            <a:endParaRPr lang="en-US" altLang="nb-NO" sz="2400" dirty="0"/>
          </a:p>
          <a:p>
            <a:r>
              <a:rPr lang="en-US" altLang="nb-NO" sz="2400" dirty="0"/>
              <a:t>Challenges:</a:t>
            </a:r>
          </a:p>
          <a:p>
            <a:pPr lvl="1"/>
            <a:r>
              <a:rPr lang="en-US" altLang="nb-NO" sz="1600" dirty="0"/>
              <a:t>Non-experimental setting </a:t>
            </a:r>
          </a:p>
          <a:p>
            <a:pPr lvl="1"/>
            <a:r>
              <a:rPr lang="en-US" altLang="nb-NO" sz="1600" dirty="0"/>
              <a:t>SkatteFUNN is a general scheme</a:t>
            </a:r>
          </a:p>
          <a:p>
            <a:pPr lvl="1"/>
            <a:r>
              <a:rPr lang="en-US" altLang="nb-NO" sz="1600" b="1" u="sng" dirty="0"/>
              <a:t>no formal control group</a:t>
            </a:r>
          </a:p>
          <a:p>
            <a:pPr lvl="1"/>
            <a:endParaRPr lang="en-US" altLang="nb-NO" sz="1600" b="1" u="sng" dirty="0"/>
          </a:p>
          <a:p>
            <a:r>
              <a:rPr lang="en-US" altLang="nb-NO" sz="2400" dirty="0"/>
              <a:t>Strategies:</a:t>
            </a:r>
          </a:p>
          <a:p>
            <a:pPr lvl="1"/>
            <a:r>
              <a:rPr lang="en-US" altLang="nb-NO" sz="1600" dirty="0"/>
              <a:t>Econometric evaluation (exploring changes in the scheme)</a:t>
            </a:r>
          </a:p>
          <a:p>
            <a:pPr lvl="1"/>
            <a:r>
              <a:rPr lang="en-US" altLang="nb-NO" sz="1600" dirty="0"/>
              <a:t>Surveys and interviews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14E54D-46DF-47B9-B597-A4AA3F06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EF7FFD-5937-4AA3-A13B-A15EF183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7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26666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5B8BC111-A5DE-463D-9D8F-7EFDD077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3" y="527994"/>
            <a:ext cx="8349885" cy="740766"/>
          </a:xfrm>
        </p:spPr>
        <p:txBody>
          <a:bodyPr>
            <a:noAutofit/>
          </a:bodyPr>
          <a:lstStyle/>
          <a:p>
            <a:r>
              <a:rPr lang="en-US" sz="3200" dirty="0"/>
              <a:t>Construction of R&amp;D expenditures variable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Plassholder for innhold 2">
            <a:extLst>
              <a:ext uri="{FF2B5EF4-FFF2-40B4-BE49-F238E27FC236}">
                <a16:creationId xmlns:a16="http://schemas.microsoft.com/office/drawing/2014/main" id="{71ACC914-5587-4747-AC29-CE02BB90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50" y="1268760"/>
            <a:ext cx="8229600" cy="49082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/>
              <a:t>Reported R&amp;D expenditures from R&amp;D survey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Reported R&amp;D expenditures in 3 years period in </a:t>
            </a:r>
            <a:r>
              <a:rPr lang="en-GB" sz="2800" dirty="0" err="1"/>
              <a:t>SkatteFUNN</a:t>
            </a:r>
            <a:r>
              <a:rPr lang="en-GB" sz="2800" dirty="0"/>
              <a:t> application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Information on direct subsidies from other public agencies and programs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Research Council of Norway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EU (FP7, H2020)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Innovation Norway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Regional research funds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948E-C0C4-4427-BEAA-AC34CDF98828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8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08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EF6C39-1C1A-48ED-82E5-3162EBE7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6700"/>
            <a:ext cx="8229600" cy="740766"/>
          </a:xfrm>
        </p:spPr>
        <p:txBody>
          <a:bodyPr>
            <a:noAutofit/>
          </a:bodyPr>
          <a:lstStyle/>
          <a:p>
            <a:r>
              <a:rPr lang="en-GB" sz="2400" dirty="0"/>
              <a:t>R&amp;D data from Tax authorities compared with other data sources. </a:t>
            </a:r>
            <a:r>
              <a:rPr lang="nb-NO" sz="2400" dirty="0"/>
              <a:t>In </a:t>
            </a:r>
            <a:r>
              <a:rPr lang="nb-NO" sz="2400" dirty="0" err="1"/>
              <a:t>thousand</a:t>
            </a:r>
            <a:r>
              <a:rPr lang="nb-NO" sz="2400" dirty="0"/>
              <a:t> NOK 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663242"/>
              </p:ext>
            </p:extLst>
          </p:nvPr>
        </p:nvGraphicFramePr>
        <p:xfrm>
          <a:off x="466725" y="1268413"/>
          <a:ext cx="8232775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D69C25-C567-46FC-882B-F0266A3F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948E-C0C4-4427-BEAA-AC34CDF98828}" type="datetime1">
              <a:rPr lang="nb-NO" noProof="0" smtClean="0"/>
              <a:t>13.09.2019</a:t>
            </a:fld>
            <a:endParaRPr lang="nb-NO" noProof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CC46685-A33C-450B-A930-8A3528F2B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1657" y="1033413"/>
            <a:ext cx="8231187" cy="35560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Firms report to the Tax authorities only part of R&amp;D that is eligible for the tax credit 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0F5B76-D9A3-4ADA-B7B2-D4A8DBCDF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noProof="0"/>
              <a:t>|  Slide </a:t>
            </a:r>
            <a:fld id="{24D30786-8B39-469D-81D3-C60E056D83AF}" type="slidenum">
              <a:rPr lang="nb-NO" noProof="0" smtClean="0"/>
              <a:pPr/>
              <a:t>9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62313975"/>
      </p:ext>
    </p:extLst>
  </p:cSld>
  <p:clrMapOvr>
    <a:masterClrMapping/>
  </p:clrMapOvr>
</p:sld>
</file>

<file path=ppt/theme/theme1.xml><?xml version="1.0" encoding="utf-8"?>
<a:theme xmlns:a="http://schemas.openxmlformats.org/drawingml/2006/main" name="SSB PP2">
  <a:themeElements>
    <a:clrScheme name="SS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E8601"/>
      </a:accent1>
      <a:accent2>
        <a:srgbClr val="6A0788"/>
      </a:accent2>
      <a:accent3>
        <a:srgbClr val="EBB41F"/>
      </a:accent3>
      <a:accent4>
        <a:srgbClr val="0774D0"/>
      </a:accent4>
      <a:accent5>
        <a:srgbClr val="EB7824"/>
      </a:accent5>
      <a:accent6>
        <a:srgbClr val="7F7F7F"/>
      </a:accent6>
      <a:hlink>
        <a:srgbClr val="003892"/>
      </a:hlink>
      <a:folHlink>
        <a:srgbClr val="A53D7C"/>
      </a:folHlink>
    </a:clrScheme>
    <a:fontScheme name="SSB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SSB PP</Template>
  <TotalTime>10499</TotalTime>
  <Words>2402</Words>
  <Application>Microsoft Office PowerPoint</Application>
  <PresentationFormat>Skjermfremvisning (4:3)</PresentationFormat>
  <Paragraphs>745</Paragraphs>
  <Slides>32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Helvetica</vt:lpstr>
      <vt:lpstr>Times New Roman</vt:lpstr>
      <vt:lpstr>Wingdings</vt:lpstr>
      <vt:lpstr>SSB PP2</vt:lpstr>
      <vt:lpstr>PowerPoint-presentasjon</vt:lpstr>
      <vt:lpstr>Norwegian tax credits SkatteFUNN</vt:lpstr>
      <vt:lpstr>Main changes in the scheme 2002-2017</vt:lpstr>
      <vt:lpstr>Thresholds for tax-deductible R&amp;D expenditures NOK million. 2002-2018</vt:lpstr>
      <vt:lpstr>Changes in firms exploiting SkatteFUNN Number of firms by firm subsidy size. NOK 1000. 2002-2015</vt:lpstr>
      <vt:lpstr>Changes in firms exploiting SkatteFUNN Share of firms by firm subsidy size. NOK 1000. 2002-2015</vt:lpstr>
      <vt:lpstr>Input additionality</vt:lpstr>
      <vt:lpstr>Construction of R&amp;D expenditures variable</vt:lpstr>
      <vt:lpstr>R&amp;D data from Tax authorities compared with other data sources. In thousand NOK </vt:lpstr>
      <vt:lpstr>Input additionality</vt:lpstr>
      <vt:lpstr>Thresholds for tax-deductible R&amp;D expenditures NOK million. 2002-2018</vt:lpstr>
      <vt:lpstr>Input additionality</vt:lpstr>
      <vt:lpstr>Input additionality</vt:lpstr>
      <vt:lpstr>Input additionality</vt:lpstr>
      <vt:lpstr>Input additionality</vt:lpstr>
      <vt:lpstr>Input additionality</vt:lpstr>
      <vt:lpstr>Input additionality</vt:lpstr>
      <vt:lpstr>Input additionality</vt:lpstr>
      <vt:lpstr>Input additionality</vt:lpstr>
      <vt:lpstr>Input additionality</vt:lpstr>
      <vt:lpstr>Input additionality</vt:lpstr>
      <vt:lpstr>Input additionality</vt:lpstr>
      <vt:lpstr>Input additionality</vt:lpstr>
      <vt:lpstr>Innovation output analysis</vt:lpstr>
      <vt:lpstr>Innovation output analysis</vt:lpstr>
      <vt:lpstr>Innovation output analysis</vt:lpstr>
      <vt:lpstr>Innovation output analysis</vt:lpstr>
      <vt:lpstr>Innovation output analysis</vt:lpstr>
      <vt:lpstr>Innovation output analysis</vt:lpstr>
      <vt:lpstr>Other results</vt:lpstr>
      <vt:lpstr>Misuse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Andreas Benedictow</dc:creator>
  <cp:lastModifiedBy>Rybalka, Marina</cp:lastModifiedBy>
  <cp:revision>210</cp:revision>
  <cp:lastPrinted>2017-09-13T21:00:21Z</cp:lastPrinted>
  <dcterms:created xsi:type="dcterms:W3CDTF">2017-09-12T17:53:15Z</dcterms:created>
  <dcterms:modified xsi:type="dcterms:W3CDTF">2019-09-13T14:25:17Z</dcterms:modified>
</cp:coreProperties>
</file>