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61" r:id="rId2"/>
    <p:sldId id="274" r:id="rId3"/>
    <p:sldId id="263" r:id="rId4"/>
    <p:sldId id="265" r:id="rId5"/>
    <p:sldId id="264" r:id="rId6"/>
    <p:sldId id="273" r:id="rId7"/>
    <p:sldId id="272" r:id="rId8"/>
    <p:sldId id="275" r:id="rId9"/>
    <p:sldId id="276" r:id="rId10"/>
    <p:sldId id="278" r:id="rId11"/>
    <p:sldId id="266" r:id="rId12"/>
    <p:sldId id="277" r:id="rId13"/>
    <p:sldId id="279" r:id="rId14"/>
  </p:sldIdLst>
  <p:sldSz cx="9144000" cy="6858000" type="screen4x3"/>
  <p:notesSz cx="9944100" cy="68056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110" cy="3402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5632689" y="1"/>
            <a:ext cx="4309110" cy="3402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DE4AE-9BB3-43B3-A769-C2F7F4A8E9EE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6464152"/>
            <a:ext cx="4309110" cy="3402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5632689" y="6464152"/>
            <a:ext cx="4309110" cy="3402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6C152-20DA-4FE8-8B4F-160613A845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9718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1089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7348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9307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960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8245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538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948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891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831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654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1673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E98C5-82AF-4D06-8E86-F045966C06A3}" type="datetimeFigureOut">
              <a:rPr lang="pt-PT" smtClean="0"/>
              <a:t>13/09/2019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30EE0-681F-46A3-A2A6-7E7642A2D46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693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-880" y="2636912"/>
            <a:ext cx="9073008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i="1" dirty="0">
                <a:latin typeface="Trebuchet MS" pitchFamily="34" charset="0"/>
                <a:cs typeface="Arial" charset="0"/>
              </a:rPr>
              <a:t>R&amp;D and Innovation Policies for the Marketplace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algn="ctr"/>
            <a:endParaRPr lang="pt-PT" sz="1200" b="1" dirty="0" smtClean="0">
              <a:solidFill>
                <a:srgbClr val="00599D"/>
              </a:solidFill>
            </a:endParaRPr>
          </a:p>
          <a:p>
            <a:pPr algn="ctr"/>
            <a:r>
              <a:rPr lang="pt-PT" sz="3200" b="1" dirty="0" err="1" smtClean="0">
                <a:solidFill>
                  <a:srgbClr val="00599D"/>
                </a:solidFill>
              </a:rPr>
              <a:t>How</a:t>
            </a:r>
            <a:r>
              <a:rPr lang="pt-PT" sz="3200" b="1" dirty="0" smtClean="0">
                <a:solidFill>
                  <a:srgbClr val="00599D"/>
                </a:solidFill>
              </a:rPr>
              <a:t> </a:t>
            </a:r>
            <a:r>
              <a:rPr lang="pt-PT" sz="3200" b="1" dirty="0">
                <a:solidFill>
                  <a:srgbClr val="00599D"/>
                </a:solidFill>
              </a:rPr>
              <a:t>to Improve </a:t>
            </a:r>
            <a:r>
              <a:rPr lang="pt-PT" sz="3200" b="1" dirty="0" err="1">
                <a:solidFill>
                  <a:srgbClr val="00599D"/>
                </a:solidFill>
              </a:rPr>
              <a:t>Cooperation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on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Industry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Analysis</a:t>
            </a:r>
            <a:r>
              <a:rPr lang="pt-PT" sz="3200" b="1" dirty="0">
                <a:solidFill>
                  <a:srgbClr val="00599D"/>
                </a:solidFill>
              </a:rPr>
              <a:t> and </a:t>
            </a:r>
            <a:r>
              <a:rPr lang="pt-PT" sz="3200" b="1" dirty="0" err="1">
                <a:solidFill>
                  <a:srgbClr val="00599D"/>
                </a:solidFill>
              </a:rPr>
              <a:t>Productivity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Growth</a:t>
            </a:r>
            <a:r>
              <a:rPr lang="pt-PT" sz="3200" b="1" dirty="0">
                <a:solidFill>
                  <a:srgbClr val="00599D"/>
                </a:solidFill>
              </a:rPr>
              <a:t>?</a:t>
            </a:r>
          </a:p>
          <a:p>
            <a:endParaRPr lang="pt-PT" sz="3200" b="1" dirty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sz="2000" b="1" dirty="0" smtClean="0"/>
              <a:t>Ricardo Pinheiro Alves - GEE</a:t>
            </a:r>
          </a:p>
          <a:p>
            <a:pPr algn="ctr">
              <a:spcAft>
                <a:spcPts val="600"/>
              </a:spcAft>
            </a:pPr>
            <a:endParaRPr lang="en-US" sz="2000" b="1" dirty="0" smtClean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b="1" dirty="0" smtClean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sz="2000" b="1" dirty="0" smtClean="0">
                <a:solidFill>
                  <a:srgbClr val="00599D"/>
                </a:solidFill>
              </a:rPr>
              <a:t>Joint </a:t>
            </a:r>
            <a:r>
              <a:rPr lang="en-US" sz="2000" b="1" dirty="0">
                <a:solidFill>
                  <a:srgbClr val="00599D"/>
                </a:solidFill>
              </a:rPr>
              <a:t>workshop on firms, industries and productivity</a:t>
            </a:r>
            <a:endParaRPr lang="pt-PT" sz="2000" b="1" i="1" dirty="0" smtClean="0"/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PT" sz="2000" b="1" i="1" dirty="0" smtClean="0"/>
              <a:t>Lisboa (INE) | </a:t>
            </a:r>
            <a:r>
              <a:rPr lang="pt-PT" sz="2000" b="1" i="1" dirty="0" err="1" smtClean="0"/>
              <a:t>September</a:t>
            </a:r>
            <a:r>
              <a:rPr lang="pt-PT" sz="2000" b="1" i="1" dirty="0" smtClean="0"/>
              <a:t> </a:t>
            </a:r>
            <a:r>
              <a:rPr lang="pt-PT" sz="2000" b="1" i="1" dirty="0"/>
              <a:t>16, 2019</a:t>
            </a:r>
            <a:endParaRPr lang="pt-PT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05471"/>
            <a:ext cx="3600000" cy="1111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029388"/>
            <a:ext cx="3348000" cy="1026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136336"/>
            <a:ext cx="3600000" cy="854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34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13700" y="1179522"/>
            <a:ext cx="91440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 Hypothesis 1: deepened </a:t>
            </a:r>
            <a:r>
              <a:rPr lang="en-US" sz="3200" b="1" u="sng" dirty="0" smtClean="0">
                <a:solidFill>
                  <a:srgbClr val="00599D"/>
                </a:solidFill>
              </a:rPr>
              <a:t>bilateral </a:t>
            </a:r>
            <a:r>
              <a:rPr lang="en-US" sz="3200" b="1" i="1" u="sng" dirty="0" smtClean="0">
                <a:solidFill>
                  <a:srgbClr val="00599D"/>
                </a:solidFill>
              </a:rPr>
              <a:t>liaisons</a:t>
            </a:r>
            <a:endParaRPr lang="pt-PT" sz="2000" i="1" u="sng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2000" b="1" dirty="0" smtClean="0">
              <a:solidFill>
                <a:srgbClr val="00599D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u="sng" dirty="0" err="1" smtClean="0">
                <a:latin typeface="Trebuchet MS" pitchFamily="34" charset="0"/>
                <a:cs typeface="Arial" charset="0"/>
              </a:rPr>
              <a:t>Fee</a:t>
            </a:r>
            <a:r>
              <a:rPr lang="pt-PT" sz="2400" i="1" u="sng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u="sng" dirty="0" err="1" smtClean="0">
                <a:latin typeface="Trebuchet MS" pitchFamily="34" charset="0"/>
                <a:cs typeface="Arial" charset="0"/>
              </a:rPr>
              <a:t>paying</a:t>
            </a:r>
            <a:r>
              <a:rPr lang="pt-PT" sz="2400" i="1" u="sng" dirty="0" smtClean="0">
                <a:latin typeface="Trebuchet MS" pitchFamily="34" charset="0"/>
                <a:cs typeface="Arial" charset="0"/>
              </a:rPr>
              <a:t> GFP </a:t>
            </a:r>
            <a:r>
              <a:rPr lang="pt-PT" sz="2400" i="1" u="sng" dirty="0" err="1" smtClean="0">
                <a:latin typeface="Trebuchet MS" pitchFamily="34" charset="0"/>
                <a:cs typeface="Arial" charset="0"/>
              </a:rPr>
              <a:t>members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: to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keep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current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status -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proposal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of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themes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and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work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to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be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done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by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secretariat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u="sng" dirty="0" smtClean="0">
                <a:latin typeface="Trebuchet MS" pitchFamily="34" charset="0"/>
                <a:cs typeface="Arial" charset="0"/>
              </a:rPr>
              <a:t>GFP/WPIA non-</a:t>
            </a:r>
            <a:r>
              <a:rPr lang="pt-PT" sz="2400" i="1" u="sng" dirty="0" err="1" smtClean="0">
                <a:latin typeface="Trebuchet MS" pitchFamily="34" charset="0"/>
                <a:cs typeface="Arial" charset="0"/>
              </a:rPr>
              <a:t>members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: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decision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on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policy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themes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based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on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bilateral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agreement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Thematic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work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to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be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done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in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conditions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agreed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between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interested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country and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GFP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secretariat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algn="ctr">
              <a:spcAft>
                <a:spcPts val="600"/>
              </a:spcAft>
            </a:pPr>
            <a:endParaRPr lang="en-US" sz="1400" b="1" dirty="0" smtClean="0">
              <a:solidFill>
                <a:srgbClr val="00599D"/>
              </a:solidFill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Expected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output: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Better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understanding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productivity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slowdown</a:t>
            </a:r>
            <a:endParaRPr lang="pt-PT" sz="2000" i="1" dirty="0" smtClean="0">
              <a:latin typeface="Trebuchet MS" pitchFamily="34" charset="0"/>
              <a:cs typeface="Arial" charset="0"/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Focused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policy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recommendations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for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covered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countries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NPBs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to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present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their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work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at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WPIA/GFP meetings</a:t>
            </a:r>
            <a:endParaRPr lang="pt-PT" sz="2000" i="1" dirty="0">
              <a:latin typeface="Trebuchet MS" pitchFamily="34" charset="0"/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97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70992" y="922107"/>
            <a:ext cx="9073008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 Hypothesis 2: joint </a:t>
            </a:r>
            <a:r>
              <a:rPr lang="en-US" sz="3200" b="1" u="sng" dirty="0" smtClean="0">
                <a:solidFill>
                  <a:srgbClr val="00599D"/>
                </a:solidFill>
              </a:rPr>
              <a:t>work on common themes</a:t>
            </a:r>
            <a:endParaRPr lang="pt-PT" sz="2000" u="sng" dirty="0">
              <a:latin typeface="Trebuchet MS" pitchFamily="34" charset="0"/>
              <a:cs typeface="Arial" charset="0"/>
            </a:endParaRPr>
          </a:p>
          <a:p>
            <a:pPr algn="ctr"/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smtClean="0">
                <a:latin typeface="Trebuchet MS" pitchFamily="34" charset="0"/>
                <a:cs typeface="Arial" charset="0"/>
              </a:rPr>
              <a:t>A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limited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group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countries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wanting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to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address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same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policy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issues</a:t>
            </a:r>
            <a:endParaRPr lang="pt-PT" sz="2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Policy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themes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chosen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from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Survey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made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to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all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parties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or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any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other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way</a:t>
            </a:r>
            <a:endParaRPr lang="pt-PT" sz="2000" i="1" dirty="0" smtClean="0">
              <a:latin typeface="Trebuchet MS" pitchFamily="34" charset="0"/>
              <a:cs typeface="Arial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European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Semester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recommendations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(EU countries)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Thematic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work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to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be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done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together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by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national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experts and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the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GFP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secretariat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Fee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paying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GFP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members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: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current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status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PT" sz="2000" i="1" dirty="0" smtClean="0">
                <a:latin typeface="Trebuchet MS" pitchFamily="34" charset="0"/>
                <a:cs typeface="Arial" charset="0"/>
              </a:rPr>
              <a:t>WPIA/GFP non-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members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: in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conditions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agreed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>
                <a:latin typeface="Trebuchet MS" pitchFamily="34" charset="0"/>
                <a:cs typeface="Arial" charset="0"/>
              </a:rPr>
              <a:t>Expected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output</a:t>
            </a:r>
            <a:endParaRPr lang="pt-PT" sz="2400" i="1" dirty="0" smtClean="0">
              <a:latin typeface="Trebuchet MS" pitchFamily="34" charset="0"/>
              <a:cs typeface="Arial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>
                <a:latin typeface="Trebuchet MS" pitchFamily="34" charset="0"/>
                <a:cs typeface="Arial" charset="0"/>
              </a:rPr>
              <a:t>Better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understanding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of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productivity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slowdown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Policy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recommendations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for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each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participating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country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Work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to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be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presented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at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GFP/WPIA (OECD) and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NPBs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(EU) meetings</a:t>
            </a:r>
            <a:endParaRPr lang="pt-PT" sz="2000" i="1" dirty="0">
              <a:latin typeface="Trebuchet MS" pitchFamily="34" charset="0"/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522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70992" y="1268760"/>
            <a:ext cx="9073008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 Hypothesis 3: customized </a:t>
            </a:r>
            <a:r>
              <a:rPr lang="en-US" sz="3200" b="1" u="sng" dirty="0" smtClean="0">
                <a:solidFill>
                  <a:srgbClr val="00599D"/>
                </a:solidFill>
              </a:rPr>
              <a:t>technical advising</a:t>
            </a:r>
            <a:endParaRPr lang="pt-PT" sz="2000" u="sng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Most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countries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wanting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to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evaluate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specific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policy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issues</a:t>
            </a:r>
            <a:endParaRPr lang="pt-PT" sz="2400" i="1" dirty="0" smtClean="0">
              <a:latin typeface="Trebuchet MS" pitchFamily="34" charset="0"/>
              <a:cs typeface="Arial" charset="0"/>
            </a:endParaRP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PT" sz="2000" i="1" dirty="0" err="1">
                <a:latin typeface="Trebuchet MS" pitchFamily="34" charset="0"/>
                <a:cs typeface="Arial" charset="0"/>
              </a:rPr>
              <a:t>Fee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paying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GFP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members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: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current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status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pt-PT" sz="2000" i="1" dirty="0">
                <a:latin typeface="Trebuchet MS" pitchFamily="34" charset="0"/>
                <a:cs typeface="Arial" charset="0"/>
              </a:rPr>
              <a:t>WPIA/GFP non-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members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: in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conditions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agreed</a:t>
            </a:r>
            <a:endParaRPr lang="pt-PT" sz="2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>
                <a:latin typeface="Trebuchet MS" pitchFamily="34" charset="0"/>
                <a:cs typeface="Arial" charset="0"/>
              </a:rPr>
              <a:t>Policy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themes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chosen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from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>
                <a:latin typeface="Trebuchet MS" pitchFamily="34" charset="0"/>
                <a:cs typeface="Arial" charset="0"/>
              </a:rPr>
              <a:t>Survey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made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to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all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parties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or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any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other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way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>
                <a:latin typeface="Trebuchet MS" pitchFamily="34" charset="0"/>
                <a:cs typeface="Arial" charset="0"/>
              </a:rPr>
              <a:t>European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Semester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 smtClean="0">
                <a:latin typeface="Trebuchet MS" pitchFamily="34" charset="0"/>
                <a:cs typeface="Arial" charset="0"/>
              </a:rPr>
              <a:t>recommendations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(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EU countries)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Technical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advising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by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GFP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secretariat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supporting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work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National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Productivity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Boards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endParaRPr lang="pt-PT" sz="2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Expected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output:</a:t>
            </a:r>
          </a:p>
          <a:p>
            <a:pPr lvl="2" indent="-457200">
              <a:buFont typeface="Wingdings" panose="05000000000000000000" pitchFamily="2" charset="2"/>
              <a:buChar char="q"/>
            </a:pPr>
            <a:r>
              <a:rPr lang="pt-PT" sz="2000" i="1" dirty="0" err="1">
                <a:latin typeface="Trebuchet MS" pitchFamily="34" charset="0"/>
                <a:cs typeface="Arial" charset="0"/>
              </a:rPr>
              <a:t>Better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understanding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of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the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productivity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slowdown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lvl="2" indent="-457200"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Policy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recommendations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for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each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country</a:t>
            </a:r>
            <a:endParaRPr lang="pt-PT" sz="2000" i="1" dirty="0">
              <a:latin typeface="Trebuchet MS" pitchFamily="34" charset="0"/>
              <a:cs typeface="Arial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2000" i="1" dirty="0" err="1" smtClean="0">
                <a:latin typeface="Trebuchet MS" pitchFamily="34" charset="0"/>
                <a:cs typeface="Arial" charset="0"/>
              </a:rPr>
              <a:t>NPBs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 to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present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their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work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err="1">
                <a:latin typeface="Trebuchet MS" pitchFamily="34" charset="0"/>
                <a:cs typeface="Arial" charset="0"/>
              </a:rPr>
              <a:t>at</a:t>
            </a:r>
            <a:r>
              <a:rPr lang="pt-PT" sz="20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000" i="1" dirty="0" smtClean="0">
                <a:latin typeface="Trebuchet MS" pitchFamily="34" charset="0"/>
                <a:cs typeface="Arial" charset="0"/>
              </a:rPr>
              <a:t>WPIA / GFP meetings</a:t>
            </a:r>
            <a:endParaRPr lang="pt-PT" sz="2000" i="1" dirty="0">
              <a:latin typeface="Trebuchet MS" pitchFamily="34" charset="0"/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798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35496" y="2996952"/>
            <a:ext cx="907300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 smtClean="0">
                <a:solidFill>
                  <a:srgbClr val="00599D"/>
                </a:solidFill>
              </a:rPr>
              <a:t>Thank you!</a:t>
            </a:r>
            <a:endParaRPr lang="pt-PT" sz="4800" b="1" dirty="0" smtClean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b="1" dirty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b="1" dirty="0" smtClean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b="1" dirty="0" smtClean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b="1" dirty="0" smtClean="0">
              <a:solidFill>
                <a:srgbClr val="00599D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sz="2000" b="1" dirty="0" smtClean="0">
                <a:solidFill>
                  <a:srgbClr val="00599D"/>
                </a:solidFill>
              </a:rPr>
              <a:t>Joint </a:t>
            </a:r>
            <a:r>
              <a:rPr lang="en-US" sz="2000" b="1" dirty="0">
                <a:solidFill>
                  <a:srgbClr val="00599D"/>
                </a:solidFill>
              </a:rPr>
              <a:t>workshop on firms, industries and productivity</a:t>
            </a:r>
            <a:endParaRPr lang="pt-PT" sz="2000" b="1" i="1" dirty="0" smtClean="0"/>
          </a:p>
          <a:p>
            <a:pPr algn="ctr"/>
            <a:endParaRPr lang="pt-PT" sz="2000" b="1" i="1" dirty="0" smtClean="0"/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pt-PT" sz="2000" b="1" i="1" dirty="0" smtClean="0"/>
              <a:t>Lisboa (INE) | </a:t>
            </a:r>
            <a:r>
              <a:rPr lang="pt-PT" sz="2000" b="1" i="1" dirty="0" err="1" smtClean="0"/>
              <a:t>September</a:t>
            </a:r>
            <a:r>
              <a:rPr lang="pt-PT" sz="2000" b="1" i="1" dirty="0" smtClean="0"/>
              <a:t> </a:t>
            </a:r>
            <a:r>
              <a:rPr lang="pt-PT" sz="2000" b="1" i="1" dirty="0"/>
              <a:t>16, 2019</a:t>
            </a:r>
            <a:endParaRPr lang="pt-PT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05471"/>
            <a:ext cx="3600000" cy="1111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029388"/>
            <a:ext cx="3348000" cy="1026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000" y="136336"/>
            <a:ext cx="3600000" cy="854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48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70992" y="1412776"/>
            <a:ext cx="907300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Productivity growth is slowing down: </a:t>
            </a:r>
          </a:p>
          <a:p>
            <a:pPr>
              <a:spcAft>
                <a:spcPts val="600"/>
              </a:spcAft>
            </a:pPr>
            <a:endParaRPr lang="en-US" sz="2000" b="1" dirty="0" smtClean="0">
              <a:solidFill>
                <a:srgbClr val="00599D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Insufficient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level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en-US" sz="2400" i="1" dirty="0">
                <a:latin typeface="Trebuchet MS" pitchFamily="34" charset="0"/>
                <a:cs typeface="Arial" charset="0"/>
              </a:rPr>
              <a:t>investment in </a:t>
            </a:r>
            <a:r>
              <a:rPr lang="en-US" sz="2400" i="1" dirty="0" smtClean="0">
                <a:latin typeface="Trebuchet MS" pitchFamily="34" charset="0"/>
                <a:cs typeface="Arial" charset="0"/>
              </a:rPr>
              <a:t>equipment</a:t>
            </a:r>
            <a:r>
              <a:rPr lang="en-US" sz="2400" i="1" dirty="0">
                <a:latin typeface="Trebuchet MS" pitchFamily="34" charset="0"/>
                <a:cs typeface="Arial" charset="0"/>
              </a:rPr>
              <a:t>, R&amp;D and 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ICT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smtClean="0">
                <a:latin typeface="Trebuchet MS" pitchFamily="34" charset="0"/>
                <a:cs typeface="Arial" charset="0"/>
              </a:rPr>
              <a:t>Slow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pace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intra-sectorial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knowledge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and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technology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diffusion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 smtClean="0">
                <a:latin typeface="Trebuchet MS" pitchFamily="34" charset="0"/>
                <a:cs typeface="Arial" charset="0"/>
              </a:rPr>
              <a:t>Declining </a:t>
            </a:r>
            <a:r>
              <a:rPr lang="en-US" sz="2400" i="1" dirty="0">
                <a:latin typeface="Trebuchet MS" pitchFamily="34" charset="0"/>
                <a:cs typeface="Arial" charset="0"/>
              </a:rPr>
              <a:t>birth rate of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innovative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firms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i="1" dirty="0">
                <a:latin typeface="Trebuchet MS" pitchFamily="34" charset="0"/>
                <a:cs typeface="Arial" charset="0"/>
              </a:rPr>
              <a:t>Low level of knowledge-based and human capital accumulation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>
                <a:latin typeface="Trebuchet MS" pitchFamily="34" charset="0"/>
                <a:cs typeface="Arial" charset="0"/>
              </a:rPr>
              <a:t>R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igid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labour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markets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and </a:t>
            </a:r>
            <a:r>
              <a:rPr lang="en-US" sz="2400" i="1" dirty="0">
                <a:latin typeface="Trebuchet MS" pitchFamily="34" charset="0"/>
                <a:cs typeface="Arial" charset="0"/>
              </a:rPr>
              <a:t>rapid ageing of the population leading to skills and </a:t>
            </a:r>
            <a:r>
              <a:rPr lang="en-US" sz="2400" i="1" dirty="0" err="1">
                <a:latin typeface="Trebuchet MS" pitchFamily="34" charset="0"/>
                <a:cs typeface="Arial" charset="0"/>
              </a:rPr>
              <a:t>labour</a:t>
            </a:r>
            <a:r>
              <a:rPr lang="en-US" sz="2400" i="1" dirty="0">
                <a:latin typeface="Trebuchet MS" pitchFamily="34" charset="0"/>
                <a:cs typeface="Arial" charset="0"/>
              </a:rPr>
              <a:t> mismatches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smtClean="0">
                <a:latin typeface="Trebuchet MS" pitchFamily="34" charset="0"/>
                <a:cs typeface="Arial" charset="0"/>
              </a:rPr>
              <a:t>Non-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competitive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product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>
                <a:latin typeface="Trebuchet MS" pitchFamily="34" charset="0"/>
                <a:cs typeface="Arial" charset="0"/>
              </a:rPr>
              <a:t>markets</a:t>
            </a:r>
            <a:r>
              <a:rPr lang="pt-PT" sz="2400" i="1" dirty="0">
                <a:latin typeface="Trebuchet MS" pitchFamily="34" charset="0"/>
                <a:cs typeface="Arial" charset="0"/>
              </a:rPr>
              <a:t> </a:t>
            </a:r>
            <a:endParaRPr lang="pt-PT" sz="2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i="1" dirty="0" err="1" smtClean="0">
                <a:latin typeface="Trebuchet MS" pitchFamily="34" charset="0"/>
                <a:cs typeface="Arial" charset="0"/>
              </a:rPr>
              <a:t>Inefficient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allocation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24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400" i="1" dirty="0" err="1" smtClean="0">
                <a:latin typeface="Trebuchet MS" pitchFamily="34" charset="0"/>
                <a:cs typeface="Arial" charset="0"/>
              </a:rPr>
              <a:t>resources</a:t>
            </a:r>
            <a:endParaRPr lang="pt-PT" sz="2400" i="1" dirty="0">
              <a:latin typeface="Trebuchet MS" pitchFamily="34" charset="0"/>
              <a:cs typeface="Arial" charset="0"/>
            </a:endParaRPr>
          </a:p>
          <a:p>
            <a:pPr algn="ctr">
              <a:spcAft>
                <a:spcPts val="600"/>
              </a:spcAft>
            </a:pPr>
            <a:endParaRPr lang="en-US" sz="2000" b="1" dirty="0">
              <a:solidFill>
                <a:srgbClr val="00599D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17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70992" y="1268760"/>
            <a:ext cx="90730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How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to Improve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Cooperation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on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>
                <a:latin typeface="Trebuchet MS" pitchFamily="34" charset="0"/>
                <a:cs typeface="Arial" charset="0"/>
              </a:rPr>
              <a:t>I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ndustry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Analysis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and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Productivity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Growth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?</a:t>
            </a:r>
            <a:endParaRPr lang="pt-PT" sz="3200" i="1" dirty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endParaRPr lang="en-US" sz="2000" b="1" dirty="0" smtClean="0">
              <a:solidFill>
                <a:srgbClr val="00599D"/>
              </a:solidFill>
            </a:endParaRPr>
          </a:p>
          <a:p>
            <a:r>
              <a:rPr lang="en-US" sz="2400" b="1" dirty="0" smtClean="0">
                <a:solidFill>
                  <a:srgbClr val="00599D"/>
                </a:solidFill>
              </a:rPr>
              <a:t>First, it is key to remember that:</a:t>
            </a:r>
          </a:p>
          <a:p>
            <a:r>
              <a:rPr lang="pt-PT" sz="2000" dirty="0" smtClean="0">
                <a:latin typeface="Trebuchet MS" pitchFamily="34" charset="0"/>
                <a:cs typeface="Arial" charset="0"/>
              </a:rPr>
              <a:t>	1 -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This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presentation</a:t>
            </a:r>
            <a:r>
              <a:rPr lang="pt-PT" sz="2000" dirty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solely</a:t>
            </a:r>
            <a:r>
              <a:rPr lang="pt-PT" sz="2000" dirty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represents</a:t>
            </a:r>
            <a:r>
              <a:rPr lang="pt-PT" sz="2000" dirty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the</a:t>
            </a:r>
            <a:r>
              <a:rPr lang="pt-PT" sz="2000" dirty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perspective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dirty="0">
                <a:latin typeface="Trebuchet MS" pitchFamily="34" charset="0"/>
                <a:cs typeface="Arial" charset="0"/>
              </a:rPr>
              <a:t>Portugal and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simply</a:t>
            </a:r>
            <a:r>
              <a:rPr lang="pt-PT" sz="2000" dirty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aims</a:t>
            </a:r>
            <a:r>
              <a:rPr lang="pt-PT" sz="2000" dirty="0">
                <a:latin typeface="Trebuchet MS" pitchFamily="34" charset="0"/>
                <a:cs typeface="Arial" charset="0"/>
              </a:rPr>
              <a:t> to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kick-off</a:t>
            </a:r>
            <a:r>
              <a:rPr lang="pt-PT" sz="2000" dirty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>
                <a:latin typeface="Trebuchet MS" pitchFamily="34" charset="0"/>
                <a:cs typeface="Arial" charset="0"/>
              </a:rPr>
              <a:t>helpful</a:t>
            </a:r>
            <a:r>
              <a:rPr lang="pt-PT" sz="2000" dirty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discussions</a:t>
            </a:r>
            <a:endParaRPr lang="pt-PT" sz="2000" dirty="0" smtClean="0">
              <a:latin typeface="Trebuchet MS" pitchFamily="34" charset="0"/>
              <a:cs typeface="Arial" charset="0"/>
            </a:endParaRPr>
          </a:p>
          <a:p>
            <a:endParaRPr lang="pt-PT" sz="1100" dirty="0">
              <a:latin typeface="Trebuchet MS" pitchFamily="34" charset="0"/>
              <a:cs typeface="Arial" charset="0"/>
            </a:endParaRPr>
          </a:p>
          <a:p>
            <a:r>
              <a:rPr lang="pt-PT" sz="2000" dirty="0" smtClean="0">
                <a:latin typeface="Trebuchet MS" pitchFamily="34" charset="0"/>
                <a:cs typeface="Arial" charset="0"/>
              </a:rPr>
              <a:t>	2 –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There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are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different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organizations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with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non-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coincident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geography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and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separate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independent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bodies in </a:t>
            </a:r>
            <a:r>
              <a:rPr lang="pt-PT" sz="2000" dirty="0" err="1" smtClean="0">
                <a:latin typeface="Trebuchet MS" pitchFamily="34" charset="0"/>
                <a:cs typeface="Arial" charset="0"/>
              </a:rPr>
              <a:t>each</a:t>
            </a:r>
            <a:r>
              <a:rPr lang="pt-PT" sz="2000" dirty="0" smtClean="0">
                <a:latin typeface="Trebuchet MS" pitchFamily="34" charset="0"/>
                <a:cs typeface="Arial" charset="0"/>
              </a:rPr>
              <a:t> country</a:t>
            </a:r>
            <a:endParaRPr lang="pt-PT" sz="2000" dirty="0">
              <a:latin typeface="Trebuchet MS" pitchFamily="34" charset="0"/>
              <a:cs typeface="Arial" charset="0"/>
            </a:endParaRPr>
          </a:p>
          <a:p>
            <a:endParaRPr lang="pt-PT" sz="2800" dirty="0" smtClean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b="1" dirty="0" err="1" smtClean="0">
                <a:solidFill>
                  <a:srgbClr val="00599D"/>
                </a:solidFill>
              </a:rPr>
              <a:t>Working-Party</a:t>
            </a:r>
            <a:r>
              <a:rPr lang="pt-PT" sz="2400" b="1" dirty="0" smtClean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on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Industry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Analysis</a:t>
            </a:r>
            <a:r>
              <a:rPr lang="pt-PT" sz="2400" b="1" dirty="0">
                <a:solidFill>
                  <a:srgbClr val="00599D"/>
                </a:solidFill>
              </a:rPr>
              <a:t> (OECD)</a:t>
            </a:r>
          </a:p>
          <a:p>
            <a:endParaRPr lang="pt-PT" sz="1400" b="1" dirty="0">
              <a:solidFill>
                <a:srgbClr val="00599D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srgbClr val="00599D"/>
                </a:solidFill>
              </a:rPr>
              <a:t>Global </a:t>
            </a:r>
            <a:r>
              <a:rPr lang="pt-PT" sz="2400" b="1" dirty="0" err="1">
                <a:solidFill>
                  <a:srgbClr val="00599D"/>
                </a:solidFill>
              </a:rPr>
              <a:t>Forum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on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P</a:t>
            </a:r>
            <a:r>
              <a:rPr lang="pt-PT" sz="2400" b="1" dirty="0" err="1" smtClean="0">
                <a:solidFill>
                  <a:srgbClr val="00599D"/>
                </a:solidFill>
              </a:rPr>
              <a:t>roductivity</a:t>
            </a:r>
            <a:r>
              <a:rPr lang="pt-PT" sz="2400" b="1" dirty="0" smtClean="0">
                <a:solidFill>
                  <a:srgbClr val="00599D"/>
                </a:solidFill>
              </a:rPr>
              <a:t> </a:t>
            </a:r>
            <a:r>
              <a:rPr lang="pt-PT" sz="2400" b="1" dirty="0">
                <a:solidFill>
                  <a:srgbClr val="00599D"/>
                </a:solidFill>
              </a:rPr>
              <a:t>(OECD)</a:t>
            </a:r>
          </a:p>
          <a:p>
            <a:endParaRPr lang="pt-PT" sz="1400" b="1" dirty="0">
              <a:solidFill>
                <a:srgbClr val="00599D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srgbClr val="00599D"/>
                </a:solidFill>
              </a:rPr>
              <a:t>National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 smtClean="0">
                <a:solidFill>
                  <a:srgbClr val="00599D"/>
                </a:solidFill>
              </a:rPr>
              <a:t>Productivity</a:t>
            </a:r>
            <a:r>
              <a:rPr lang="pt-PT" sz="2400" b="1" dirty="0" smtClean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Boards</a:t>
            </a:r>
            <a:r>
              <a:rPr lang="pt-PT" sz="2400" b="1" dirty="0">
                <a:solidFill>
                  <a:srgbClr val="00599D"/>
                </a:solidFill>
              </a:rPr>
              <a:t> (</a:t>
            </a:r>
            <a:r>
              <a:rPr lang="pt-PT" sz="2400" b="1" dirty="0" err="1">
                <a:solidFill>
                  <a:srgbClr val="00599D"/>
                </a:solidFill>
              </a:rPr>
              <a:t>European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Union</a:t>
            </a:r>
            <a:r>
              <a:rPr lang="pt-PT" sz="2400" b="1" dirty="0" smtClean="0">
                <a:solidFill>
                  <a:srgbClr val="00599D"/>
                </a:solidFill>
              </a:rPr>
              <a:t>)</a:t>
            </a:r>
            <a:endParaRPr lang="pt-PT" sz="2400" b="1" dirty="0">
              <a:solidFill>
                <a:srgbClr val="00599D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529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70992" y="980728"/>
            <a:ext cx="907300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</a:t>
            </a:r>
            <a:r>
              <a:rPr lang="en-US" sz="2400" b="1" dirty="0" smtClean="0">
                <a:solidFill>
                  <a:srgbClr val="00599D"/>
                </a:solidFill>
              </a:rPr>
              <a:t>1 - </a:t>
            </a:r>
            <a:r>
              <a:rPr lang="pt-PT" sz="2400" b="1" dirty="0" err="1">
                <a:solidFill>
                  <a:srgbClr val="00599D"/>
                </a:solidFill>
              </a:rPr>
              <a:t>Working-Party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on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>
                <a:solidFill>
                  <a:srgbClr val="00599D"/>
                </a:solidFill>
              </a:rPr>
              <a:t>Industry</a:t>
            </a:r>
            <a:r>
              <a:rPr lang="pt-PT" sz="2400" b="1" dirty="0">
                <a:solidFill>
                  <a:srgbClr val="00599D"/>
                </a:solidFill>
              </a:rPr>
              <a:t> </a:t>
            </a:r>
            <a:r>
              <a:rPr lang="pt-PT" sz="2400" b="1" dirty="0" err="1" smtClean="0">
                <a:solidFill>
                  <a:srgbClr val="00599D"/>
                </a:solidFill>
              </a:rPr>
              <a:t>Analysis</a:t>
            </a:r>
            <a:r>
              <a:rPr lang="pt-PT" sz="2400" b="1" dirty="0" smtClean="0">
                <a:solidFill>
                  <a:srgbClr val="00599D"/>
                </a:solidFill>
              </a:rPr>
              <a:t>: 36 OECD countries</a:t>
            </a:r>
          </a:p>
          <a:p>
            <a:pPr>
              <a:spcAft>
                <a:spcPts val="600"/>
              </a:spcAft>
            </a:pPr>
            <a:endParaRPr lang="pt-PT" sz="2400" b="1" dirty="0">
              <a:solidFill>
                <a:srgbClr val="00599D"/>
              </a:solidFill>
            </a:endParaRPr>
          </a:p>
          <a:p>
            <a:pPr>
              <a:spcAft>
                <a:spcPts val="600"/>
              </a:spcAft>
            </a:pPr>
            <a:r>
              <a:rPr lang="pt-PT" sz="2400" b="1" dirty="0" smtClean="0">
                <a:solidFill>
                  <a:srgbClr val="00599D"/>
                </a:solidFill>
              </a:rPr>
              <a:t> 2 – Global </a:t>
            </a:r>
            <a:r>
              <a:rPr lang="pt-PT" sz="2400" b="1" dirty="0" err="1" smtClean="0">
                <a:solidFill>
                  <a:srgbClr val="00599D"/>
                </a:solidFill>
              </a:rPr>
              <a:t>Forum</a:t>
            </a:r>
            <a:r>
              <a:rPr lang="pt-PT" sz="2400" b="1" dirty="0" smtClean="0">
                <a:solidFill>
                  <a:srgbClr val="00599D"/>
                </a:solidFill>
              </a:rPr>
              <a:t> </a:t>
            </a:r>
            <a:r>
              <a:rPr lang="pt-PT" sz="2400" b="1" dirty="0" err="1" smtClean="0">
                <a:solidFill>
                  <a:srgbClr val="00599D"/>
                </a:solidFill>
              </a:rPr>
              <a:t>on</a:t>
            </a:r>
            <a:r>
              <a:rPr lang="pt-PT" sz="2400" b="1" dirty="0" smtClean="0">
                <a:solidFill>
                  <a:srgbClr val="00599D"/>
                </a:solidFill>
              </a:rPr>
              <a:t> </a:t>
            </a:r>
            <a:r>
              <a:rPr lang="pt-PT" sz="2400" b="1" dirty="0" err="1" smtClean="0">
                <a:solidFill>
                  <a:srgbClr val="00599D"/>
                </a:solidFill>
              </a:rPr>
              <a:t>Productivity</a:t>
            </a:r>
            <a:r>
              <a:rPr lang="pt-PT" sz="2400" b="1" dirty="0" smtClean="0">
                <a:solidFill>
                  <a:srgbClr val="00599D"/>
                </a:solidFill>
              </a:rPr>
              <a:t>: 19 OECD countries </a:t>
            </a:r>
          </a:p>
          <a:p>
            <a:pPr>
              <a:spcAft>
                <a:spcPts val="600"/>
              </a:spcAft>
            </a:pPr>
            <a:endParaRPr lang="pt-PT" sz="1600" i="1" dirty="0" smtClean="0">
              <a:latin typeface="Trebuchet MS" pitchFamily="34" charset="0"/>
              <a:cs typeface="Arial" charset="0"/>
            </a:endParaRPr>
          </a:p>
          <a:p>
            <a:r>
              <a:rPr lang="en-GB" sz="2800" dirty="0" smtClean="0"/>
              <a:t>Belgium	Germany		Sweden	  France Ireland</a:t>
            </a:r>
            <a:r>
              <a:rPr lang="en-GB" sz="2800" dirty="0"/>
              <a:t>       </a:t>
            </a:r>
            <a:r>
              <a:rPr lang="en-GB" sz="2800" dirty="0" smtClean="0"/>
              <a:t>	Italy </a:t>
            </a:r>
            <a:r>
              <a:rPr lang="pt-PT" sz="2800" dirty="0"/>
              <a:t>	</a:t>
            </a:r>
            <a:r>
              <a:rPr lang="pt-PT" sz="2800" dirty="0" smtClean="0"/>
              <a:t>		</a:t>
            </a:r>
            <a:r>
              <a:rPr lang="en-GB" sz="2800" dirty="0" smtClean="0"/>
              <a:t>United Kingdom </a:t>
            </a:r>
          </a:p>
          <a:p>
            <a:r>
              <a:rPr lang="en-GB" sz="2800" dirty="0" smtClean="0"/>
              <a:t>Spain		Portugal	</a:t>
            </a:r>
            <a:r>
              <a:rPr lang="en-GB" sz="2800" dirty="0"/>
              <a:t> </a:t>
            </a:r>
            <a:r>
              <a:rPr lang="en-GB" sz="2800" dirty="0" smtClean="0"/>
              <a:t>	Denmark	</a:t>
            </a:r>
            <a:r>
              <a:rPr lang="en-GB" sz="2800" dirty="0"/>
              <a:t> </a:t>
            </a:r>
            <a:r>
              <a:rPr lang="en-GB" sz="2800" dirty="0" smtClean="0"/>
              <a:t> Hungary</a:t>
            </a:r>
            <a:endParaRPr lang="pt-PT" sz="2800" dirty="0"/>
          </a:p>
          <a:p>
            <a:r>
              <a:rPr lang="en-GB" sz="2800" dirty="0" smtClean="0"/>
              <a:t>Australia	</a:t>
            </a:r>
            <a:r>
              <a:rPr lang="pt-PT" sz="2800" dirty="0" smtClean="0"/>
              <a:t>Canada </a:t>
            </a:r>
            <a:r>
              <a:rPr lang="pt-PT" sz="2800" dirty="0"/>
              <a:t>		</a:t>
            </a:r>
            <a:r>
              <a:rPr lang="pt-PT" sz="2800" dirty="0" smtClean="0"/>
              <a:t>New </a:t>
            </a:r>
            <a:r>
              <a:rPr lang="pt-PT" sz="2800" dirty="0" err="1" smtClean="0"/>
              <a:t>Zealand</a:t>
            </a:r>
            <a:r>
              <a:rPr lang="pt-PT" sz="2800" dirty="0" smtClean="0"/>
              <a:t> </a:t>
            </a:r>
          </a:p>
          <a:p>
            <a:r>
              <a:rPr lang="pt-PT" sz="2800" dirty="0" err="1" smtClean="0"/>
              <a:t>Japan</a:t>
            </a:r>
            <a:r>
              <a:rPr lang="pt-PT" sz="2800" dirty="0"/>
              <a:t> </a:t>
            </a:r>
            <a:r>
              <a:rPr lang="pt-PT" sz="2800" dirty="0" smtClean="0"/>
              <a:t>		</a:t>
            </a:r>
            <a:r>
              <a:rPr lang="pt-PT" sz="2800" dirty="0" err="1" smtClean="0"/>
              <a:t>Mexico</a:t>
            </a:r>
            <a:r>
              <a:rPr lang="pt-PT" sz="2800" dirty="0" smtClean="0"/>
              <a:t>		Costa Rica 	  </a:t>
            </a:r>
            <a:r>
              <a:rPr lang="pt-PT" sz="2800" dirty="0" err="1" smtClean="0"/>
              <a:t>Brazil</a:t>
            </a:r>
            <a:endParaRPr lang="pt-PT" sz="2800" dirty="0"/>
          </a:p>
          <a:p>
            <a:r>
              <a:rPr lang="pt-PT" sz="2800" dirty="0" err="1" smtClean="0"/>
              <a:t>Luxembourg</a:t>
            </a:r>
            <a:r>
              <a:rPr lang="pt-PT" sz="2800" dirty="0" smtClean="0"/>
              <a:t>				</a:t>
            </a:r>
            <a:r>
              <a:rPr lang="pt-PT" sz="2800" dirty="0" err="1" smtClean="0"/>
              <a:t>Greece</a:t>
            </a:r>
            <a:r>
              <a:rPr lang="pt-PT" sz="2800" dirty="0" smtClean="0"/>
              <a:t> (</a:t>
            </a:r>
            <a:r>
              <a:rPr lang="pt-PT" sz="2800" dirty="0" err="1"/>
              <a:t>o</a:t>
            </a:r>
            <a:r>
              <a:rPr lang="pt-PT" sz="2800" dirty="0" err="1" smtClean="0"/>
              <a:t>bserver</a:t>
            </a:r>
            <a:r>
              <a:rPr lang="pt-PT" sz="2800" dirty="0" smtClean="0"/>
              <a:t>)</a:t>
            </a:r>
          </a:p>
          <a:p>
            <a:r>
              <a:rPr lang="pt-PT" sz="2800" dirty="0" smtClean="0"/>
              <a:t>(4 </a:t>
            </a:r>
            <a:r>
              <a:rPr lang="pt-PT" sz="2800" dirty="0" err="1" smtClean="0"/>
              <a:t>under</a:t>
            </a:r>
            <a:r>
              <a:rPr lang="pt-PT" sz="2800" dirty="0" smtClean="0"/>
              <a:t> </a:t>
            </a:r>
            <a:r>
              <a:rPr lang="pt-PT" sz="2800" dirty="0" err="1" smtClean="0"/>
              <a:t>negotiations</a:t>
            </a:r>
            <a:r>
              <a:rPr lang="pt-PT" sz="2800" dirty="0" smtClean="0"/>
              <a:t>) </a:t>
            </a:r>
          </a:p>
          <a:p>
            <a:endParaRPr lang="pt-PT" sz="1400" dirty="0"/>
          </a:p>
          <a:p>
            <a:r>
              <a:rPr lang="pt-PT" sz="2800" dirty="0" err="1" smtClean="0"/>
              <a:t>Collaboration</a:t>
            </a:r>
            <a:r>
              <a:rPr lang="pt-PT" sz="2800" dirty="0" smtClean="0"/>
              <a:t> </a:t>
            </a:r>
            <a:r>
              <a:rPr lang="pt-PT" sz="2800" dirty="0" err="1" smtClean="0"/>
              <a:t>with</a:t>
            </a:r>
            <a:r>
              <a:rPr lang="pt-PT" sz="2800" dirty="0" smtClean="0"/>
              <a:t> non-</a:t>
            </a:r>
            <a:r>
              <a:rPr lang="pt-PT" sz="2800" dirty="0" err="1" smtClean="0"/>
              <a:t>member</a:t>
            </a:r>
            <a:r>
              <a:rPr lang="pt-PT" sz="2800" dirty="0" smtClean="0"/>
              <a:t> countries: ASEAN, </a:t>
            </a:r>
            <a:r>
              <a:rPr lang="pt-PT" sz="2800" dirty="0" err="1" smtClean="0"/>
              <a:t>Brazil</a:t>
            </a:r>
            <a:endParaRPr lang="en-US" sz="2800" dirty="0"/>
          </a:p>
          <a:p>
            <a:pPr algn="ctr">
              <a:spcAft>
                <a:spcPts val="600"/>
              </a:spcAft>
            </a:pPr>
            <a:endParaRPr lang="en-US" sz="2000" b="1" dirty="0">
              <a:solidFill>
                <a:srgbClr val="00599D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639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70992" y="1196752"/>
            <a:ext cx="9073008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PT" sz="2400" b="1" dirty="0" smtClean="0">
                <a:solidFill>
                  <a:srgbClr val="00599D"/>
                </a:solidFill>
              </a:rPr>
              <a:t>3 - </a:t>
            </a:r>
            <a:r>
              <a:rPr lang="pt-PT" sz="2400" b="1" dirty="0" err="1" smtClean="0">
                <a:solidFill>
                  <a:srgbClr val="00599D"/>
                </a:solidFill>
              </a:rPr>
              <a:t>National</a:t>
            </a:r>
            <a:r>
              <a:rPr lang="pt-PT" sz="2400" b="1" dirty="0" smtClean="0">
                <a:solidFill>
                  <a:srgbClr val="00599D"/>
                </a:solidFill>
              </a:rPr>
              <a:t> </a:t>
            </a:r>
            <a:r>
              <a:rPr lang="pt-PT" sz="2400" b="1" dirty="0" err="1" smtClean="0">
                <a:solidFill>
                  <a:srgbClr val="00599D"/>
                </a:solidFill>
              </a:rPr>
              <a:t>Productivity</a:t>
            </a:r>
            <a:r>
              <a:rPr lang="pt-PT" sz="2400" b="1" dirty="0" smtClean="0">
                <a:solidFill>
                  <a:srgbClr val="00599D"/>
                </a:solidFill>
              </a:rPr>
              <a:t> </a:t>
            </a:r>
            <a:r>
              <a:rPr lang="pt-PT" sz="2400" b="1" dirty="0" err="1" smtClean="0">
                <a:solidFill>
                  <a:srgbClr val="00599D"/>
                </a:solidFill>
              </a:rPr>
              <a:t>Boards</a:t>
            </a:r>
            <a:r>
              <a:rPr lang="pt-PT" sz="2400" b="1" dirty="0" smtClean="0">
                <a:solidFill>
                  <a:srgbClr val="00599D"/>
                </a:solidFill>
              </a:rPr>
              <a:t>: </a:t>
            </a:r>
            <a:r>
              <a:rPr lang="pt-PT" sz="2400" b="1" dirty="0" smtClean="0">
                <a:solidFill>
                  <a:srgbClr val="00599D"/>
                </a:solidFill>
              </a:rPr>
              <a:t>15 </a:t>
            </a:r>
            <a:r>
              <a:rPr lang="pt-PT" sz="2400" b="1" dirty="0" smtClean="0">
                <a:solidFill>
                  <a:srgbClr val="00599D"/>
                </a:solidFill>
              </a:rPr>
              <a:t>EU countries</a:t>
            </a:r>
            <a:endParaRPr lang="en-US" sz="2000" b="1" dirty="0" smtClean="0">
              <a:solidFill>
                <a:srgbClr val="00599D"/>
              </a:solidFill>
            </a:endParaRPr>
          </a:p>
          <a:p>
            <a:pPr>
              <a:spcAft>
                <a:spcPts val="600"/>
              </a:spcAft>
            </a:pPr>
            <a:endParaRPr lang="en-US" sz="2000" dirty="0">
              <a:solidFill>
                <a:srgbClr val="00599D"/>
              </a:solidFill>
            </a:endParaRPr>
          </a:p>
          <a:p>
            <a:r>
              <a:rPr lang="en-GB" sz="2800" dirty="0"/>
              <a:t>Belgium	</a:t>
            </a:r>
            <a:r>
              <a:rPr lang="en-GB" sz="2800" dirty="0" smtClean="0"/>
              <a:t> Cyprus</a:t>
            </a:r>
            <a:r>
              <a:rPr lang="en-GB" sz="2800" dirty="0"/>
              <a:t>		</a:t>
            </a:r>
            <a:r>
              <a:rPr lang="en-GB" sz="2800" dirty="0" smtClean="0"/>
              <a:t>Finland</a:t>
            </a:r>
            <a:r>
              <a:rPr lang="en-GB" sz="2800" dirty="0"/>
              <a:t>	  France Ireland       </a:t>
            </a:r>
            <a:r>
              <a:rPr lang="en-GB" sz="2800" dirty="0" smtClean="0"/>
              <a:t> Lithuania</a:t>
            </a:r>
            <a:r>
              <a:rPr lang="pt-PT" sz="2800" dirty="0"/>
              <a:t>		</a:t>
            </a:r>
            <a:r>
              <a:rPr lang="pt-PT" sz="2800" dirty="0" err="1" smtClean="0"/>
              <a:t>Luxembourg</a:t>
            </a:r>
            <a:r>
              <a:rPr lang="en-GB" sz="2800" dirty="0" smtClean="0"/>
              <a:t> </a:t>
            </a:r>
            <a:r>
              <a:rPr lang="en-GB" sz="2800" dirty="0" smtClean="0"/>
              <a:t>  Slovakia</a:t>
            </a:r>
            <a:endParaRPr lang="en-GB" sz="2800" dirty="0"/>
          </a:p>
          <a:p>
            <a:r>
              <a:rPr lang="en-GB" sz="2800" dirty="0" smtClean="0"/>
              <a:t>Slovenia</a:t>
            </a:r>
            <a:r>
              <a:rPr lang="en-GB" sz="2800" dirty="0"/>
              <a:t>	</a:t>
            </a:r>
            <a:r>
              <a:rPr lang="en-GB" sz="2800" dirty="0" smtClean="0"/>
              <a:t> Portugal</a:t>
            </a:r>
            <a:r>
              <a:rPr lang="en-GB" sz="2800" dirty="0"/>
              <a:t>	 	</a:t>
            </a:r>
            <a:r>
              <a:rPr lang="en-GB" sz="2800" dirty="0" smtClean="0"/>
              <a:t>The Netherlands</a:t>
            </a:r>
          </a:p>
          <a:p>
            <a:r>
              <a:rPr lang="en-GB" sz="2800" dirty="0" smtClean="0"/>
              <a:t>Denmark</a:t>
            </a:r>
            <a:r>
              <a:rPr lang="en-GB" sz="2800" dirty="0"/>
              <a:t>	 </a:t>
            </a:r>
            <a:r>
              <a:rPr lang="en-GB" sz="2800" dirty="0" smtClean="0"/>
              <a:t>Hungary		Romania	Greece</a:t>
            </a:r>
            <a:endParaRPr lang="pt-PT" sz="2800" dirty="0"/>
          </a:p>
          <a:p>
            <a:pPr>
              <a:spcAft>
                <a:spcPts val="600"/>
              </a:spcAft>
            </a:pPr>
            <a:endParaRPr lang="en-US" sz="2000" dirty="0" smtClean="0">
              <a:solidFill>
                <a:srgbClr val="00599D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599D"/>
                </a:solidFill>
              </a:rPr>
              <a:t>Countries with a NPB that are not GFP members: Cyprus, Finland, Lithuania, </a:t>
            </a:r>
            <a:r>
              <a:rPr lang="en-GB" sz="2400" b="1" dirty="0" smtClean="0">
                <a:solidFill>
                  <a:srgbClr val="00599D"/>
                </a:solidFill>
              </a:rPr>
              <a:t>The </a:t>
            </a:r>
            <a:r>
              <a:rPr lang="en-GB" sz="2400" b="1" dirty="0">
                <a:solidFill>
                  <a:srgbClr val="00599D"/>
                </a:solidFill>
              </a:rPr>
              <a:t>Netherlands, Slovenia, </a:t>
            </a:r>
            <a:r>
              <a:rPr lang="en-GB" sz="2400" b="1" dirty="0" smtClean="0">
                <a:solidFill>
                  <a:srgbClr val="00599D"/>
                </a:solidFill>
              </a:rPr>
              <a:t>Romania, Greece</a:t>
            </a:r>
            <a:endParaRPr lang="pt-PT" sz="2400" b="1" dirty="0">
              <a:solidFill>
                <a:srgbClr val="00599D"/>
              </a:solidFill>
            </a:endParaRPr>
          </a:p>
          <a:p>
            <a:pPr>
              <a:spcAft>
                <a:spcPts val="600"/>
              </a:spcAft>
            </a:pPr>
            <a:endParaRPr lang="pt-PT" sz="1200" b="1" dirty="0">
              <a:solidFill>
                <a:srgbClr val="00599D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rgbClr val="00599D"/>
                </a:solidFill>
              </a:rPr>
              <a:t>Malta </a:t>
            </a:r>
            <a:r>
              <a:rPr lang="en-GB" sz="2400" b="1" dirty="0" smtClean="0">
                <a:solidFill>
                  <a:srgbClr val="00599D"/>
                </a:solidFill>
              </a:rPr>
              <a:t>is </a:t>
            </a:r>
            <a:r>
              <a:rPr lang="en-GB" sz="2400" b="1" dirty="0">
                <a:solidFill>
                  <a:srgbClr val="00599D"/>
                </a:solidFill>
              </a:rPr>
              <a:t>expected to start a NPB very soon </a:t>
            </a:r>
            <a:r>
              <a:rPr lang="en-GB" sz="2400" b="1" dirty="0" smtClean="0">
                <a:solidFill>
                  <a:srgbClr val="00599D"/>
                </a:solidFill>
              </a:rPr>
              <a:t>but is not a </a:t>
            </a:r>
            <a:r>
              <a:rPr lang="en-GB" sz="2400" b="1" dirty="0">
                <a:solidFill>
                  <a:srgbClr val="00599D"/>
                </a:solidFill>
              </a:rPr>
              <a:t>GFP member</a:t>
            </a:r>
            <a:r>
              <a:rPr lang="en-GB" sz="2400" b="1" dirty="0" smtClean="0">
                <a:solidFill>
                  <a:srgbClr val="00599D"/>
                </a:solidFill>
              </a:rPr>
              <a:t>.</a:t>
            </a:r>
            <a:endParaRPr lang="pt-PT" sz="2400" b="1" dirty="0">
              <a:solidFill>
                <a:srgbClr val="00599D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14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70992" y="1412776"/>
            <a:ext cx="907300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b="1" dirty="0" smtClean="0">
                <a:solidFill>
                  <a:srgbClr val="00599D"/>
                </a:solidFill>
              </a:rPr>
              <a:t>Three conditions to improve cooperation between different parties:</a:t>
            </a:r>
          </a:p>
          <a:p>
            <a:pPr>
              <a:spcAft>
                <a:spcPts val="600"/>
              </a:spcAft>
            </a:pPr>
            <a:endParaRPr lang="pt-PT" sz="2000" dirty="0">
              <a:latin typeface="Trebuchet MS" pitchFamily="34" charset="0"/>
              <a:cs typeface="Arial" charset="0"/>
            </a:endParaRPr>
          </a:p>
          <a:p>
            <a:pPr marL="2114550" lvl="3" indent="-742950">
              <a:buFont typeface="+mj-lt"/>
              <a:buAutoNum type="arabicPeriod"/>
            </a:pPr>
            <a:r>
              <a:rPr lang="pt-PT" sz="4000" i="1" dirty="0" smtClean="0">
                <a:latin typeface="Trebuchet MS" pitchFamily="34" charset="0"/>
                <a:cs typeface="Arial" charset="0"/>
              </a:rPr>
              <a:t>A </a:t>
            </a:r>
            <a:r>
              <a:rPr lang="pt-PT" sz="4000" i="1" dirty="0" err="1" smtClean="0">
                <a:latin typeface="Trebuchet MS" pitchFamily="34" charset="0"/>
                <a:cs typeface="Arial" charset="0"/>
              </a:rPr>
              <a:t>common</a:t>
            </a:r>
            <a:r>
              <a:rPr lang="pt-PT" sz="4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4000" i="1" dirty="0" err="1" smtClean="0">
                <a:latin typeface="Trebuchet MS" pitchFamily="34" charset="0"/>
                <a:cs typeface="Arial" charset="0"/>
              </a:rPr>
              <a:t>goal</a:t>
            </a:r>
            <a:endParaRPr lang="pt-PT" sz="4000" i="1" dirty="0" smtClean="0">
              <a:latin typeface="Trebuchet MS" pitchFamily="34" charset="0"/>
              <a:cs typeface="Arial" charset="0"/>
            </a:endParaRPr>
          </a:p>
          <a:p>
            <a:pPr marL="2114550" lvl="3" indent="-742950">
              <a:buFont typeface="+mj-lt"/>
              <a:buAutoNum type="arabicPeriod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2114550" lvl="3" indent="-742950">
              <a:buFont typeface="+mj-lt"/>
              <a:buAutoNum type="arabicPeriod"/>
            </a:pPr>
            <a:r>
              <a:rPr lang="pt-PT" sz="4000" i="1" dirty="0" smtClean="0">
                <a:latin typeface="Trebuchet MS" pitchFamily="34" charset="0"/>
                <a:cs typeface="Arial" charset="0"/>
              </a:rPr>
              <a:t>A </a:t>
            </a:r>
            <a:r>
              <a:rPr lang="pt-PT" sz="4000" i="1" dirty="0" err="1" smtClean="0">
                <a:latin typeface="Trebuchet MS" pitchFamily="34" charset="0"/>
                <a:cs typeface="Arial" charset="0"/>
              </a:rPr>
              <a:t>convergent</a:t>
            </a:r>
            <a:r>
              <a:rPr lang="pt-PT" sz="4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4000" i="1" dirty="0" err="1" smtClean="0">
                <a:latin typeface="Trebuchet MS" pitchFamily="34" charset="0"/>
                <a:cs typeface="Arial" charset="0"/>
              </a:rPr>
              <a:t>will</a:t>
            </a:r>
            <a:endParaRPr lang="pt-PT" sz="4000" i="1" dirty="0" smtClean="0">
              <a:latin typeface="Trebuchet MS" pitchFamily="34" charset="0"/>
              <a:cs typeface="Arial" charset="0"/>
            </a:endParaRPr>
          </a:p>
          <a:p>
            <a:pPr marL="2114550" lvl="3" indent="-742950">
              <a:buFont typeface="+mj-lt"/>
              <a:buAutoNum type="arabicPeriod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2114550" lvl="3" indent="-742950">
              <a:buFont typeface="+mj-lt"/>
              <a:buAutoNum type="arabicPeriod"/>
            </a:pPr>
            <a:r>
              <a:rPr lang="pt-PT" sz="4000" i="1" dirty="0" err="1" smtClean="0">
                <a:latin typeface="Trebuchet MS" pitchFamily="34" charset="0"/>
                <a:cs typeface="Arial" charset="0"/>
              </a:rPr>
              <a:t>Sufficient</a:t>
            </a:r>
            <a:r>
              <a:rPr lang="pt-PT" sz="40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4000" i="1" dirty="0" err="1" smtClean="0">
                <a:latin typeface="Trebuchet MS" pitchFamily="34" charset="0"/>
                <a:cs typeface="Arial" charset="0"/>
              </a:rPr>
              <a:t>means</a:t>
            </a:r>
            <a:endParaRPr lang="pt-PT" sz="4000" i="1" dirty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endParaRPr lang="pt-PT" sz="2000" dirty="0" smtClean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endParaRPr lang="pt-PT" sz="2000" dirty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pPr algn="ctr">
              <a:spcAft>
                <a:spcPts val="600"/>
              </a:spcAft>
            </a:pPr>
            <a:endParaRPr lang="en-US" sz="2000" b="1" dirty="0">
              <a:solidFill>
                <a:srgbClr val="00599D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17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52625" y="1556792"/>
            <a:ext cx="90730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  1. A common Goal: </a:t>
            </a:r>
            <a:r>
              <a:rPr lang="en-US" sz="3200" b="1" u="sng" dirty="0" smtClean="0">
                <a:solidFill>
                  <a:srgbClr val="00599D"/>
                </a:solidFill>
              </a:rPr>
              <a:t>to improve public policies</a:t>
            </a:r>
            <a:r>
              <a:rPr lang="en-US" sz="3200" b="1" dirty="0" smtClean="0">
                <a:solidFill>
                  <a:srgbClr val="00599D"/>
                </a:solidFill>
              </a:rPr>
              <a:t> for productivity growth</a:t>
            </a:r>
          </a:p>
          <a:p>
            <a:pPr>
              <a:spcAft>
                <a:spcPts val="600"/>
              </a:spcAft>
            </a:pPr>
            <a:endParaRPr lang="en-US" sz="3200" b="1" dirty="0">
              <a:solidFill>
                <a:srgbClr val="00599D"/>
              </a:solidFill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3200" i="1" dirty="0" smtClean="0">
                <a:latin typeface="Trebuchet MS" pitchFamily="34" charset="0"/>
                <a:cs typeface="Arial" charset="0"/>
              </a:rPr>
              <a:t>To </a:t>
            </a:r>
            <a:r>
              <a:rPr lang="pt-PT" sz="3200" i="1" dirty="0" err="1">
                <a:latin typeface="Trebuchet MS" pitchFamily="34" charset="0"/>
                <a:cs typeface="Arial" charset="0"/>
              </a:rPr>
              <a:t>put</a:t>
            </a:r>
            <a:r>
              <a:rPr lang="pt-PT" sz="3200" i="1" dirty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>
                <a:latin typeface="Trebuchet MS" pitchFamily="34" charset="0"/>
                <a:cs typeface="Arial" charset="0"/>
              </a:rPr>
              <a:t>together</a:t>
            </a:r>
            <a:r>
              <a:rPr lang="pt-PT" sz="3200" i="1" dirty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>
                <a:latin typeface="Trebuchet MS" pitchFamily="34" charset="0"/>
                <a:cs typeface="Arial" charset="0"/>
              </a:rPr>
              <a:t>efforts</a:t>
            </a:r>
            <a:r>
              <a:rPr lang="pt-PT" sz="3200" i="1" dirty="0">
                <a:latin typeface="Trebuchet MS" pitchFamily="34" charset="0"/>
                <a:cs typeface="Arial" charset="0"/>
              </a:rPr>
              <a:t> to </a:t>
            </a:r>
            <a:r>
              <a:rPr lang="pt-PT" sz="3200" i="1" dirty="0" err="1">
                <a:latin typeface="Trebuchet MS" pitchFamily="34" charset="0"/>
                <a:cs typeface="Arial" charset="0"/>
              </a:rPr>
              <a:t>better</a:t>
            </a:r>
            <a:r>
              <a:rPr lang="pt-PT" sz="3200" i="1" dirty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>
                <a:latin typeface="Trebuchet MS" pitchFamily="34" charset="0"/>
                <a:cs typeface="Arial" charset="0"/>
              </a:rPr>
              <a:t>understand</a:t>
            </a:r>
            <a:r>
              <a:rPr lang="pt-PT" sz="3200" b="1" i="1" dirty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why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productivity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growth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is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slowing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down</a:t>
            </a:r>
            <a:endParaRPr lang="pt-PT" sz="3200" b="1" i="1" dirty="0" smtClean="0">
              <a:latin typeface="Trebuchet MS" pitchFamily="34" charset="0"/>
              <a:cs typeface="Arial" charset="0"/>
            </a:endParaRPr>
          </a:p>
          <a:p>
            <a:pPr algn="ctr"/>
            <a:r>
              <a:rPr lang="pt-PT" sz="1400" i="1" dirty="0" smtClean="0">
                <a:latin typeface="Trebuchet MS" pitchFamily="34" charset="0"/>
                <a:cs typeface="Arial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3200" i="1" dirty="0" smtClean="0">
                <a:latin typeface="Trebuchet MS" pitchFamily="34" charset="0"/>
                <a:cs typeface="Arial" charset="0"/>
              </a:rPr>
              <a:t>To </a:t>
            </a:r>
            <a:r>
              <a:rPr lang="pt-PT" sz="3200" b="1" i="1" dirty="0">
                <a:latin typeface="Trebuchet MS" pitchFamily="34" charset="0"/>
                <a:cs typeface="Arial" charset="0"/>
              </a:rPr>
              <a:t>improve </a:t>
            </a:r>
            <a:r>
              <a:rPr lang="pt-PT" sz="3200" b="1" i="1" dirty="0" err="1">
                <a:latin typeface="Trebuchet MS" pitchFamily="34" charset="0"/>
                <a:cs typeface="Arial" charset="0"/>
              </a:rPr>
              <a:t>the</a:t>
            </a:r>
            <a:r>
              <a:rPr lang="pt-PT" sz="3200" b="1" i="1" dirty="0">
                <a:latin typeface="Trebuchet MS" pitchFamily="34" charset="0"/>
                <a:cs typeface="Arial" charset="0"/>
              </a:rPr>
              <a:t> design </a:t>
            </a:r>
            <a:r>
              <a:rPr lang="pt-PT" sz="3200" b="1" i="1" dirty="0" err="1">
                <a:latin typeface="Trebuchet MS" pitchFamily="34" charset="0"/>
                <a:cs typeface="Arial" charset="0"/>
              </a:rPr>
              <a:t>of</a:t>
            </a:r>
            <a:r>
              <a:rPr lang="pt-PT" sz="3200" b="1" i="1" dirty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>
                <a:latin typeface="Trebuchet MS" pitchFamily="34" charset="0"/>
                <a:cs typeface="Arial" charset="0"/>
              </a:rPr>
              <a:t>public</a:t>
            </a:r>
            <a:r>
              <a:rPr lang="pt-PT" sz="3200" b="1" i="1" dirty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incentives and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the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institutional</a:t>
            </a:r>
            <a:r>
              <a:rPr lang="pt-PT" sz="3200" b="1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b="1" i="1" dirty="0" err="1" smtClean="0">
                <a:latin typeface="Trebuchet MS" pitchFamily="34" charset="0"/>
                <a:cs typeface="Arial" charset="0"/>
              </a:rPr>
              <a:t>framework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from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better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knowledge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and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policy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experience</a:t>
            </a:r>
            <a:endParaRPr lang="pt-PT" sz="3200" i="1" dirty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endParaRPr lang="pt-PT" sz="2000" dirty="0" smtClean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endParaRPr lang="pt-PT" sz="2000" dirty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30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-880" y="1052736"/>
            <a:ext cx="9073008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3200" b="1" dirty="0">
                <a:solidFill>
                  <a:srgbClr val="00599D"/>
                </a:solidFill>
              </a:rPr>
              <a:t> </a:t>
            </a:r>
            <a:r>
              <a:rPr lang="en-US" sz="3200" b="1" dirty="0" smtClean="0">
                <a:solidFill>
                  <a:srgbClr val="00599D"/>
                </a:solidFill>
              </a:rPr>
              <a:t> 2. A convergent will requires </a:t>
            </a:r>
            <a:r>
              <a:rPr lang="en-US" sz="3200" b="1" u="sng" dirty="0" smtClean="0">
                <a:solidFill>
                  <a:srgbClr val="00599D"/>
                </a:solidFill>
              </a:rPr>
              <a:t>three principles:</a:t>
            </a:r>
            <a:endParaRPr lang="en-US" sz="3200" b="1" dirty="0" smtClean="0">
              <a:solidFill>
                <a:srgbClr val="00599D"/>
              </a:solidFill>
            </a:endParaRPr>
          </a:p>
          <a:p>
            <a:pPr>
              <a:spcAft>
                <a:spcPts val="600"/>
              </a:spcAft>
            </a:pPr>
            <a:endParaRPr lang="en-US" sz="3200" b="1" dirty="0">
              <a:solidFill>
                <a:srgbClr val="00599D"/>
              </a:solidFill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3200" i="1" dirty="0" smtClean="0">
                <a:latin typeface="Trebuchet MS" pitchFamily="34" charset="0"/>
                <a:cs typeface="Arial" charset="0"/>
              </a:rPr>
              <a:t>Non-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discriminatory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approach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: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every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country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wishing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to do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so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can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participate</a:t>
            </a:r>
            <a:endParaRPr lang="pt-PT" sz="32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3200" i="1" dirty="0" err="1" smtClean="0">
                <a:latin typeface="Trebuchet MS" pitchFamily="34" charset="0"/>
                <a:cs typeface="Arial" charset="0"/>
              </a:rPr>
              <a:t>Decentralized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approach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: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autonomy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of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each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country and body (WPIA, GFP, NPB)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is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respected</a:t>
            </a:r>
            <a:endParaRPr lang="pt-PT" sz="32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3200" i="1" dirty="0" err="1" smtClean="0">
                <a:latin typeface="Trebuchet MS" pitchFamily="34" charset="0"/>
                <a:cs typeface="Arial" charset="0"/>
              </a:rPr>
              <a:t>Personalized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approach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: come and serve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yourself</a:t>
            </a:r>
            <a:endParaRPr lang="pt-PT" sz="2000" dirty="0" smtClean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endParaRPr lang="pt-PT" sz="2000" dirty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85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-880" y="1052736"/>
            <a:ext cx="9073008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00599D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3200" b="1" dirty="0">
                <a:solidFill>
                  <a:srgbClr val="00599D"/>
                </a:solidFill>
              </a:rPr>
              <a:t> </a:t>
            </a:r>
            <a:r>
              <a:rPr lang="en-US" sz="3200" b="1" dirty="0" smtClean="0">
                <a:solidFill>
                  <a:srgbClr val="00599D"/>
                </a:solidFill>
              </a:rPr>
              <a:t> 3. Sufficient means: </a:t>
            </a:r>
            <a:r>
              <a:rPr lang="en-US" sz="3200" b="1" u="sng" dirty="0" smtClean="0">
                <a:solidFill>
                  <a:srgbClr val="00599D"/>
                </a:solidFill>
              </a:rPr>
              <a:t>going beyond scarce resources</a:t>
            </a:r>
          </a:p>
          <a:p>
            <a:pPr>
              <a:spcAft>
                <a:spcPts val="600"/>
              </a:spcAft>
            </a:pPr>
            <a:endParaRPr lang="en-US" sz="3200" b="1" dirty="0">
              <a:solidFill>
                <a:srgbClr val="00599D"/>
              </a:solidFill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3200" i="1" dirty="0" err="1" smtClean="0">
                <a:latin typeface="Trebuchet MS" pitchFamily="34" charset="0"/>
                <a:cs typeface="Arial" charset="0"/>
              </a:rPr>
              <a:t>Improving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on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current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status: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3200" b="1" dirty="0" err="1">
                <a:solidFill>
                  <a:srgbClr val="00599D"/>
                </a:solidFill>
              </a:rPr>
              <a:t>Hypothesis</a:t>
            </a:r>
            <a:r>
              <a:rPr lang="pt-PT" sz="3200" b="1" dirty="0">
                <a:solidFill>
                  <a:srgbClr val="00599D"/>
                </a:solidFill>
              </a:rPr>
              <a:t> 1: </a:t>
            </a:r>
            <a:r>
              <a:rPr lang="pt-PT" sz="3200" b="1" dirty="0" err="1" smtClean="0">
                <a:solidFill>
                  <a:srgbClr val="00599D"/>
                </a:solidFill>
              </a:rPr>
              <a:t>Deepened</a:t>
            </a:r>
            <a:r>
              <a:rPr lang="pt-PT" sz="3200" b="1" dirty="0" smtClean="0">
                <a:solidFill>
                  <a:srgbClr val="00599D"/>
                </a:solidFill>
              </a:rPr>
              <a:t> </a:t>
            </a:r>
            <a:r>
              <a:rPr lang="pt-PT" sz="3200" b="1" dirty="0">
                <a:solidFill>
                  <a:srgbClr val="00599D"/>
                </a:solidFill>
              </a:rPr>
              <a:t>bilateral </a:t>
            </a:r>
            <a:r>
              <a:rPr lang="pt-PT" sz="3200" b="1" i="1" dirty="0" err="1">
                <a:solidFill>
                  <a:srgbClr val="00599D"/>
                </a:solidFill>
              </a:rPr>
              <a:t>liaisons</a:t>
            </a:r>
            <a:endParaRPr lang="pt-PT" sz="3200" b="1" i="1" dirty="0">
              <a:solidFill>
                <a:srgbClr val="00599D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1400" i="1" dirty="0" smtClean="0">
              <a:latin typeface="Trebuchet MS" pitchFamily="34" charset="0"/>
              <a:cs typeface="Arial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3200" i="1" dirty="0" err="1" smtClean="0">
                <a:latin typeface="Trebuchet MS" pitchFamily="34" charset="0"/>
                <a:cs typeface="Arial" charset="0"/>
              </a:rPr>
              <a:t>Looking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 </a:t>
            </a:r>
            <a:r>
              <a:rPr lang="pt-PT" sz="3200" i="1" dirty="0" err="1" smtClean="0">
                <a:latin typeface="Trebuchet MS" pitchFamily="34" charset="0"/>
                <a:cs typeface="Arial" charset="0"/>
              </a:rPr>
              <a:t>ahead</a:t>
            </a:r>
            <a:r>
              <a:rPr lang="pt-PT" sz="3200" i="1" dirty="0" smtClean="0">
                <a:latin typeface="Trebuchet MS" pitchFamily="34" charset="0"/>
                <a:cs typeface="Arial" charset="0"/>
              </a:rPr>
              <a:t>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3200" b="1" dirty="0" err="1">
                <a:solidFill>
                  <a:srgbClr val="00599D"/>
                </a:solidFill>
              </a:rPr>
              <a:t>Hypothesis</a:t>
            </a:r>
            <a:r>
              <a:rPr lang="pt-PT" sz="3200" b="1" dirty="0">
                <a:solidFill>
                  <a:srgbClr val="00599D"/>
                </a:solidFill>
              </a:rPr>
              <a:t> 2: </a:t>
            </a:r>
            <a:r>
              <a:rPr lang="pt-PT" sz="3200" b="1" dirty="0" err="1">
                <a:solidFill>
                  <a:srgbClr val="00599D"/>
                </a:solidFill>
              </a:rPr>
              <a:t>Joint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Work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on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common</a:t>
            </a:r>
            <a:r>
              <a:rPr lang="pt-PT" sz="3200" b="1" dirty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themes</a:t>
            </a:r>
            <a:endParaRPr lang="pt-PT" sz="3200" b="1" dirty="0">
              <a:solidFill>
                <a:srgbClr val="00599D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pt-PT" sz="3200" b="1" dirty="0" err="1" smtClean="0">
                <a:solidFill>
                  <a:srgbClr val="00599D"/>
                </a:solidFill>
              </a:rPr>
              <a:t>Hypothesis</a:t>
            </a:r>
            <a:r>
              <a:rPr lang="pt-PT" sz="3200" b="1" dirty="0" smtClean="0">
                <a:solidFill>
                  <a:srgbClr val="00599D"/>
                </a:solidFill>
              </a:rPr>
              <a:t> </a:t>
            </a:r>
            <a:r>
              <a:rPr lang="pt-PT" sz="3200" b="1" dirty="0">
                <a:solidFill>
                  <a:srgbClr val="00599D"/>
                </a:solidFill>
              </a:rPr>
              <a:t>3: </a:t>
            </a:r>
            <a:r>
              <a:rPr lang="pt-PT" sz="3200" b="1" dirty="0" err="1" smtClean="0">
                <a:solidFill>
                  <a:srgbClr val="00599D"/>
                </a:solidFill>
              </a:rPr>
              <a:t>Customized</a:t>
            </a:r>
            <a:r>
              <a:rPr lang="pt-PT" sz="3200" b="1" dirty="0" smtClean="0">
                <a:solidFill>
                  <a:srgbClr val="00599D"/>
                </a:solidFill>
              </a:rPr>
              <a:t> </a:t>
            </a:r>
            <a:r>
              <a:rPr lang="pt-PT" sz="3200" b="1" dirty="0" err="1" smtClean="0">
                <a:solidFill>
                  <a:srgbClr val="00599D"/>
                </a:solidFill>
              </a:rPr>
              <a:t>technical</a:t>
            </a:r>
            <a:r>
              <a:rPr lang="pt-PT" sz="3200" b="1" dirty="0" smtClean="0">
                <a:solidFill>
                  <a:srgbClr val="00599D"/>
                </a:solidFill>
              </a:rPr>
              <a:t> </a:t>
            </a:r>
            <a:r>
              <a:rPr lang="pt-PT" sz="3200" b="1" dirty="0" err="1">
                <a:solidFill>
                  <a:srgbClr val="00599D"/>
                </a:solidFill>
              </a:rPr>
              <a:t>advising</a:t>
            </a:r>
            <a:endParaRPr lang="pt-PT" sz="3200" b="1" dirty="0">
              <a:solidFill>
                <a:srgbClr val="00599D"/>
              </a:solidFill>
            </a:endParaRPr>
          </a:p>
          <a:p>
            <a:endParaRPr lang="pt-PT" sz="2000" dirty="0" smtClean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  <a:p>
            <a:endParaRPr lang="pt-PT" sz="2000" dirty="0">
              <a:solidFill>
                <a:srgbClr val="5F8B9B"/>
              </a:solidFill>
              <a:latin typeface="Trebuchet MS" pitchFamily="34" charset="0"/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59" y="30843"/>
            <a:ext cx="2736304" cy="839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8806"/>
            <a:ext cx="2699928" cy="74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36336"/>
            <a:ext cx="2808312" cy="733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596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587</Words>
  <Application>Microsoft Office PowerPoint</Application>
  <PresentationFormat>Apresentação no Ecrã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(GEE) Gabriel Osório de Barros</dc:creator>
  <cp:lastModifiedBy>(GEE) Ricardo Alves</cp:lastModifiedBy>
  <cp:revision>155</cp:revision>
  <cp:lastPrinted>2019-09-13T11:50:49Z</cp:lastPrinted>
  <dcterms:created xsi:type="dcterms:W3CDTF">2018-11-20T11:20:14Z</dcterms:created>
  <dcterms:modified xsi:type="dcterms:W3CDTF">2019-09-13T11:51:55Z</dcterms:modified>
</cp:coreProperties>
</file>