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1" r:id="rId4"/>
    <p:sldMasterId id="2147483784" r:id="rId5"/>
    <p:sldMasterId id="2147483831" r:id="rId6"/>
    <p:sldMasterId id="2147483808" r:id="rId7"/>
    <p:sldMasterId id="2147483848" r:id="rId8"/>
    <p:sldMasterId id="2147483884" r:id="rId9"/>
  </p:sldMasterIdLst>
  <p:notesMasterIdLst>
    <p:notesMasterId r:id="rId23"/>
  </p:notesMasterIdLst>
  <p:handoutMasterIdLst>
    <p:handoutMasterId r:id="rId24"/>
  </p:handoutMasterIdLst>
  <p:sldIdLst>
    <p:sldId id="261" r:id="rId10"/>
    <p:sldId id="777" r:id="rId11"/>
    <p:sldId id="599" r:id="rId12"/>
    <p:sldId id="304" r:id="rId13"/>
    <p:sldId id="490" r:id="rId14"/>
    <p:sldId id="473" r:id="rId15"/>
    <p:sldId id="451" r:id="rId16"/>
    <p:sldId id="778" r:id="rId17"/>
    <p:sldId id="781" r:id="rId18"/>
    <p:sldId id="782" r:id="rId19"/>
    <p:sldId id="798" r:id="rId20"/>
    <p:sldId id="792" r:id="rId21"/>
    <p:sldId id="800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9" userDrawn="1">
          <p15:clr>
            <a:srgbClr val="A4A3A4"/>
          </p15:clr>
        </p15:guide>
        <p15:guide id="2" orient="horz" pos="806" userDrawn="1">
          <p15:clr>
            <a:srgbClr val="A4A3A4"/>
          </p15:clr>
        </p15:guide>
        <p15:guide id="3" orient="horz" pos="224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007" userDrawn="1">
          <p15:clr>
            <a:srgbClr val="A4A3A4"/>
          </p15:clr>
        </p15:guide>
        <p15:guide id="8" pos="384" userDrawn="1">
          <p15:clr>
            <a:srgbClr val="A4A3A4"/>
          </p15:clr>
        </p15:guide>
        <p15:guide id="9" pos="26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çalo Quadros" initials="GQ" lastIdx="1" clrIdx="0">
    <p:extLst>
      <p:ext uri="{19B8F6BF-5375-455C-9EA6-DF929625EA0E}">
        <p15:presenceInfo xmlns:p15="http://schemas.microsoft.com/office/powerpoint/2012/main" userId="S::quadros@criticalsoftware.com::4c28db34-aa68-4c2d-8d1e-06c202655f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12B"/>
    <a:srgbClr val="518DB6"/>
    <a:srgbClr val="417FB6"/>
    <a:srgbClr val="A9D18E"/>
    <a:srgbClr val="FBB040"/>
    <a:srgbClr val="860101"/>
    <a:srgbClr val="C4161C"/>
    <a:srgbClr val="C2202F"/>
    <a:srgbClr val="D5D2CA"/>
    <a:srgbClr val="A50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6A08D-2F42-4A21-AFD5-BF46A11461FF}" v="1201" dt="2019-09-14T14:46:38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71769" autoAdjust="0"/>
  </p:normalViewPr>
  <p:slideViewPr>
    <p:cSldViewPr snapToGrid="0">
      <p:cViewPr varScale="1">
        <p:scale>
          <a:sx n="61" d="100"/>
          <a:sy n="61" d="100"/>
        </p:scale>
        <p:origin x="1757" y="58"/>
      </p:cViewPr>
      <p:guideLst>
        <p:guide orient="horz" pos="3609"/>
        <p:guide orient="horz" pos="806"/>
        <p:guide orient="horz" pos="224"/>
        <p:guide orient="horz" pos="550"/>
        <p:guide pos="7295"/>
        <p:guide pos="3840"/>
        <p:guide pos="5007"/>
        <p:guide pos="384"/>
        <p:guide pos="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9" d="100"/>
        <a:sy n="249" d="100"/>
      </p:scale>
      <p:origin x="0" y="39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720A-AA8A-A047-B15C-C491FF016378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0CAD1-6B60-9649-8A6F-9F0C2A068A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41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AFF02-2EDD-CE4B-9EC5-77D39A7A8C29}" type="datetimeFigureOut">
              <a:rPr lang="pt-PT"/>
              <a:pPr/>
              <a:t>15/09/2019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89A88-9E67-2F47-A170-95285FC634C0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94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73D5-BF46-C749-8987-4C6AE6F965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7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9A88-9E67-2F47-A170-95285FC634C0}" type="slidenum">
              <a:rPr lang="pt-PT" smtClean="0"/>
              <a:pPr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8217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89A88-9E67-2F47-A170-95285FC634C0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82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9A88-9E67-2F47-A170-95285FC634C0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282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598B-69C2-C44B-BA2F-7292A55F9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0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598B-69C2-C44B-BA2F-7292A55F9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598B-69C2-C44B-BA2F-7292A55F9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6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598B-69C2-C44B-BA2F-7292A55F9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98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9A88-9E67-2F47-A170-95285FC634C0}" type="slidenum">
              <a:rPr lang="pt-PT" smtClean="0"/>
              <a:pPr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261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9A88-9E67-2F47-A170-95285FC634C0}" type="slidenum">
              <a:rPr lang="pt-PT" smtClean="0"/>
              <a:pPr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7111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89A88-9E67-2F47-A170-95285FC634C0}" type="slidenum">
              <a:rPr lang="pt-PT" smtClean="0"/>
              <a:pPr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127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262" y="6646178"/>
            <a:ext cx="2462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COPYRIGHT 2018 CRITICAL SOFTWARE SA.</a:t>
            </a:r>
          </a:p>
        </p:txBody>
      </p:sp>
    </p:spTree>
    <p:extLst>
      <p:ext uri="{BB962C8B-B14F-4D97-AF65-F5344CB8AC3E}">
        <p14:creationId xmlns:p14="http://schemas.microsoft.com/office/powerpoint/2010/main" val="192092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5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5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57233" y="1224000"/>
            <a:ext cx="5591393" cy="238067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57233" y="3902545"/>
            <a:ext cx="5591393" cy="23806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4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867603"/>
            <a:ext cx="6101211" cy="234541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1211" y="867603"/>
            <a:ext cx="6101211" cy="23454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1" y="3563107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340852" y="3563107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259980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1627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80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53980" y="870248"/>
            <a:ext cx="3920056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2" y="870248"/>
            <a:ext cx="4153977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60251" y="870248"/>
            <a:ext cx="4131751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259980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1627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3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0"/>
            <a:ext cx="7521204" cy="520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1224000"/>
            <a:ext cx="3499376" cy="5203123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5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68040" y="854951"/>
            <a:ext cx="4023961" cy="60030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2"/>
            <a:ext cx="7521204" cy="5108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89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870248"/>
            <a:ext cx="8053143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53144" y="870248"/>
            <a:ext cx="4126441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25093"/>
            <a:ext cx="7521204" cy="323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3325093"/>
            <a:ext cx="3499376" cy="3234041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63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56597" y="1224000"/>
            <a:ext cx="11456769" cy="52031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1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869665" y="1448738"/>
            <a:ext cx="8241464" cy="46672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3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04861" y="1"/>
            <a:ext cx="6785651" cy="48775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6" tIns="31083" rIns="62166" bIns="31083" rtlCol="0" anchor="ctr"/>
          <a:lstStyle/>
          <a:p>
            <a:pPr algn="ctr"/>
            <a:endParaRPr lang="en-US" sz="1662"/>
          </a:p>
        </p:txBody>
      </p:sp>
      <p:pic>
        <p:nvPicPr>
          <p:cNvPr id="7" name="Picture 2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4534" y="4858732"/>
            <a:ext cx="4567412" cy="351734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1754">
                <a:solidFill>
                  <a:srgbClr val="FFFFFF"/>
                </a:solidFill>
              </a:defRPr>
            </a:lvl1pPr>
          </a:lstStyle>
          <a:p>
            <a:r>
              <a:rPr lang="pt-PT" dirty="0" err="1"/>
              <a:t>Name</a:t>
            </a:r>
            <a:r>
              <a:rPr lang="pt-PT" dirty="0"/>
              <a:t> </a:t>
            </a:r>
            <a:r>
              <a:rPr lang="pt-PT" dirty="0" err="1"/>
              <a:t>Surname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61761"/>
            <a:ext cx="3860800" cy="365125"/>
          </a:xfrm>
          <a:prstGeom prst="rect">
            <a:avLst/>
          </a:prstGeom>
        </p:spPr>
        <p:txBody>
          <a:bodyPr lIns="67346" tIns="33673" rIns="67346" bIns="33673"/>
          <a:lstStyle>
            <a:lvl1pPr algn="l">
              <a:defRPr sz="1108">
                <a:solidFill>
                  <a:srgbClr val="D3DAE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Line 3"/>
          <p:cNvSpPr>
            <a:spLocks noChangeShapeType="1"/>
          </p:cNvSpPr>
          <p:nvPr userDrawn="1"/>
        </p:nvSpPr>
        <p:spPr bwMode="auto">
          <a:xfrm flipV="1">
            <a:off x="7160200" y="4788488"/>
            <a:ext cx="0" cy="1239454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662"/>
          </a:p>
        </p:txBody>
      </p:sp>
      <p:pic>
        <p:nvPicPr>
          <p:cNvPr id="12" name="Picture 4" descr="logo_bran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57" y="4788488"/>
            <a:ext cx="1653343" cy="12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AutoShape 5"/>
          <p:cNvSpPr>
            <a:spLocks/>
          </p:cNvSpPr>
          <p:nvPr userDrawn="1"/>
        </p:nvSpPr>
        <p:spPr bwMode="auto">
          <a:xfrm>
            <a:off x="7507979" y="4788488"/>
            <a:ext cx="4136168" cy="1250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en-US" altLang="en-US" sz="1200" dirty="0">
                <a:solidFill>
                  <a:schemeClr val="bg2"/>
                </a:solidFill>
                <a:latin typeface="Segoe UI" pitchFamily="34" charset="0"/>
                <a:cs typeface="Segoe UI" pitchFamily="34" charset="0"/>
                <a:sym typeface="Segoe UI" pitchFamily="34" charset="0"/>
              </a:rPr>
              <a:t>CRITICAL MANUFACTURING</a:t>
            </a:r>
          </a:p>
          <a:p>
            <a:pPr algn="l" eaLnBrk="1">
              <a:lnSpc>
                <a:spcPct val="120000"/>
              </a:lnSpc>
            </a:pPr>
            <a:r>
              <a:rPr lang="en-US" altLang="en-US" sz="1200" dirty="0">
                <a:solidFill>
                  <a:schemeClr val="bg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RUA ENGº FREDERICO ULRICH, Nº 2650</a:t>
            </a:r>
            <a:br>
              <a:rPr lang="en-US" altLang="en-US" sz="1200" dirty="0">
                <a:solidFill>
                  <a:schemeClr val="bg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chemeClr val="bg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4470-605 MOREIRA DA MAIA - PORTUGAL</a:t>
            </a:r>
            <a:br>
              <a:rPr lang="en-US" altLang="en-US" sz="1200" dirty="0">
                <a:solidFill>
                  <a:schemeClr val="bg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chemeClr val="bg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P: +351 229 429 607</a:t>
            </a:r>
            <a:br>
              <a:rPr lang="en-US" altLang="en-US" sz="1200" dirty="0">
                <a:solidFill>
                  <a:schemeClr val="bg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chemeClr val="bg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F: +351 229 446 929</a:t>
            </a:r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2804057" y="5062718"/>
            <a:ext cx="4568092" cy="34401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Position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 hasCustomPrompt="1"/>
          </p:nvPr>
        </p:nvSpPr>
        <p:spPr>
          <a:xfrm>
            <a:off x="2804057" y="5457418"/>
            <a:ext cx="4568092" cy="302602"/>
          </a:xfrm>
        </p:spPr>
        <p:txBody>
          <a:bodyPr>
            <a:noAutofit/>
          </a:bodyPr>
          <a:lstStyle>
            <a:lvl1pPr marL="0" indent="0">
              <a:buNone/>
              <a:defRPr sz="1108" baseline="0">
                <a:solidFill>
                  <a:srgbClr val="EEECE1"/>
                </a:solidFill>
                <a:latin typeface="Segoe UI"/>
                <a:cs typeface="Segoe UI"/>
              </a:defRPr>
            </a:lvl1pPr>
          </a:lstStyle>
          <a:p>
            <a:pPr lvl="0"/>
            <a:r>
              <a:rPr lang="pt-PT" dirty="0"/>
              <a:t>Mobile </a:t>
            </a:r>
            <a:r>
              <a:rPr lang="pt-PT" dirty="0" err="1"/>
              <a:t>number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 hasCustomPrompt="1"/>
          </p:nvPr>
        </p:nvSpPr>
        <p:spPr>
          <a:xfrm>
            <a:off x="2804057" y="5674186"/>
            <a:ext cx="4568092" cy="334754"/>
          </a:xfr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rgbClr val="EEECE1"/>
                </a:solidFill>
                <a:latin typeface="Segoe UI"/>
                <a:cs typeface="Segoe UI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41562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A8882-E706-4F3D-B041-07DD6EC92B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598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851"/>
            <a:ext cx="10972800" cy="298379"/>
          </a:xfr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63C56"/>
                </a:solidFill>
              </a:defRPr>
            </a:lvl1pPr>
            <a:lvl2pPr>
              <a:defRPr>
                <a:solidFill>
                  <a:srgbClr val="063C56"/>
                </a:solidFill>
              </a:defRPr>
            </a:lvl2pPr>
            <a:lvl3pPr>
              <a:defRPr>
                <a:solidFill>
                  <a:srgbClr val="063C56"/>
                </a:solidFill>
              </a:defRPr>
            </a:lvl3pPr>
            <a:lvl4pPr>
              <a:defRPr>
                <a:solidFill>
                  <a:srgbClr val="063C56"/>
                </a:solidFill>
              </a:defRPr>
            </a:lvl4pPr>
            <a:lvl5pPr>
              <a:defRPr>
                <a:solidFill>
                  <a:srgbClr val="063C56"/>
                </a:solidFill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252A-78E7-3F40-8617-C7A96804C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00230"/>
            <a:ext cx="8449733" cy="496278"/>
          </a:xfrm>
        </p:spPr>
        <p:txBody>
          <a:bodyPr>
            <a:normAutofit/>
          </a:bodyPr>
          <a:lstStyle>
            <a:lvl1pPr marL="0" indent="0">
              <a:buNone/>
              <a:defRPr sz="1477" cap="all" baseline="0">
                <a:solidFill>
                  <a:srgbClr val="94ABB7"/>
                </a:solidFill>
              </a:defRPr>
            </a:lvl1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necessary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86" y="6295738"/>
            <a:ext cx="1521191" cy="530514"/>
          </a:xfrm>
          <a:prstGeom prst="rect">
            <a:avLst/>
          </a:prstGeom>
        </p:spPr>
      </p:pic>
      <p:sp>
        <p:nvSpPr>
          <p:cNvPr id="10" name="Footer Placeholder 19"/>
          <p:cNvSpPr txBox="1">
            <a:spLocks/>
          </p:cNvSpPr>
          <p:nvPr userDrawn="1"/>
        </p:nvSpPr>
        <p:spPr>
          <a:xfrm>
            <a:off x="2536402" y="6295741"/>
            <a:ext cx="5009444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2013 Critical Manufacturing S.A.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4626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01E7-72B5-4375-A65B-7CCD63163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1192" y="6449394"/>
            <a:ext cx="22669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© COPYRIGHT 2014 CRITICAL SOFTWARE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6320" y="6416260"/>
            <a:ext cx="5212705" cy="25399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/>
              <a:t>Click to add the Date YYYY MM DD</a:t>
            </a:r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848843" y="2538002"/>
            <a:ext cx="2724707" cy="50288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900" baseline="0">
                <a:solidFill>
                  <a:srgbClr val="7B6A6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the Cliente/Partner logo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46320" y="4560958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2000" b="1" i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346320" y="5400262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14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9337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45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256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372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022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7655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06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973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123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559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2188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7098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3972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31" y="0"/>
            <a:ext cx="9675043" cy="1074196"/>
          </a:xfrm>
        </p:spPr>
        <p:txBody>
          <a:bodyPr>
            <a:normAutofit/>
          </a:bodyPr>
          <a:lstStyle>
            <a:lvl1pPr marL="0" indent="0">
              <a:defRPr sz="32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7231" y="1224002"/>
            <a:ext cx="11413533" cy="5034705"/>
          </a:xfrm>
        </p:spPr>
        <p:txBody>
          <a:bodyPr/>
          <a:lstStyle>
            <a:lvl1pPr marL="357188" indent="-357188">
              <a:defRPr/>
            </a:lvl1pPr>
            <a:lvl2pPr marL="627063" indent="-269875">
              <a:defRPr/>
            </a:lvl2pPr>
            <a:lvl3pPr marL="896938" indent="-269875">
              <a:defRPr/>
            </a:lvl3pPr>
            <a:lvl4pPr marL="1079500" indent="-182563"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1192" y="6449394"/>
            <a:ext cx="2462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COPYRIGHT 2016 CRITICAL SOFTWARE SA.</a:t>
            </a:r>
          </a:p>
        </p:txBody>
      </p:sp>
    </p:spTree>
    <p:extLst>
      <p:ext uri="{BB962C8B-B14F-4D97-AF65-F5344CB8AC3E}">
        <p14:creationId xmlns:p14="http://schemas.microsoft.com/office/powerpoint/2010/main" val="1046250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Semiconduct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666336" y="0"/>
            <a:ext cx="6525664" cy="340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pic>
        <p:nvPicPr>
          <p:cNvPr id="7" name="Picture 2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" y="5022"/>
            <a:ext cx="12193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539" y="2590182"/>
            <a:ext cx="5411567" cy="1665685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2954">
                <a:solidFill>
                  <a:srgbClr val="FFFFFF"/>
                </a:solidFill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61761"/>
            <a:ext cx="3860800" cy="365125"/>
          </a:xfrm>
          <a:prstGeom prst="rect">
            <a:avLst/>
          </a:prstGeom>
        </p:spPr>
        <p:txBody>
          <a:bodyPr lIns="67346" tIns="33673" rIns="67346" bIns="33673"/>
          <a:lstStyle>
            <a:lvl1pPr algn="l">
              <a:defRPr sz="1108">
                <a:solidFill>
                  <a:srgbClr val="D3DAE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Line 3"/>
          <p:cNvSpPr>
            <a:spLocks noChangeShapeType="1"/>
          </p:cNvSpPr>
          <p:nvPr userDrawn="1"/>
        </p:nvSpPr>
        <p:spPr bwMode="auto">
          <a:xfrm flipV="1">
            <a:off x="10111128" y="3133302"/>
            <a:ext cx="0" cy="59474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662" dirty="0">
              <a:solidFill>
                <a:srgbClr val="262626"/>
              </a:solidFill>
            </a:endParaRPr>
          </a:p>
        </p:txBody>
      </p:sp>
      <p:pic>
        <p:nvPicPr>
          <p:cNvPr id="12" name="Picture 4" descr="logo_bran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7646" y="3139996"/>
            <a:ext cx="784420" cy="5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Grp="1"/>
          </p:cNvSpPr>
          <p:nvPr>
            <p:ph type="sldNum" sz="quarter" idx="2"/>
          </p:nvPr>
        </p:nvSpPr>
        <p:spPr bwMode="auto">
          <a:xfrm>
            <a:off x="10111131" y="3278363"/>
            <a:ext cx="836516" cy="28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6433886-1940-724B-8858-5C5D5318D57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b="1" dirty="0">
              <a:solidFill>
                <a:prstClr val="white"/>
              </a:solidFill>
              <a:latin typeface="SegoeUI-Semibold" charset="0"/>
              <a:cs typeface="SegoeUI-Semibold" charset="0"/>
              <a:sym typeface="SegoeUI-Semibold" charset="0"/>
            </a:endParaRPr>
          </a:p>
        </p:txBody>
      </p:sp>
      <p:sp>
        <p:nvSpPr>
          <p:cNvPr id="14" name="AutoShape 6"/>
          <p:cNvSpPr>
            <a:spLocks/>
          </p:cNvSpPr>
          <p:nvPr userDrawn="1"/>
        </p:nvSpPr>
        <p:spPr bwMode="auto">
          <a:xfrm>
            <a:off x="7452884" y="3306259"/>
            <a:ext cx="2357577" cy="241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US" sz="923" dirty="0">
                <a:solidFill>
                  <a:srgbClr val="DAE3E9"/>
                </a:solidFill>
                <a:latin typeface="SegoeUI-Semilight" charset="0"/>
                <a:cs typeface="SegoeUI-Semilight" charset="0"/>
                <a:sym typeface="SegoeUI-Semilight" charset="0"/>
              </a:rPr>
              <a:t>EMPOWERING OPERATIONS</a:t>
            </a:r>
            <a:endParaRPr lang="en-US" sz="1662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7231" y="1224002"/>
            <a:ext cx="11413533" cy="5034705"/>
          </a:xfrm>
        </p:spPr>
        <p:txBody>
          <a:bodyPr/>
          <a:lstStyle>
            <a:lvl2pPr marL="355600" indent="-177800">
              <a:defRPr/>
            </a:lvl2pPr>
            <a:lvl3pPr marL="541338" indent="-185738">
              <a:defRPr/>
            </a:lvl3pPr>
            <a:lvl4pPr marL="719138" indent="-177800">
              <a:defRPr/>
            </a:lvl4pPr>
            <a:lvl5pPr marL="896938" indent="-1778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1929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005" y="1224000"/>
            <a:ext cx="9752412" cy="51006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408"/>
              </a:spcBef>
              <a:buSzPct val="80000"/>
              <a:buNone/>
              <a:defRPr sz="2031"/>
            </a:lvl1pPr>
            <a:lvl2pPr marL="611877" indent="-183563">
              <a:buSzPct val="70000"/>
              <a:buFont typeface="Arial"/>
              <a:buChar char="•"/>
              <a:defRPr/>
            </a:lvl2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28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800C682-89EA-614B-9A3D-09A30B153B17}" type="slidenum">
              <a:rPr lang="en-US" smtClean="0">
                <a:solidFill>
                  <a:srgbClr val="262626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854951"/>
            <a:ext cx="12190511" cy="2358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7233" y="3468057"/>
            <a:ext cx="11520703" cy="3160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27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1" y="1224000"/>
            <a:ext cx="5644251" cy="49677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05129" y="1224000"/>
            <a:ext cx="5644251" cy="4967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97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31" y="0"/>
            <a:ext cx="9675043" cy="1074196"/>
          </a:xfrm>
        </p:spPr>
        <p:txBody>
          <a:bodyPr>
            <a:normAutofit/>
          </a:bodyPr>
          <a:lstStyle>
            <a:lvl1pPr marL="0" indent="0">
              <a:defRPr sz="32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7231" y="1224002"/>
            <a:ext cx="11413533" cy="5034705"/>
          </a:xfrm>
        </p:spPr>
        <p:txBody>
          <a:bodyPr/>
          <a:lstStyle>
            <a:lvl1pPr marL="357188" indent="-357188">
              <a:buSzPct val="100000"/>
              <a:defRPr/>
            </a:lvl1pPr>
            <a:lvl2pPr marL="627063" indent="-269875">
              <a:defRPr/>
            </a:lvl2pPr>
            <a:lvl3pPr marL="896938" indent="-269875">
              <a:defRPr/>
            </a:lvl3pPr>
            <a:lvl4pPr marL="1079500" indent="-182563"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2216" y="6643944"/>
            <a:ext cx="2462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COPYRIGHT 2018 CRITICAL SOFTWARE SA.</a:t>
            </a:r>
          </a:p>
        </p:txBody>
      </p:sp>
    </p:spTree>
    <p:extLst>
      <p:ext uri="{BB962C8B-B14F-4D97-AF65-F5344CB8AC3E}">
        <p14:creationId xmlns:p14="http://schemas.microsoft.com/office/powerpoint/2010/main" val="1070869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1" y="1224000"/>
            <a:ext cx="5644251" cy="5289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53034" y="1224000"/>
            <a:ext cx="5543036" cy="52896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5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5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56597" y="1224000"/>
            <a:ext cx="5543036" cy="23806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5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356597" y="3902545"/>
            <a:ext cx="5543036" cy="23806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6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5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5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57233" y="1224000"/>
            <a:ext cx="5591393" cy="23806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57233" y="3902545"/>
            <a:ext cx="5591393" cy="23806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89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867603"/>
            <a:ext cx="6101211" cy="23454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1211" y="867603"/>
            <a:ext cx="6101211" cy="23454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1" y="3563107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340852" y="3563107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317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259980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1627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269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53980" y="870248"/>
            <a:ext cx="3920056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2" y="870248"/>
            <a:ext cx="4153977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60251" y="870248"/>
            <a:ext cx="4131751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259980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1627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542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0"/>
            <a:ext cx="7521204" cy="520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1224000"/>
            <a:ext cx="3499376" cy="5203123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6417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68040" y="854951"/>
            <a:ext cx="4023961" cy="600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2"/>
            <a:ext cx="7521204" cy="5108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435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870248"/>
            <a:ext cx="8053143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53144" y="870248"/>
            <a:ext cx="4126441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25093"/>
            <a:ext cx="7521204" cy="323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3325093"/>
            <a:ext cx="3499376" cy="3234041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451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56597" y="1224000"/>
            <a:ext cx="11456769" cy="520312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005" y="1224000"/>
            <a:ext cx="9752412" cy="51006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408"/>
              </a:spcBef>
              <a:buSzPct val="80000"/>
              <a:buNone/>
              <a:defRPr sz="2031"/>
            </a:lvl1pPr>
            <a:lvl2pPr marL="611877" indent="-183563">
              <a:buSzPct val="70000"/>
              <a:buFont typeface="Arial"/>
              <a:buChar char="•"/>
              <a:defRPr/>
            </a:lvl2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4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869665" y="1448738"/>
            <a:ext cx="8241464" cy="4667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01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04861" y="1"/>
            <a:ext cx="6785651" cy="48775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6" tIns="31083" rIns="62166" bIns="31083"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pic>
        <p:nvPicPr>
          <p:cNvPr id="7" name="Picture 2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4534" y="4858732"/>
            <a:ext cx="4567412" cy="351734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1754">
                <a:solidFill>
                  <a:srgbClr val="FFFFFF"/>
                </a:solidFill>
              </a:defRPr>
            </a:lvl1pPr>
          </a:lstStyle>
          <a:p>
            <a:r>
              <a:rPr lang="pt-PT" dirty="0" err="1"/>
              <a:t>Name</a:t>
            </a:r>
            <a:r>
              <a:rPr lang="pt-PT" dirty="0"/>
              <a:t> </a:t>
            </a:r>
            <a:r>
              <a:rPr lang="pt-PT" dirty="0" err="1"/>
              <a:t>Surname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61761"/>
            <a:ext cx="3860800" cy="365125"/>
          </a:xfrm>
          <a:prstGeom prst="rect">
            <a:avLst/>
          </a:prstGeom>
        </p:spPr>
        <p:txBody>
          <a:bodyPr lIns="67346" tIns="33673" rIns="67346" bIns="33673"/>
          <a:lstStyle>
            <a:lvl1pPr algn="l">
              <a:defRPr sz="1108">
                <a:solidFill>
                  <a:srgbClr val="D3DAE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Line 3"/>
          <p:cNvSpPr>
            <a:spLocks noChangeShapeType="1"/>
          </p:cNvSpPr>
          <p:nvPr userDrawn="1"/>
        </p:nvSpPr>
        <p:spPr bwMode="auto">
          <a:xfrm flipV="1">
            <a:off x="7160200" y="4788488"/>
            <a:ext cx="0" cy="1239454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662" dirty="0">
              <a:solidFill>
                <a:srgbClr val="262626"/>
              </a:solidFill>
            </a:endParaRPr>
          </a:p>
        </p:txBody>
      </p:sp>
      <p:pic>
        <p:nvPicPr>
          <p:cNvPr id="12" name="Picture 4" descr="logo_bran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57" y="4788488"/>
            <a:ext cx="1653343" cy="12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AutoShape 5"/>
          <p:cNvSpPr>
            <a:spLocks/>
          </p:cNvSpPr>
          <p:nvPr userDrawn="1"/>
        </p:nvSpPr>
        <p:spPr bwMode="auto">
          <a:xfrm>
            <a:off x="7507979" y="4788488"/>
            <a:ext cx="4136168" cy="1250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n-US" altLang="en-US" sz="1200" dirty="0">
                <a:solidFill>
                  <a:srgbClr val="EEECE1"/>
                </a:solidFill>
                <a:latin typeface="Segoe UI" pitchFamily="34" charset="0"/>
                <a:cs typeface="Segoe UI" pitchFamily="34" charset="0"/>
                <a:sym typeface="Segoe UI" pitchFamily="34" charset="0"/>
              </a:rPr>
              <a:t>CRITICAL MANUFACTURING</a:t>
            </a:r>
          </a:p>
          <a:p>
            <a:pPr eaLnBrk="1">
              <a:lnSpc>
                <a:spcPct val="120000"/>
              </a:lnSpc>
            </a:pP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RUA ENGº FREDERICO ULRICH, Nº 2650</a:t>
            </a:r>
            <a:b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4470-605 MOREIRA DA MAIA - PORTUGAL</a:t>
            </a:r>
            <a:b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P: +351 229 429 607</a:t>
            </a:r>
            <a:b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F: +351 229 446 929</a:t>
            </a:r>
            <a:endParaRPr lang="en-US" altLang="en-US" sz="1200" dirty="0">
              <a:solidFill>
                <a:srgbClr val="EEECE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2804057" y="5062718"/>
            <a:ext cx="4568092" cy="34401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Position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 hasCustomPrompt="1"/>
          </p:nvPr>
        </p:nvSpPr>
        <p:spPr>
          <a:xfrm>
            <a:off x="2804057" y="5457418"/>
            <a:ext cx="4568092" cy="302602"/>
          </a:xfrm>
        </p:spPr>
        <p:txBody>
          <a:bodyPr>
            <a:noAutofit/>
          </a:bodyPr>
          <a:lstStyle>
            <a:lvl1pPr marL="0" indent="0">
              <a:buNone/>
              <a:defRPr sz="1108" baseline="0">
                <a:solidFill>
                  <a:srgbClr val="EEECE1"/>
                </a:solidFill>
                <a:latin typeface="Segoe UI"/>
                <a:cs typeface="Segoe UI"/>
              </a:defRPr>
            </a:lvl1pPr>
          </a:lstStyle>
          <a:p>
            <a:pPr lvl="0"/>
            <a:r>
              <a:rPr lang="pt-PT" dirty="0"/>
              <a:t>Mobile </a:t>
            </a:r>
            <a:r>
              <a:rPr lang="pt-PT" dirty="0" err="1"/>
              <a:t>number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 hasCustomPrompt="1"/>
          </p:nvPr>
        </p:nvSpPr>
        <p:spPr>
          <a:xfrm>
            <a:off x="2804057" y="5674186"/>
            <a:ext cx="4568092" cy="334754"/>
          </a:xfr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rgbClr val="EEECE1"/>
                </a:solidFill>
                <a:latin typeface="Segoe UI"/>
                <a:cs typeface="Segoe UI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804365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851"/>
            <a:ext cx="10972800" cy="298379"/>
          </a:xfr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63C56"/>
                </a:solidFill>
              </a:defRPr>
            </a:lvl1pPr>
            <a:lvl2pPr>
              <a:defRPr>
                <a:solidFill>
                  <a:srgbClr val="063C56"/>
                </a:solidFill>
              </a:defRPr>
            </a:lvl2pPr>
            <a:lvl3pPr>
              <a:defRPr>
                <a:solidFill>
                  <a:srgbClr val="063C56"/>
                </a:solidFill>
              </a:defRPr>
            </a:lvl3pPr>
            <a:lvl4pPr>
              <a:defRPr>
                <a:solidFill>
                  <a:srgbClr val="063C56"/>
                </a:solidFill>
              </a:defRPr>
            </a:lvl4pPr>
            <a:lvl5pPr>
              <a:defRPr>
                <a:solidFill>
                  <a:srgbClr val="063C56"/>
                </a:solidFill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252A-78E7-3F40-8617-C7A96804C3EC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00230"/>
            <a:ext cx="8449733" cy="496278"/>
          </a:xfrm>
        </p:spPr>
        <p:txBody>
          <a:bodyPr>
            <a:normAutofit/>
          </a:bodyPr>
          <a:lstStyle>
            <a:lvl1pPr marL="0" indent="0">
              <a:buNone/>
              <a:defRPr sz="1477" cap="all" baseline="0">
                <a:solidFill>
                  <a:srgbClr val="94ABB7"/>
                </a:solidFill>
              </a:defRPr>
            </a:lvl1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necessary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86" y="6295738"/>
            <a:ext cx="1521191" cy="530514"/>
          </a:xfrm>
          <a:prstGeom prst="rect">
            <a:avLst/>
          </a:prstGeom>
        </p:spPr>
      </p:pic>
      <p:sp>
        <p:nvSpPr>
          <p:cNvPr id="10" name="Footer Placeholder 19"/>
          <p:cNvSpPr txBox="1">
            <a:spLocks/>
          </p:cNvSpPr>
          <p:nvPr userDrawn="1"/>
        </p:nvSpPr>
        <p:spPr>
          <a:xfrm>
            <a:off x="2536402" y="6295741"/>
            <a:ext cx="5009444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/>
          <a:p>
            <a:pPr defTabSz="422041">
              <a:defRPr/>
            </a:pPr>
            <a:r>
              <a:rPr lang="en-US" sz="923" b="1" dirty="0">
                <a:solidFill>
                  <a:srgbClr val="FFFFFF"/>
                </a:solidFill>
              </a:rPr>
              <a:t>© 2013 Critical Manufacturing S.A.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1387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01E7-72B5-4375-A65B-7CCD63163C58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20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837212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69"/>
          <a:stretch/>
        </p:blipFill>
        <p:spPr>
          <a:xfrm flipH="1">
            <a:off x="0" y="-244791"/>
            <a:ext cx="12192000" cy="7102791"/>
          </a:xfrm>
          <a:prstGeom prst="rect">
            <a:avLst/>
          </a:prstGeom>
        </p:spPr>
      </p:pic>
      <p:pic>
        <p:nvPicPr>
          <p:cNvPr id="9" name="Picture 8" descr="capas_sem_imagem-03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30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71192" y="6449394"/>
            <a:ext cx="22669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© COPYRIGHT 2015 CRITICAL SOFTWARE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46320" y="4560958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2000" b="1" i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ADD TITLE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346320" y="5400262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14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subtitle</a:t>
            </a:r>
            <a:endParaRPr lang="pt-PT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6320" y="6416260"/>
            <a:ext cx="5212705" cy="25399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/>
              <a:t>Click to add the Date YYYY MM DD</a:t>
            </a:r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848843" y="2538002"/>
            <a:ext cx="2724707" cy="50288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900" baseline="0">
                <a:solidFill>
                  <a:srgbClr val="7B6A6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the </a:t>
            </a:r>
            <a:r>
              <a:rPr lang="en-US" dirty="0" err="1"/>
              <a:t>Cliente</a:t>
            </a:r>
            <a:r>
              <a:rPr lang="en-US" dirty="0"/>
              <a:t>/Partner logo</a:t>
            </a:r>
          </a:p>
        </p:txBody>
      </p:sp>
    </p:spTree>
    <p:extLst>
      <p:ext uri="{BB962C8B-B14F-4D97-AF65-F5344CB8AC3E}">
        <p14:creationId xmlns:p14="http://schemas.microsoft.com/office/powerpoint/2010/main" val="2464849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09601" y="6356351"/>
            <a:ext cx="4381948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pt-PT" sz="10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</a:rPr>
              <a:t>© 2015 Critical Software S.A. Todos os Direitos Reservados.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7283" y="4194115"/>
            <a:ext cx="10975117" cy="10414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7283" y="5235537"/>
            <a:ext cx="10975117" cy="929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0973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1192" y="6449394"/>
            <a:ext cx="22669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© COPYRIGHT 2014 CRITICAL SOFTWARE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6320" y="6416260"/>
            <a:ext cx="5212705" cy="25399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/>
              <a:t>Click to add the Date YYYY MM DD</a:t>
            </a:r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848843" y="2538002"/>
            <a:ext cx="2724707" cy="50288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900" baseline="0">
                <a:solidFill>
                  <a:srgbClr val="7B6A6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the Cliente/Partner logo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46320" y="4560958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2000" b="1" i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346320" y="5400262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14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9597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Semiconducto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666336" y="0"/>
            <a:ext cx="6525664" cy="3401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pic>
        <p:nvPicPr>
          <p:cNvPr id="7" name="Picture 2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8" y="5022"/>
            <a:ext cx="12193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541" y="2590184"/>
            <a:ext cx="5411567" cy="1665685"/>
          </a:xfrm>
        </p:spPr>
        <p:txBody>
          <a:bodyPr anchor="ctr">
            <a:normAutofit/>
          </a:bodyPr>
          <a:lstStyle>
            <a:lvl1pPr algn="l">
              <a:lnSpc>
                <a:spcPct val="80000"/>
              </a:lnSpc>
              <a:defRPr sz="2954">
                <a:solidFill>
                  <a:srgbClr val="FFFFFF"/>
                </a:solidFill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61763"/>
            <a:ext cx="3860800" cy="365125"/>
          </a:xfrm>
          <a:prstGeom prst="rect">
            <a:avLst/>
          </a:prstGeom>
        </p:spPr>
        <p:txBody>
          <a:bodyPr lIns="67346" tIns="33673" rIns="67346" bIns="33673"/>
          <a:lstStyle>
            <a:lvl1pPr algn="l">
              <a:defRPr sz="1108">
                <a:solidFill>
                  <a:srgbClr val="D3DAE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Line 3"/>
          <p:cNvSpPr>
            <a:spLocks noChangeShapeType="1"/>
          </p:cNvSpPr>
          <p:nvPr userDrawn="1"/>
        </p:nvSpPr>
        <p:spPr bwMode="auto">
          <a:xfrm flipV="1">
            <a:off x="10111128" y="3133302"/>
            <a:ext cx="0" cy="594747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662" dirty="0">
              <a:solidFill>
                <a:srgbClr val="262626"/>
              </a:solidFill>
            </a:endParaRPr>
          </a:p>
        </p:txBody>
      </p:sp>
      <p:pic>
        <p:nvPicPr>
          <p:cNvPr id="12" name="Picture 4" descr="logo_bran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7647" y="3139996"/>
            <a:ext cx="784420" cy="5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Rectangle 5"/>
          <p:cNvSpPr>
            <a:spLocks noGrp="1"/>
          </p:cNvSpPr>
          <p:nvPr>
            <p:ph type="sldNum" sz="quarter" idx="2"/>
          </p:nvPr>
        </p:nvSpPr>
        <p:spPr bwMode="auto">
          <a:xfrm>
            <a:off x="10111131" y="3278365"/>
            <a:ext cx="836516" cy="28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6433886-1940-724B-8858-5C5D5318D57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b="1" dirty="0">
              <a:solidFill>
                <a:prstClr val="white"/>
              </a:solidFill>
              <a:latin typeface="SegoeUI-Semibold" charset="0"/>
              <a:cs typeface="SegoeUI-Semibold" charset="0"/>
              <a:sym typeface="SegoeUI-Semibold" charset="0"/>
            </a:endParaRPr>
          </a:p>
        </p:txBody>
      </p:sp>
      <p:sp>
        <p:nvSpPr>
          <p:cNvPr id="14" name="AutoShape 6"/>
          <p:cNvSpPr>
            <a:spLocks/>
          </p:cNvSpPr>
          <p:nvPr userDrawn="1"/>
        </p:nvSpPr>
        <p:spPr bwMode="auto">
          <a:xfrm>
            <a:off x="7452885" y="3306261"/>
            <a:ext cx="2357577" cy="241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/>
            <a:r>
              <a:rPr lang="en-US" sz="923" dirty="0">
                <a:solidFill>
                  <a:srgbClr val="DAE3E9"/>
                </a:solidFill>
                <a:latin typeface="SegoeUI-Semilight" charset="0"/>
                <a:cs typeface="SegoeUI-Semilight" charset="0"/>
                <a:sym typeface="SegoeUI-Semilight" charset="0"/>
              </a:rPr>
              <a:t>EMPOWERING OPERATIONS</a:t>
            </a:r>
            <a:endParaRPr lang="en-US" sz="1662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127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6598" y="1224003"/>
            <a:ext cx="11359153" cy="5034705"/>
          </a:xfrm>
        </p:spPr>
        <p:txBody>
          <a:bodyPr/>
          <a:lstStyle>
            <a:lvl2pPr marL="355600" indent="-177800">
              <a:defRPr/>
            </a:lvl2pPr>
            <a:lvl3pPr marL="541338" indent="-185738">
              <a:defRPr/>
            </a:lvl3pPr>
            <a:lvl4pPr marL="719138" indent="-177800">
              <a:defRPr/>
            </a:lvl4pPr>
            <a:lvl5pPr marL="896938" indent="-1778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58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006" y="1224000"/>
            <a:ext cx="9752412" cy="51006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408"/>
              </a:spcBef>
              <a:buSzPct val="80000"/>
              <a:buNone/>
              <a:defRPr sz="2031"/>
            </a:lvl1pPr>
            <a:lvl2pPr marL="611877" indent="-183563">
              <a:buSzPct val="70000"/>
              <a:buFont typeface="Arial"/>
              <a:buChar char="•"/>
              <a:defRPr/>
            </a:lvl2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1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854951"/>
            <a:ext cx="12190511" cy="235806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7233" y="3468057"/>
            <a:ext cx="11520703" cy="3160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7468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800C682-89EA-614B-9A3D-09A30B153B17}" type="slidenum">
              <a:rPr lang="en-US" smtClean="0">
                <a:solidFill>
                  <a:srgbClr val="262626">
                    <a:lumMod val="90000"/>
                    <a:lumOff val="1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" y="854951"/>
            <a:ext cx="12190511" cy="2358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7234" y="3468059"/>
            <a:ext cx="11520703" cy="3160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466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2" y="1224000"/>
            <a:ext cx="5644251" cy="49677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05129" y="1224000"/>
            <a:ext cx="5644251" cy="4967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466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2" y="1224000"/>
            <a:ext cx="5644251" cy="5289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53035" y="1224000"/>
            <a:ext cx="5543036" cy="52896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50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6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56598" y="1224000"/>
            <a:ext cx="5543036" cy="23806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6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356598" y="3902545"/>
            <a:ext cx="5543036" cy="23806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36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6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6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57234" y="1224000"/>
            <a:ext cx="5591393" cy="238067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57234" y="3902545"/>
            <a:ext cx="5591393" cy="238067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56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867603"/>
            <a:ext cx="6101211" cy="23454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1212" y="867603"/>
            <a:ext cx="6101211" cy="23454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2" y="3563109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340853" y="3563109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994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259980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1627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84014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53980" y="870248"/>
            <a:ext cx="3920056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" y="870248"/>
            <a:ext cx="4153977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60253" y="870248"/>
            <a:ext cx="4131751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259980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1627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2822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0"/>
            <a:ext cx="7521204" cy="520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1224000"/>
            <a:ext cx="3499376" cy="5203123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188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68041" y="854951"/>
            <a:ext cx="4023961" cy="600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4"/>
            <a:ext cx="7521204" cy="5108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42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1" y="1224000"/>
            <a:ext cx="5644251" cy="49677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05129" y="1224000"/>
            <a:ext cx="5644251" cy="4967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900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2" y="870248"/>
            <a:ext cx="8053143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53145" y="870248"/>
            <a:ext cx="4126441" cy="22752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25095"/>
            <a:ext cx="7521204" cy="323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3325095"/>
            <a:ext cx="3499376" cy="3234041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04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56598" y="1224000"/>
            <a:ext cx="11456769" cy="520312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83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869665" y="1448738"/>
            <a:ext cx="8241464" cy="466727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05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04861" y="1"/>
            <a:ext cx="6785651" cy="487750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6" tIns="31083" rIns="62166" bIns="31083"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pic>
        <p:nvPicPr>
          <p:cNvPr id="7" name="Picture 2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04535" y="4858732"/>
            <a:ext cx="4567412" cy="351734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1754">
                <a:solidFill>
                  <a:srgbClr val="FFFFFF"/>
                </a:solidFill>
              </a:defRPr>
            </a:lvl1pPr>
          </a:lstStyle>
          <a:p>
            <a:r>
              <a:rPr lang="pt-PT" dirty="0" err="1"/>
              <a:t>Name</a:t>
            </a:r>
            <a:r>
              <a:rPr lang="pt-PT" dirty="0"/>
              <a:t> </a:t>
            </a:r>
            <a:r>
              <a:rPr lang="pt-PT" dirty="0" err="1"/>
              <a:t>Surname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61763"/>
            <a:ext cx="3860800" cy="365125"/>
          </a:xfrm>
          <a:prstGeom prst="rect">
            <a:avLst/>
          </a:prstGeom>
        </p:spPr>
        <p:txBody>
          <a:bodyPr lIns="67346" tIns="33673" rIns="67346" bIns="33673"/>
          <a:lstStyle>
            <a:lvl1pPr algn="l">
              <a:defRPr sz="1108">
                <a:solidFill>
                  <a:srgbClr val="D3DAE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Line 3"/>
          <p:cNvSpPr>
            <a:spLocks noChangeShapeType="1"/>
          </p:cNvSpPr>
          <p:nvPr userDrawn="1"/>
        </p:nvSpPr>
        <p:spPr bwMode="auto">
          <a:xfrm flipV="1">
            <a:off x="7160200" y="4788488"/>
            <a:ext cx="0" cy="1239454"/>
          </a:xfrm>
          <a:prstGeom prst="lin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662" dirty="0">
              <a:solidFill>
                <a:srgbClr val="262626"/>
              </a:solidFill>
            </a:endParaRPr>
          </a:p>
        </p:txBody>
      </p:sp>
      <p:pic>
        <p:nvPicPr>
          <p:cNvPr id="12" name="Picture 4" descr="logo_branc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58" y="4788488"/>
            <a:ext cx="1653343" cy="123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AutoShape 5"/>
          <p:cNvSpPr>
            <a:spLocks/>
          </p:cNvSpPr>
          <p:nvPr userDrawn="1"/>
        </p:nvSpPr>
        <p:spPr bwMode="auto">
          <a:xfrm>
            <a:off x="7507979" y="4788488"/>
            <a:ext cx="4136168" cy="1250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r>
              <a:rPr lang="en-US" altLang="en-US" sz="1200" dirty="0">
                <a:solidFill>
                  <a:srgbClr val="EEECE1"/>
                </a:solidFill>
                <a:latin typeface="Segoe UI" pitchFamily="34" charset="0"/>
                <a:cs typeface="Segoe UI" pitchFamily="34" charset="0"/>
                <a:sym typeface="Segoe UI" pitchFamily="34" charset="0"/>
              </a:rPr>
              <a:t>CRITICAL MANUFACTURING</a:t>
            </a:r>
          </a:p>
          <a:p>
            <a:pPr eaLnBrk="1">
              <a:lnSpc>
                <a:spcPct val="120000"/>
              </a:lnSpc>
            </a:pP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RUA ENGº FREDERICO ULRICH, Nº 2650</a:t>
            </a:r>
            <a:b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4470-605 MOREIRA DA MAIA - PORTUGAL</a:t>
            </a:r>
            <a:b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P: +351 229 429 607</a:t>
            </a:r>
            <a:b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</a:br>
            <a:r>
              <a:rPr lang="en-US" altLang="en-US" sz="1200" dirty="0">
                <a:solidFill>
                  <a:srgbClr val="EEECE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  <a:sym typeface="Segoe UI Light" pitchFamily="34" charset="0"/>
              </a:rPr>
              <a:t>F: +351 229 446 929</a:t>
            </a:r>
            <a:endParaRPr lang="en-US" altLang="en-US" sz="1200" dirty="0">
              <a:solidFill>
                <a:srgbClr val="EEECE1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2804058" y="5062720"/>
            <a:ext cx="4568092" cy="34401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err="1"/>
              <a:t>Position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 hasCustomPrompt="1"/>
          </p:nvPr>
        </p:nvSpPr>
        <p:spPr>
          <a:xfrm>
            <a:off x="2804058" y="5457418"/>
            <a:ext cx="4568092" cy="302602"/>
          </a:xfrm>
        </p:spPr>
        <p:txBody>
          <a:bodyPr>
            <a:noAutofit/>
          </a:bodyPr>
          <a:lstStyle>
            <a:lvl1pPr marL="0" indent="0">
              <a:buNone/>
              <a:defRPr sz="1108" baseline="0">
                <a:solidFill>
                  <a:srgbClr val="EEECE1"/>
                </a:solidFill>
                <a:latin typeface="Segoe UI"/>
                <a:cs typeface="Segoe UI"/>
              </a:defRPr>
            </a:lvl1pPr>
          </a:lstStyle>
          <a:p>
            <a:pPr lvl="0"/>
            <a:r>
              <a:rPr lang="pt-PT" dirty="0"/>
              <a:t>Mobile </a:t>
            </a:r>
            <a:r>
              <a:rPr lang="pt-PT" dirty="0" err="1"/>
              <a:t>number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 hasCustomPrompt="1"/>
          </p:nvPr>
        </p:nvSpPr>
        <p:spPr>
          <a:xfrm>
            <a:off x="2804058" y="5674186"/>
            <a:ext cx="4568092" cy="334754"/>
          </a:xfr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rgbClr val="EEECE1"/>
                </a:solidFill>
                <a:latin typeface="Segoe UI"/>
                <a:cs typeface="Segoe UI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376878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851"/>
            <a:ext cx="10972800" cy="298379"/>
          </a:xfr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63C56"/>
                </a:solidFill>
              </a:defRPr>
            </a:lvl1pPr>
            <a:lvl2pPr>
              <a:defRPr>
                <a:solidFill>
                  <a:srgbClr val="063C56"/>
                </a:solidFill>
              </a:defRPr>
            </a:lvl2pPr>
            <a:lvl3pPr>
              <a:defRPr>
                <a:solidFill>
                  <a:srgbClr val="063C56"/>
                </a:solidFill>
              </a:defRPr>
            </a:lvl3pPr>
            <a:lvl4pPr>
              <a:defRPr>
                <a:solidFill>
                  <a:srgbClr val="063C56"/>
                </a:solidFill>
              </a:defRPr>
            </a:lvl4pPr>
            <a:lvl5pPr>
              <a:defRPr>
                <a:solidFill>
                  <a:srgbClr val="063C56"/>
                </a:solidFill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252A-78E7-3F40-8617-C7A96804C3EC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00230"/>
            <a:ext cx="8449733" cy="496278"/>
          </a:xfrm>
        </p:spPr>
        <p:txBody>
          <a:bodyPr>
            <a:normAutofit/>
          </a:bodyPr>
          <a:lstStyle>
            <a:lvl1pPr marL="0" indent="0">
              <a:buNone/>
              <a:defRPr sz="1477" cap="all" baseline="0">
                <a:solidFill>
                  <a:srgbClr val="94ABB7"/>
                </a:solidFill>
              </a:defRPr>
            </a:lvl1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necessary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87" y="6295738"/>
            <a:ext cx="1521191" cy="530514"/>
          </a:xfrm>
          <a:prstGeom prst="rect">
            <a:avLst/>
          </a:prstGeom>
        </p:spPr>
      </p:pic>
      <p:sp>
        <p:nvSpPr>
          <p:cNvPr id="10" name="Footer Placeholder 19"/>
          <p:cNvSpPr txBox="1">
            <a:spLocks/>
          </p:cNvSpPr>
          <p:nvPr userDrawn="1"/>
        </p:nvSpPr>
        <p:spPr>
          <a:xfrm>
            <a:off x="2536403" y="6295743"/>
            <a:ext cx="5009444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/>
          <a:p>
            <a:pPr defTabSz="422041">
              <a:defRPr/>
            </a:pPr>
            <a:r>
              <a:rPr lang="en-US" sz="923" b="1" dirty="0">
                <a:solidFill>
                  <a:srgbClr val="FFFFFF"/>
                </a:solidFill>
              </a:rPr>
              <a:t>© 2013 Critical Manufacturing S.A.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713625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01E7-72B5-4375-A65B-7CCD63163C58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919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1194" y="6449394"/>
            <a:ext cx="22669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white"/>
                </a:solidFill>
                <a:latin typeface="Arial"/>
                <a:cs typeface="Arial"/>
              </a:rPr>
              <a:t>© COPYRIGHT 2014 CRITICAL SOFTWARE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6321" y="6416262"/>
            <a:ext cx="5212705" cy="25399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/>
              <a:t>Click to add the Date YYYY MM DD</a:t>
            </a:r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848844" y="2538002"/>
            <a:ext cx="2724707" cy="50288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900" baseline="0">
                <a:solidFill>
                  <a:srgbClr val="7B6A6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the Cliente/Partner logo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46321" y="4560960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2000" b="1" i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346321" y="5400264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14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3148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31" y="0"/>
            <a:ext cx="9675043" cy="1074196"/>
          </a:xfrm>
        </p:spPr>
        <p:txBody>
          <a:bodyPr>
            <a:normAutofit/>
          </a:bodyPr>
          <a:lstStyle>
            <a:lvl1pPr marL="0" indent="0">
              <a:defRPr sz="32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57231" y="1224002"/>
            <a:ext cx="11413533" cy="5034705"/>
          </a:xfrm>
        </p:spPr>
        <p:txBody>
          <a:bodyPr/>
          <a:lstStyle>
            <a:lvl1pPr marL="357188" indent="-357188">
              <a:buSzPct val="100000"/>
              <a:defRPr/>
            </a:lvl1pPr>
            <a:lvl2pPr marL="627063" indent="-269875">
              <a:defRPr/>
            </a:lvl2pPr>
            <a:lvl3pPr marL="896938" indent="-269875">
              <a:defRPr/>
            </a:lvl3pPr>
            <a:lvl4pPr marL="1079500" indent="-182563">
              <a:defRPr/>
            </a:lvl4pPr>
            <a:lvl5pPr marL="7191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1192" y="6449394"/>
            <a:ext cx="2462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COPYRIGHT 2016 CRITICAL SOFTWARE SA.</a:t>
            </a:r>
          </a:p>
        </p:txBody>
      </p:sp>
    </p:spTree>
    <p:extLst>
      <p:ext uri="{BB962C8B-B14F-4D97-AF65-F5344CB8AC3E}">
        <p14:creationId xmlns:p14="http://schemas.microsoft.com/office/powerpoint/2010/main" val="1795723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005" y="1224000"/>
            <a:ext cx="9752412" cy="51006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0000"/>
              </a:lnSpc>
              <a:spcBef>
                <a:spcPts val="408"/>
              </a:spcBef>
              <a:buSzPct val="80000"/>
              <a:buNone/>
              <a:defRPr sz="2031"/>
            </a:lvl1pPr>
            <a:lvl2pPr marL="611877" indent="-183563">
              <a:buSzPct val="70000"/>
              <a:buFont typeface="Arial"/>
              <a:buChar char="•"/>
              <a:defRPr/>
            </a:lvl2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57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854951"/>
            <a:ext cx="12190511" cy="235806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7233" y="3468057"/>
            <a:ext cx="11520703" cy="3160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59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1" y="1224000"/>
            <a:ext cx="5644251" cy="5289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53034" y="1224000"/>
            <a:ext cx="5543036" cy="52896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400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1" y="1224000"/>
            <a:ext cx="5644251" cy="49677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305129" y="1224000"/>
            <a:ext cx="5644251" cy="4967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50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7231" y="1224000"/>
            <a:ext cx="5644251" cy="5289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53034" y="1224000"/>
            <a:ext cx="5543036" cy="52896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271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5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56597" y="1224000"/>
            <a:ext cx="5543036" cy="238067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5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356597" y="3902545"/>
            <a:ext cx="5543036" cy="23806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53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5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5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57233" y="1224000"/>
            <a:ext cx="5591393" cy="238067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57233" y="3902545"/>
            <a:ext cx="5591393" cy="23806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349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867603"/>
            <a:ext cx="6101211" cy="234541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01211" y="867603"/>
            <a:ext cx="6101211" cy="234541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1" y="3563107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340852" y="3563107"/>
            <a:ext cx="5644251" cy="2996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5142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572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259980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162731" y="1224001"/>
            <a:ext cx="3679480" cy="529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322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153980" y="870248"/>
            <a:ext cx="3920056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2" y="870248"/>
            <a:ext cx="4153977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60251" y="870248"/>
            <a:ext cx="4131751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259980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8162731" y="3384469"/>
            <a:ext cx="3679480" cy="3174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15091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0"/>
            <a:ext cx="7521204" cy="5203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1224000"/>
            <a:ext cx="3499376" cy="5203123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2575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68040" y="854951"/>
            <a:ext cx="4023961" cy="600305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1224002"/>
            <a:ext cx="7521204" cy="5108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723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Assymetric Columns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870248"/>
            <a:ext cx="8053143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8053144" y="870248"/>
            <a:ext cx="4126441" cy="22752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57231" y="3325093"/>
            <a:ext cx="7521204" cy="323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8217805" y="3325093"/>
            <a:ext cx="3499376" cy="3234041"/>
          </a:xfrm>
        </p:spPr>
        <p:txBody>
          <a:bodyPr>
            <a:normAutofit/>
          </a:bodyPr>
          <a:lstStyle>
            <a:lvl1pPr>
              <a:defRPr sz="1385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04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Elements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8635" y="1224000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56597" y="1224000"/>
            <a:ext cx="5543036" cy="238067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48635" y="3902545"/>
            <a:ext cx="5644251" cy="2380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356597" y="3902545"/>
            <a:ext cx="5543036" cy="23806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56597" y="1224000"/>
            <a:ext cx="11456769" cy="52031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5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C682-89EA-614B-9A3D-09A30B153B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869665" y="1448738"/>
            <a:ext cx="8241464" cy="46672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63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1851"/>
            <a:ext cx="10972800" cy="298379"/>
          </a:xfrm>
        </p:spPr>
        <p:txBody>
          <a:bodyPr/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63C56"/>
                </a:solidFill>
              </a:defRPr>
            </a:lvl1pPr>
            <a:lvl2pPr>
              <a:defRPr>
                <a:solidFill>
                  <a:srgbClr val="063C56"/>
                </a:solidFill>
              </a:defRPr>
            </a:lvl2pPr>
            <a:lvl3pPr>
              <a:defRPr>
                <a:solidFill>
                  <a:srgbClr val="063C56"/>
                </a:solidFill>
              </a:defRPr>
            </a:lvl3pPr>
            <a:lvl4pPr>
              <a:defRPr>
                <a:solidFill>
                  <a:srgbClr val="063C56"/>
                </a:solidFill>
              </a:defRPr>
            </a:lvl4pPr>
            <a:lvl5pPr>
              <a:defRPr>
                <a:solidFill>
                  <a:srgbClr val="063C56"/>
                </a:solidFill>
              </a:defRPr>
            </a:lvl5pPr>
          </a:lstStyle>
          <a:p>
            <a:pPr lvl="0"/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styles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252A-78E7-3F40-8617-C7A96804C3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00230"/>
            <a:ext cx="8449733" cy="496278"/>
          </a:xfrm>
        </p:spPr>
        <p:txBody>
          <a:bodyPr>
            <a:normAutofit/>
          </a:bodyPr>
          <a:lstStyle>
            <a:lvl1pPr marL="0" indent="0">
              <a:buNone/>
              <a:defRPr sz="1477" cap="all" baseline="0">
                <a:solidFill>
                  <a:srgbClr val="94ABB7"/>
                </a:solidFill>
              </a:defRPr>
            </a:lvl1pPr>
          </a:lstStyle>
          <a:p>
            <a:pPr lvl="0"/>
            <a:r>
              <a:rPr lang="pt-PT" dirty="0" err="1"/>
              <a:t>Insert</a:t>
            </a:r>
            <a:r>
              <a:rPr lang="pt-PT" dirty="0"/>
              <a:t> </a:t>
            </a:r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</a:t>
            </a:r>
            <a:r>
              <a:rPr lang="pt-PT" dirty="0" err="1"/>
              <a:t>necessary</a:t>
            </a:r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86" y="6295738"/>
            <a:ext cx="1521191" cy="530514"/>
          </a:xfrm>
          <a:prstGeom prst="rect">
            <a:avLst/>
          </a:prstGeom>
        </p:spPr>
      </p:pic>
      <p:sp>
        <p:nvSpPr>
          <p:cNvPr id="10" name="Footer Placeholder 19"/>
          <p:cNvSpPr txBox="1">
            <a:spLocks/>
          </p:cNvSpPr>
          <p:nvPr userDrawn="1"/>
        </p:nvSpPr>
        <p:spPr>
          <a:xfrm>
            <a:off x="2536402" y="6295741"/>
            <a:ext cx="5009444" cy="365125"/>
          </a:xfrm>
          <a:prstGeom prst="rect">
            <a:avLst/>
          </a:prstGeom>
        </p:spPr>
        <p:txBody>
          <a:bodyPr vert="horz" lIns="84406" tIns="42203" rIns="84406" bIns="42203" rtlCol="0" anchor="ctr"/>
          <a:lstStyle/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2013 Critical Manufacturing S.A.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68432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01E7-72B5-4375-A65B-7CCD63163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71192" y="6449394"/>
            <a:ext cx="22669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© COPYRIGHT 2014 CRITICAL SOFTWARE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6346320" y="6416260"/>
            <a:ext cx="5212705" cy="253999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12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/>
              <a:t>Click to add the Date YYYY MM DD</a:t>
            </a:r>
            <a:endParaRPr lang="en-US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848843" y="2538002"/>
            <a:ext cx="2724707" cy="50288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900" baseline="0">
                <a:solidFill>
                  <a:srgbClr val="7B6A6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the Cliente/Partner logo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46320" y="4560958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2000" b="1" i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346320" y="5400262"/>
            <a:ext cx="5212705" cy="817217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buNone/>
              <a:defRPr sz="1400" baseline="0">
                <a:solidFill>
                  <a:srgbClr val="7B6A62"/>
                </a:solidFill>
                <a:latin typeface="Arial"/>
                <a:cs typeface="Arial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pt-PT" dirty="0"/>
              <a:t>Click to </a:t>
            </a:r>
            <a:r>
              <a:rPr lang="pt-PT" dirty="0" err="1"/>
              <a:t>add</a:t>
            </a:r>
            <a:r>
              <a:rPr lang="pt-PT" dirty="0"/>
              <a:t> </a:t>
            </a:r>
            <a:r>
              <a:rPr lang="pt-PT" dirty="0" err="1"/>
              <a:t>subtitle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2355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4136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5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98C5-82AF-4D06-8E86-F045966C06A3}" type="datetimeFigureOut">
              <a:rPr lang="pt-PT" smtClean="0"/>
              <a:t>15/09/2019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0EE0-681F-46A3-A2A6-7E7642A2D46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158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8882-E706-4F3D-B041-07DD6EC92B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136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2" r:id="rId2"/>
    <p:sldLayoutId id="214748391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912" y="2"/>
            <a:ext cx="9569362" cy="1074196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12" y="1450504"/>
            <a:ext cx="11276595" cy="5108631"/>
          </a:xfrm>
          <a:prstGeom prst="rect">
            <a:avLst/>
          </a:prstGeom>
        </p:spPr>
        <p:txBody>
          <a:bodyPr vert="horz" lIns="95786" tIns="47893" rIns="95786" bIns="4789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2" y="6559134"/>
            <a:ext cx="2993461" cy="298866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31" y="6559134"/>
            <a:ext cx="866285" cy="287042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</a:defRPr>
            </a:lvl1pPr>
          </a:lstStyle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56596" y="975468"/>
            <a:ext cx="11382909" cy="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6D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endParaRPr lang="en-US" sz="1662">
              <a:solidFill>
                <a:srgbClr val="F5F0ED"/>
              </a:solidFill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9582653" y="138159"/>
            <a:ext cx="1194827" cy="8373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BUILDING</a:t>
            </a:r>
            <a:br>
              <a:rPr lang="en-US" sz="900" baseline="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RELIABLE</a:t>
            </a:r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SOFTWARE</a:t>
            </a:r>
            <a:endParaRPr lang="en-US" sz="1600" dirty="0">
              <a:solidFill>
                <a:srgbClr val="A1A7A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0903131" y="155577"/>
            <a:ext cx="4979" cy="686366"/>
          </a:xfrm>
          <a:prstGeom prst="line">
            <a:avLst/>
          </a:prstGeom>
          <a:ln w="12700">
            <a:solidFill>
              <a:srgbClr val="C4161C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C_SFW_Gradiente low_rgb.png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761" y="138159"/>
            <a:ext cx="703784" cy="70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4969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7" r:id="rId19"/>
  </p:sldLayoutIdLst>
  <p:hf sldNum="0" hdr="0" ftr="0" dt="0"/>
  <p:txStyles>
    <p:titleStyle>
      <a:lvl1pPr algn="l" defTabSz="442098" rtl="0" eaLnBrk="1" latinLnBrk="0" hangingPunct="1">
        <a:spcBef>
          <a:spcPct val="0"/>
        </a:spcBef>
        <a:buNone/>
        <a:defRPr sz="2800" kern="1200">
          <a:solidFill>
            <a:srgbClr val="C4161C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82563" indent="-182563" algn="l" defTabSz="442098" rtl="0" eaLnBrk="1" latinLnBrk="0" hangingPunct="1">
        <a:lnSpc>
          <a:spcPct val="120000"/>
        </a:lnSpc>
        <a:spcBef>
          <a:spcPct val="20000"/>
        </a:spcBef>
        <a:buClr>
          <a:srgbClr val="860101"/>
        </a:buClr>
        <a:buSzPct val="110000"/>
        <a:buFont typeface="Wingdings" panose="05000000000000000000" pitchFamily="2" charset="2"/>
        <a:buChar char="§"/>
        <a:defRPr sz="1754" b="0" kern="1200">
          <a:solidFill>
            <a:schemeClr val="tx1"/>
          </a:solidFill>
          <a:latin typeface="Segoe UI Light"/>
          <a:ea typeface="+mn-ea"/>
          <a:cs typeface="+mn-cs"/>
        </a:defRPr>
      </a:lvl1pPr>
      <a:lvl2pPr marL="357188" indent="-182563" algn="l" defTabSz="442098" rtl="0" eaLnBrk="1" latinLnBrk="0" hangingPunct="1">
        <a:lnSpc>
          <a:spcPct val="120000"/>
        </a:lnSpc>
        <a:spcBef>
          <a:spcPct val="20000"/>
        </a:spcBef>
        <a:buClr>
          <a:srgbClr val="C4161C"/>
        </a:buClr>
        <a:buSzPct val="90000"/>
        <a:buFont typeface="Wingdings" panose="05000000000000000000" pitchFamily="2" charset="2"/>
        <a:buChar char="§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2pPr>
      <a:lvl3pPr marL="539750" indent="-182563" algn="l" defTabSz="442098" rtl="0" eaLnBrk="1" latinLnBrk="0" hangingPunct="1">
        <a:lnSpc>
          <a:spcPct val="120000"/>
        </a:lnSpc>
        <a:spcBef>
          <a:spcPct val="20000"/>
        </a:spcBef>
        <a:buClr>
          <a:srgbClr val="FF0000"/>
        </a:buClr>
        <a:buSzPct val="60000"/>
        <a:buFont typeface="Lucida Grande"/>
        <a:buChar char="■"/>
        <a:defRPr sz="1400" kern="1200">
          <a:solidFill>
            <a:schemeClr val="tx1"/>
          </a:solidFill>
          <a:latin typeface="Segoe UI Light"/>
          <a:ea typeface="+mn-ea"/>
          <a:cs typeface="+mn-cs"/>
        </a:defRPr>
      </a:lvl3pPr>
      <a:lvl4pPr marL="971354" indent="-181320" algn="l" defTabSz="442098" rtl="0" eaLnBrk="1" latinLnBrk="0" hangingPunct="1">
        <a:lnSpc>
          <a:spcPct val="120000"/>
        </a:lnSpc>
        <a:spcBef>
          <a:spcPct val="20000"/>
        </a:spcBef>
        <a:buClr>
          <a:schemeClr val="tx1">
            <a:lumMod val="90000"/>
            <a:lumOff val="10000"/>
          </a:schemeClr>
        </a:buClr>
        <a:buSzPct val="80000"/>
        <a:buFont typeface="Arial"/>
        <a:buChar char="▪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4pPr>
      <a:lvl5pPr marL="1217431" indent="-181320" algn="l" defTabSz="442098" rtl="0" eaLnBrk="1" latinLnBrk="0" hangingPunct="1">
        <a:lnSpc>
          <a:spcPct val="120000"/>
        </a:lnSpc>
        <a:spcBef>
          <a:spcPct val="20000"/>
        </a:spcBef>
        <a:buClr>
          <a:srgbClr val="A1A7AF"/>
        </a:buClr>
        <a:buSzPct val="80000"/>
        <a:buFont typeface="Lucida Grande"/>
        <a:buChar char="▪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5pPr>
      <a:lvl6pPr marL="2431541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0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738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836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098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19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295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394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492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59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689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78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546B-CE0C-4D00-85BD-0B67E948CD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58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97" y="2"/>
            <a:ext cx="9280889" cy="1074196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12" y="1450504"/>
            <a:ext cx="11276595" cy="5108631"/>
          </a:xfrm>
          <a:prstGeom prst="rect">
            <a:avLst/>
          </a:prstGeom>
        </p:spPr>
        <p:txBody>
          <a:bodyPr vert="horz" lIns="95786" tIns="47893" rIns="95786" bIns="4789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2" y="6559134"/>
            <a:ext cx="2993461" cy="298866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l">
              <a:defRPr sz="923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"/>
              </a:defRPr>
            </a:lvl1pPr>
          </a:lstStyle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31" y="6559134"/>
            <a:ext cx="866285" cy="287042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</a:defRPr>
            </a:lvl1pPr>
          </a:lstStyle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56596" y="975468"/>
            <a:ext cx="11382909" cy="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6D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endParaRPr lang="en-US" sz="1662" dirty="0">
              <a:solidFill>
                <a:srgbClr val="F5F0ED"/>
              </a:solidFill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9582653" y="138159"/>
            <a:ext cx="928915" cy="8373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BUILDING</a:t>
            </a:r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RELIABLE</a:t>
            </a:r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SOFTWARE</a:t>
            </a:r>
            <a:endParaRPr lang="en-US" sz="1600" dirty="0">
              <a:solidFill>
                <a:srgbClr val="A1A7AF"/>
              </a:solidFill>
            </a:endParaRPr>
          </a:p>
        </p:txBody>
      </p:sp>
      <p:pic>
        <p:nvPicPr>
          <p:cNvPr id="13" name="Picture 12" descr="C_SFW_Gradiente low_rgb.png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6685" y="138160"/>
            <a:ext cx="833863" cy="625397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10608328" y="138159"/>
            <a:ext cx="3688" cy="633864"/>
          </a:xfrm>
          <a:prstGeom prst="line">
            <a:avLst/>
          </a:prstGeom>
          <a:ln w="12700">
            <a:solidFill>
              <a:srgbClr val="C4161C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5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</p:sldLayoutIdLst>
  <p:hf sldNum="0" hdr="0" ftr="0" dt="0"/>
  <p:txStyles>
    <p:titleStyle>
      <a:lvl1pPr algn="l" defTabSz="442098" rtl="0" eaLnBrk="1" latinLnBrk="0" hangingPunct="1">
        <a:spcBef>
          <a:spcPct val="0"/>
        </a:spcBef>
        <a:buNone/>
        <a:defRPr sz="2215" kern="1200">
          <a:solidFill>
            <a:srgbClr val="C4161C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-183563" algn="l" defTabSz="442098" rtl="0" eaLnBrk="1" latinLnBrk="0" hangingPunct="1">
        <a:lnSpc>
          <a:spcPct val="120000"/>
        </a:lnSpc>
        <a:spcBef>
          <a:spcPct val="20000"/>
        </a:spcBef>
        <a:buClr>
          <a:srgbClr val="860101"/>
        </a:buClr>
        <a:buSzPct val="110000"/>
        <a:buFont typeface="Wingdings" panose="05000000000000000000" pitchFamily="2" charset="2"/>
        <a:buChar char="§"/>
        <a:defRPr sz="1754" b="0" kern="1200">
          <a:solidFill>
            <a:schemeClr val="tx1"/>
          </a:solidFill>
          <a:latin typeface="Segoe UI Light"/>
          <a:ea typeface="+mn-ea"/>
          <a:cs typeface="+mn-cs"/>
        </a:defRPr>
      </a:lvl1pPr>
      <a:lvl2pPr marL="489501" indent="-183563" algn="l" defTabSz="442098" rtl="0" eaLnBrk="1" latinLnBrk="0" hangingPunct="1">
        <a:lnSpc>
          <a:spcPct val="120000"/>
        </a:lnSpc>
        <a:spcBef>
          <a:spcPct val="20000"/>
        </a:spcBef>
        <a:buClr>
          <a:srgbClr val="C4161C"/>
        </a:buClr>
        <a:buSzPct val="90000"/>
        <a:buFont typeface="Wingdings" panose="05000000000000000000" pitchFamily="2" charset="2"/>
        <a:buChar char="§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2pPr>
      <a:lvl3pPr marL="734252" indent="-183563" algn="l" defTabSz="442098" rtl="0" eaLnBrk="1" latinLnBrk="0" hangingPunct="1">
        <a:lnSpc>
          <a:spcPct val="120000"/>
        </a:lnSpc>
        <a:spcBef>
          <a:spcPct val="20000"/>
        </a:spcBef>
        <a:buClr>
          <a:srgbClr val="FF0000"/>
        </a:buClr>
        <a:buSzPct val="60000"/>
        <a:buFont typeface="Lucida Grande"/>
        <a:buChar char="■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3pPr>
      <a:lvl4pPr marL="971354" indent="-181320" algn="l" defTabSz="442098" rtl="0" eaLnBrk="1" latinLnBrk="0" hangingPunct="1">
        <a:lnSpc>
          <a:spcPct val="120000"/>
        </a:lnSpc>
        <a:spcBef>
          <a:spcPct val="20000"/>
        </a:spcBef>
        <a:buClr>
          <a:schemeClr val="tx1">
            <a:lumMod val="90000"/>
            <a:lumOff val="10000"/>
          </a:schemeClr>
        </a:buClr>
        <a:buSzPct val="80000"/>
        <a:buFont typeface="Arial"/>
        <a:buChar char="▪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4pPr>
      <a:lvl5pPr marL="1217431" indent="-181320" algn="l" defTabSz="442098" rtl="0" eaLnBrk="1" latinLnBrk="0" hangingPunct="1">
        <a:lnSpc>
          <a:spcPct val="120000"/>
        </a:lnSpc>
        <a:spcBef>
          <a:spcPct val="20000"/>
        </a:spcBef>
        <a:buClr>
          <a:srgbClr val="A1A7AF"/>
        </a:buClr>
        <a:buSzPct val="80000"/>
        <a:buFont typeface="Lucida Grande"/>
        <a:buChar char="▪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5pPr>
      <a:lvl6pPr marL="2431541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0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738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836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098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19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295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394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492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59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689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78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598" y="2"/>
            <a:ext cx="9453228" cy="989866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13" y="1450506"/>
            <a:ext cx="11276595" cy="5108631"/>
          </a:xfrm>
          <a:prstGeom prst="rect">
            <a:avLst/>
          </a:prstGeom>
        </p:spPr>
        <p:txBody>
          <a:bodyPr vert="horz" lIns="95786" tIns="47893" rIns="95786" bIns="4789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2" y="6559134"/>
            <a:ext cx="2993461" cy="298866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l">
              <a:defRPr sz="923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"/>
              </a:defRPr>
            </a:lvl1pPr>
          </a:lstStyle>
          <a:p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32" y="6559134"/>
            <a:ext cx="866285" cy="287042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</a:defRPr>
            </a:lvl1pPr>
          </a:lstStyle>
          <a:p>
            <a:fld id="{7800C682-89EA-614B-9A3D-09A30B153B17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56596" y="975468"/>
            <a:ext cx="11382909" cy="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6D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endParaRPr lang="en-US" sz="1662" dirty="0">
              <a:solidFill>
                <a:srgbClr val="F5F0ED"/>
              </a:solidFill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9654261" y="176722"/>
            <a:ext cx="1086395" cy="7449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BUILDING</a:t>
            </a:r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RELIABLE</a:t>
            </a:r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SOFTWARE</a:t>
            </a:r>
            <a:endParaRPr lang="en-US" sz="1600" dirty="0">
              <a:solidFill>
                <a:srgbClr val="A1A7A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840375" y="129281"/>
            <a:ext cx="5676" cy="753812"/>
          </a:xfrm>
          <a:prstGeom prst="line">
            <a:avLst/>
          </a:prstGeom>
          <a:ln w="12700">
            <a:solidFill>
              <a:srgbClr val="C4161C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C_SFW_Gradiente low_rgb.png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057" y="138159"/>
            <a:ext cx="727179" cy="7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1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</p:sldLayoutIdLst>
  <p:hf sldNum="0" hdr="0" ftr="0" dt="0"/>
  <p:txStyles>
    <p:titleStyle>
      <a:lvl1pPr algn="l" defTabSz="442098" rtl="0" eaLnBrk="1" latinLnBrk="0" hangingPunct="1">
        <a:spcBef>
          <a:spcPct val="0"/>
        </a:spcBef>
        <a:buNone/>
        <a:defRPr sz="3200" kern="1200">
          <a:solidFill>
            <a:srgbClr val="C4161C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-183563" algn="l" defTabSz="442098" rtl="0" eaLnBrk="1" latinLnBrk="0" hangingPunct="1">
        <a:lnSpc>
          <a:spcPct val="120000"/>
        </a:lnSpc>
        <a:spcBef>
          <a:spcPct val="20000"/>
        </a:spcBef>
        <a:buClr>
          <a:srgbClr val="860101"/>
        </a:buClr>
        <a:buSzPct val="110000"/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Segoe UI Light"/>
          <a:ea typeface="+mn-ea"/>
          <a:cs typeface="+mn-cs"/>
        </a:defRPr>
      </a:lvl1pPr>
      <a:lvl2pPr marL="489501" indent="-183563" algn="l" defTabSz="442098" rtl="0" eaLnBrk="1" latinLnBrk="0" hangingPunct="1">
        <a:lnSpc>
          <a:spcPct val="120000"/>
        </a:lnSpc>
        <a:spcBef>
          <a:spcPct val="20000"/>
        </a:spcBef>
        <a:buClr>
          <a:srgbClr val="C4161C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Light"/>
          <a:ea typeface="+mn-ea"/>
          <a:cs typeface="+mn-cs"/>
        </a:defRPr>
      </a:lvl2pPr>
      <a:lvl3pPr marL="734252" indent="-183563" algn="l" defTabSz="442098" rtl="0" eaLnBrk="1" latinLnBrk="0" hangingPunct="1">
        <a:lnSpc>
          <a:spcPct val="120000"/>
        </a:lnSpc>
        <a:spcBef>
          <a:spcPct val="20000"/>
        </a:spcBef>
        <a:buClr>
          <a:srgbClr val="FF0000"/>
        </a:buClr>
        <a:buSzPct val="60000"/>
        <a:buFont typeface="Lucida Grande"/>
        <a:buChar char="■"/>
        <a:defRPr sz="1800" kern="1200">
          <a:solidFill>
            <a:schemeClr val="tx1"/>
          </a:solidFill>
          <a:latin typeface="Segoe UI Light"/>
          <a:ea typeface="+mn-ea"/>
          <a:cs typeface="+mn-cs"/>
        </a:defRPr>
      </a:lvl3pPr>
      <a:lvl4pPr marL="971354" indent="-181320" algn="l" defTabSz="442098" rtl="0" eaLnBrk="1" latinLnBrk="0" hangingPunct="1">
        <a:lnSpc>
          <a:spcPct val="120000"/>
        </a:lnSpc>
        <a:spcBef>
          <a:spcPct val="20000"/>
        </a:spcBef>
        <a:buClr>
          <a:schemeClr val="tx1">
            <a:lumMod val="90000"/>
            <a:lumOff val="10000"/>
          </a:schemeClr>
        </a:buClr>
        <a:buSzPct val="80000"/>
        <a:buFont typeface="Arial"/>
        <a:buChar char="▪"/>
        <a:defRPr sz="1600" kern="1200">
          <a:solidFill>
            <a:schemeClr val="tx1"/>
          </a:solidFill>
          <a:latin typeface="Segoe UI Light"/>
          <a:ea typeface="+mn-ea"/>
          <a:cs typeface="+mn-cs"/>
        </a:defRPr>
      </a:lvl4pPr>
      <a:lvl5pPr marL="1217431" indent="-181320" algn="l" defTabSz="442098" rtl="0" eaLnBrk="1" latinLnBrk="0" hangingPunct="1">
        <a:lnSpc>
          <a:spcPct val="120000"/>
        </a:lnSpc>
        <a:spcBef>
          <a:spcPct val="20000"/>
        </a:spcBef>
        <a:buClr>
          <a:srgbClr val="A1A7AF"/>
        </a:buClr>
        <a:buSzPct val="80000"/>
        <a:buFont typeface="Lucida Grande"/>
        <a:buChar char="▪"/>
        <a:defRPr sz="1600" kern="1200">
          <a:solidFill>
            <a:schemeClr val="tx1"/>
          </a:solidFill>
          <a:latin typeface="Segoe UI Light"/>
          <a:ea typeface="+mn-ea"/>
          <a:cs typeface="+mn-cs"/>
        </a:defRPr>
      </a:lvl5pPr>
      <a:lvl6pPr marL="2431541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0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738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836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098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19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295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394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492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59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689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78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912" y="2"/>
            <a:ext cx="9569362" cy="1074196"/>
          </a:xfrm>
          <a:prstGeom prst="rect">
            <a:avLst/>
          </a:prstGeom>
        </p:spPr>
        <p:txBody>
          <a:bodyPr vert="horz" lIns="95786" tIns="47893" rIns="95786" bIns="47893" rtlCol="0" anchor="ctr">
            <a:normAutofit/>
          </a:bodyPr>
          <a:lstStyle/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Master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12" y="1450504"/>
            <a:ext cx="11276595" cy="5108631"/>
          </a:xfrm>
          <a:prstGeom prst="rect">
            <a:avLst/>
          </a:prstGeom>
        </p:spPr>
        <p:txBody>
          <a:bodyPr vert="horz" lIns="95786" tIns="47893" rIns="95786" bIns="4789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2" y="6559134"/>
            <a:ext cx="2993461" cy="298866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cs typeface="Segoe U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31" y="6559134"/>
            <a:ext cx="866285" cy="287042"/>
          </a:xfrm>
          <a:prstGeom prst="rect">
            <a:avLst/>
          </a:prstGeom>
        </p:spPr>
        <p:txBody>
          <a:bodyPr vert="horz" lIns="95786" tIns="47893" rIns="95786" bIns="47893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 Light"/>
              </a:defRPr>
            </a:lvl1pPr>
          </a:lstStyle>
          <a:p>
            <a:fld id="{7800C682-89EA-614B-9A3D-09A30B153B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AutoShape 1"/>
          <p:cNvSpPr>
            <a:spLocks/>
          </p:cNvSpPr>
          <p:nvPr/>
        </p:nvSpPr>
        <p:spPr bwMode="auto">
          <a:xfrm>
            <a:off x="356596" y="975468"/>
            <a:ext cx="11382909" cy="14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599" y="21600"/>
                </a:lnTo>
                <a:lnTo>
                  <a:pt x="21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6D2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endParaRPr lang="en-US" sz="1662">
              <a:solidFill>
                <a:srgbClr val="F5F0ED"/>
              </a:solidFill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9582653" y="138159"/>
            <a:ext cx="1194827" cy="8373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BUILDING</a:t>
            </a:r>
            <a:br>
              <a:rPr lang="en-US" sz="900" baseline="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RELIABLE</a:t>
            </a:r>
            <a:b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</a:br>
            <a:r>
              <a:rPr lang="en-US" sz="900" dirty="0">
                <a:solidFill>
                  <a:srgbClr val="A1A7AF"/>
                </a:solidFill>
                <a:latin typeface="SegoeUI-Semilight" charset="0"/>
                <a:cs typeface="SegoeUI-Semilight" charset="0"/>
                <a:sym typeface="SegoeUI-Semilight" charset="0"/>
              </a:rPr>
              <a:t>SOFTWARE</a:t>
            </a:r>
            <a:endParaRPr lang="en-US" sz="1600" dirty="0">
              <a:solidFill>
                <a:srgbClr val="A1A7AF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0903131" y="155577"/>
            <a:ext cx="4979" cy="686366"/>
          </a:xfrm>
          <a:prstGeom prst="line">
            <a:avLst/>
          </a:prstGeom>
          <a:ln w="12700">
            <a:solidFill>
              <a:srgbClr val="C4161C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C_SFW_Gradiente low_rgb.png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761" y="138159"/>
            <a:ext cx="703784" cy="70378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2264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1" r:id="rId16"/>
    <p:sldLayoutId id="2147483902" r:id="rId17"/>
    <p:sldLayoutId id="2147483903" r:id="rId18"/>
    <p:sldLayoutId id="2147483905" r:id="rId19"/>
    <p:sldLayoutId id="2147483906" r:id="rId20"/>
    <p:sldLayoutId id="2147483917" r:id="rId21"/>
  </p:sldLayoutIdLst>
  <p:hf sldNum="0" hdr="0" ftr="0" dt="0"/>
  <p:txStyles>
    <p:titleStyle>
      <a:lvl1pPr algn="l" defTabSz="442098" rtl="0" eaLnBrk="1" latinLnBrk="0" hangingPunct="1">
        <a:spcBef>
          <a:spcPct val="0"/>
        </a:spcBef>
        <a:buNone/>
        <a:defRPr sz="2800" kern="1200">
          <a:solidFill>
            <a:srgbClr val="C4161C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82563" indent="-182563" algn="l" defTabSz="442098" rtl="0" eaLnBrk="1" latinLnBrk="0" hangingPunct="1">
        <a:lnSpc>
          <a:spcPct val="120000"/>
        </a:lnSpc>
        <a:spcBef>
          <a:spcPct val="20000"/>
        </a:spcBef>
        <a:buClr>
          <a:srgbClr val="860101"/>
        </a:buClr>
        <a:buSzPct val="110000"/>
        <a:buFont typeface="Wingdings" panose="05000000000000000000" pitchFamily="2" charset="2"/>
        <a:buChar char="§"/>
        <a:defRPr sz="1754" b="0" kern="1200">
          <a:solidFill>
            <a:schemeClr val="tx1"/>
          </a:solidFill>
          <a:latin typeface="Segoe UI Light"/>
          <a:ea typeface="+mn-ea"/>
          <a:cs typeface="+mn-cs"/>
        </a:defRPr>
      </a:lvl1pPr>
      <a:lvl2pPr marL="357188" indent="-182563" algn="l" defTabSz="442098" rtl="0" eaLnBrk="1" latinLnBrk="0" hangingPunct="1">
        <a:lnSpc>
          <a:spcPct val="120000"/>
        </a:lnSpc>
        <a:spcBef>
          <a:spcPct val="20000"/>
        </a:spcBef>
        <a:buClr>
          <a:srgbClr val="C4161C"/>
        </a:buClr>
        <a:buSzPct val="90000"/>
        <a:buFont typeface="Wingdings" panose="05000000000000000000" pitchFamily="2" charset="2"/>
        <a:buChar char="§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2pPr>
      <a:lvl3pPr marL="539750" indent="-182563" algn="l" defTabSz="442098" rtl="0" eaLnBrk="1" latinLnBrk="0" hangingPunct="1">
        <a:lnSpc>
          <a:spcPct val="120000"/>
        </a:lnSpc>
        <a:spcBef>
          <a:spcPct val="20000"/>
        </a:spcBef>
        <a:buClr>
          <a:srgbClr val="FF0000"/>
        </a:buClr>
        <a:buSzPct val="60000"/>
        <a:buFont typeface="Lucida Grande"/>
        <a:buChar char="■"/>
        <a:defRPr sz="1400" kern="1200">
          <a:solidFill>
            <a:schemeClr val="tx1"/>
          </a:solidFill>
          <a:latin typeface="Segoe UI Light"/>
          <a:ea typeface="+mn-ea"/>
          <a:cs typeface="+mn-cs"/>
        </a:defRPr>
      </a:lvl3pPr>
      <a:lvl4pPr marL="971354" indent="-181320" algn="l" defTabSz="442098" rtl="0" eaLnBrk="1" latinLnBrk="0" hangingPunct="1">
        <a:lnSpc>
          <a:spcPct val="120000"/>
        </a:lnSpc>
        <a:spcBef>
          <a:spcPct val="20000"/>
        </a:spcBef>
        <a:buClr>
          <a:schemeClr val="tx1">
            <a:lumMod val="90000"/>
            <a:lumOff val="10000"/>
          </a:schemeClr>
        </a:buClr>
        <a:buSzPct val="80000"/>
        <a:buFont typeface="Arial"/>
        <a:buChar char="▪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4pPr>
      <a:lvl5pPr marL="1217431" indent="-181320" algn="l" defTabSz="442098" rtl="0" eaLnBrk="1" latinLnBrk="0" hangingPunct="1">
        <a:lnSpc>
          <a:spcPct val="120000"/>
        </a:lnSpc>
        <a:spcBef>
          <a:spcPct val="20000"/>
        </a:spcBef>
        <a:buClr>
          <a:srgbClr val="A1A7AF"/>
        </a:buClr>
        <a:buSzPct val="80000"/>
        <a:buFont typeface="Lucida Grande"/>
        <a:buChar char="▪"/>
        <a:defRPr sz="1477" kern="1200">
          <a:solidFill>
            <a:schemeClr val="tx1"/>
          </a:solidFill>
          <a:latin typeface="Segoe UI Light"/>
          <a:ea typeface="+mn-ea"/>
          <a:cs typeface="+mn-cs"/>
        </a:defRPr>
      </a:lvl5pPr>
      <a:lvl6pPr marL="2431541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640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738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836" indent="-221049" algn="l" defTabSz="442098" rtl="0" eaLnBrk="1" latinLnBrk="0" hangingPunct="1">
        <a:spcBef>
          <a:spcPct val="20000"/>
        </a:spcBef>
        <a:buFont typeface="Arial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098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19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295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394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492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590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689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787" algn="l" defTabSz="442098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.png"/><Relationship Id="rId15" Type="http://schemas.openxmlformats.org/officeDocument/2006/relationships/image" Target="../media/image41.jp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631504" y="2420889"/>
            <a:ext cx="90730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00599D"/>
                </a:solidFill>
              </a:rPr>
              <a:t>R&amp;D and Innovation Policies for the Marketplace</a:t>
            </a:r>
            <a:endParaRPr lang="pt-PT" sz="32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599D"/>
                </a:solidFill>
              </a:rPr>
              <a:t>Joint workshop on firms, industries and productivity</a:t>
            </a:r>
            <a:endParaRPr lang="pt-PT" sz="2000" b="1" i="1" dirty="0"/>
          </a:p>
          <a:p>
            <a:pPr algn="ctr"/>
            <a:endParaRPr lang="pt-PT" sz="2000" b="1" i="1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i="1" dirty="0"/>
              <a:t>Lisboa (INE) | </a:t>
            </a:r>
            <a:r>
              <a:rPr lang="en-US" sz="2000" b="1" i="1" dirty="0"/>
              <a:t>September</a:t>
            </a:r>
            <a:r>
              <a:rPr lang="pt-PT" sz="2000" b="1" i="1" dirty="0"/>
              <a:t> 16, 2019</a:t>
            </a:r>
            <a:endParaRPr lang="pt-P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4399"/>
            <a:ext cx="2808312" cy="8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94400"/>
            <a:ext cx="2771936" cy="8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36336"/>
            <a:ext cx="2880320" cy="8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>
            <a:extLst>
              <a:ext uri="{FF2B5EF4-FFF2-40B4-BE49-F238E27FC236}">
                <a16:creationId xmlns:a16="http://schemas.microsoft.com/office/drawing/2014/main" id="{8F4B2926-EF78-4ED6-A6CC-C9698E12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940" y="2027238"/>
            <a:ext cx="67262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marL="342900" indent="-3429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503238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0099"/>
              </a:buClr>
              <a:buSzPct val="60000"/>
              <a:buFont typeface="Wingdings" pitchFamily="2" charset="2"/>
              <a:buNone/>
            </a:pPr>
            <a:r>
              <a:rPr lang="pt-PT" altLang="en-US" sz="22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 in Consortium with</a:t>
            </a:r>
            <a:br>
              <a:rPr lang="pt-PT" altLang="en-US" sz="2200">
                <a:solidFill>
                  <a:schemeClr val="bg1"/>
                </a:solidFill>
                <a:ea typeface="ヒラギノ角ゴ Pro W3"/>
                <a:cs typeface="ヒラギノ角ゴ Pro W3"/>
              </a:rPr>
            </a:br>
            <a:r>
              <a:rPr lang="pt-PT" altLang="en-US" sz="2200">
                <a:solidFill>
                  <a:schemeClr val="bg1"/>
                </a:solidFill>
                <a:ea typeface="ヒラギノ角ゴ Pro W3"/>
                <a:cs typeface="ヒラギノ角ゴ Pro W3"/>
              </a:rPr>
              <a:t>Universities / R&amp;D Labs</a:t>
            </a:r>
            <a:endParaRPr lang="en-US" altLang="en-US" sz="22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11228FB5-E5E5-4338-8DBB-AB24BB78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5545" y="2892535"/>
            <a:ext cx="976802" cy="937756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Mass-Mkt</a:t>
            </a:r>
            <a:br>
              <a:rPr lang="pt-PT" altLang="en-US" sz="1400" dirty="0">
                <a:solidFill>
                  <a:schemeClr val="bg1"/>
                </a:solidFill>
                <a:ea typeface="ヒラギノ角ゴ Pro W3"/>
                <a:cs typeface="ヒラギノ角ゴ Pro W3"/>
              </a:rPr>
            </a:b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Product</a:t>
            </a:r>
            <a:endParaRPr lang="en-US" altLang="en-US" sz="14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BC16A099-FCD6-4CB4-87F9-F1252A36716D}"/>
              </a:ext>
            </a:extLst>
          </p:cNvPr>
          <p:cNvSpPr txBox="1">
            <a:spLocks/>
          </p:cNvSpPr>
          <p:nvPr/>
        </p:nvSpPr>
        <p:spPr>
          <a:xfrm>
            <a:off x="22225" y="4568825"/>
            <a:ext cx="500063" cy="377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fld id="{22B0E8FE-894E-4B27-9E24-3B39412AFA42}" type="slidenum">
              <a:rPr lang="en-US" altLang="en-US" sz="10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/>
              <a:t>10</a:t>
            </a:fld>
            <a:endParaRPr lang="en-US" altLang="en-US" sz="10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609B9686-7185-4828-B9A3-DB233CE085AC}"/>
              </a:ext>
            </a:extLst>
          </p:cNvPr>
          <p:cNvSpPr txBox="1">
            <a:spLocks noChangeArrowheads="1"/>
          </p:cNvSpPr>
          <p:nvPr/>
        </p:nvSpPr>
        <p:spPr>
          <a:xfrm>
            <a:off x="898525" y="536575"/>
            <a:ext cx="7721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en-US" dirty="0" err="1"/>
              <a:t>Innovation</a:t>
            </a:r>
            <a:r>
              <a:rPr lang="pt-PT" altLang="en-US" dirty="0"/>
              <a:t> </a:t>
            </a:r>
            <a:r>
              <a:rPr lang="pt-PT" altLang="en-US" dirty="0" err="1"/>
              <a:t>and</a:t>
            </a:r>
            <a:r>
              <a:rPr lang="pt-PT" altLang="en-US"/>
              <a:t> R&amp;D - 2007</a:t>
            </a:r>
            <a:endParaRPr lang="en-GB" altLang="en-US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1C19E6FB-A3A9-42F7-B20C-DB7C67A9BC54}"/>
              </a:ext>
            </a:extLst>
          </p:cNvPr>
          <p:cNvSpPr txBox="1">
            <a:spLocks noChangeArrowheads="1"/>
          </p:cNvSpPr>
          <p:nvPr/>
        </p:nvSpPr>
        <p:spPr>
          <a:xfrm>
            <a:off x="898525" y="2303463"/>
            <a:ext cx="3800475" cy="3565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pitchFamily="34" charset="0"/>
              </a:rPr>
              <a:t>Innovation Process</a:t>
            </a:r>
          </a:p>
          <a:p>
            <a:pPr lvl="1"/>
            <a:r>
              <a:rPr lang="en-GB" altLang="en-US" sz="1500" dirty="0">
                <a:latin typeface="Arial" pitchFamily="34" charset="0"/>
              </a:rPr>
              <a:t>Input: KNOWLEDGE</a:t>
            </a:r>
            <a:br>
              <a:rPr lang="en-GB" altLang="en-US" sz="1500" dirty="0">
                <a:latin typeface="Arial" pitchFamily="34" charset="0"/>
              </a:rPr>
            </a:br>
            <a:r>
              <a:rPr lang="en-GB" altLang="en-US" sz="1500" dirty="0">
                <a:latin typeface="Arial" pitchFamily="34" charset="0"/>
              </a:rPr>
              <a:t>(supported by assets): </a:t>
            </a:r>
          </a:p>
          <a:p>
            <a:pPr lvl="2"/>
            <a:r>
              <a:rPr lang="en-GB" altLang="en-US" sz="1100" dirty="0">
                <a:latin typeface="Arial" pitchFamily="34" charset="0"/>
              </a:rPr>
              <a:t>Ideas (typically coming from the market, or knowledge </a:t>
            </a:r>
            <a:r>
              <a:rPr lang="en-GB" altLang="en-US" sz="1100" dirty="0" err="1">
                <a:latin typeface="Arial" pitchFamily="34" charset="0"/>
              </a:rPr>
              <a:t>centers</a:t>
            </a:r>
            <a:r>
              <a:rPr lang="en-GB" altLang="en-US" sz="1100" dirty="0">
                <a:latin typeface="Arial" pitchFamily="34" charset="0"/>
              </a:rPr>
              <a:t>)</a:t>
            </a:r>
          </a:p>
          <a:p>
            <a:pPr lvl="2"/>
            <a:r>
              <a:rPr lang="en-GB" altLang="en-US" sz="1100" dirty="0">
                <a:latin typeface="Arial" pitchFamily="34" charset="0"/>
              </a:rPr>
              <a:t>Worked out via prototyping, R&amp;D, partnerships  with customers, etc..</a:t>
            </a:r>
          </a:p>
          <a:p>
            <a:pPr lvl="1"/>
            <a:r>
              <a:rPr lang="en-GB" altLang="en-US" sz="1500" dirty="0">
                <a:latin typeface="Arial" pitchFamily="34" charset="0"/>
              </a:rPr>
              <a:t> output: VALUE in the market</a:t>
            </a:r>
          </a:p>
          <a:p>
            <a:r>
              <a:rPr lang="en-GB" altLang="en-US" sz="2000" dirty="0">
                <a:latin typeface="Arial" pitchFamily="34" charset="0"/>
              </a:rPr>
              <a:t>Valley of Death </a:t>
            </a:r>
          </a:p>
          <a:p>
            <a:pPr lvl="1"/>
            <a:r>
              <a:rPr lang="en-GB" altLang="en-US" sz="1600" dirty="0">
                <a:latin typeface="Arial" pitchFamily="34" charset="0"/>
              </a:rPr>
              <a:t>What goes between the idea and its ability to generate value in the market </a:t>
            </a:r>
            <a:endParaRPr lang="en-GB" altLang="en-US" sz="1500" dirty="0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BD866861-1F20-472C-82BC-1C1BA9F3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83" y="1632635"/>
            <a:ext cx="1162105" cy="1072465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0" name="AutoShape 9">
            <a:extLst>
              <a:ext uri="{FF2B5EF4-FFF2-40B4-BE49-F238E27FC236}">
                <a16:creationId xmlns:a16="http://schemas.microsoft.com/office/drawing/2014/main" id="{DE600956-C0EB-474E-8302-BB9A85A3E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609" y="1911956"/>
            <a:ext cx="1562006" cy="3730019"/>
          </a:xfrm>
          <a:prstGeom prst="homePlate">
            <a:avLst>
              <a:gd name="adj" fmla="val 25000"/>
            </a:avLst>
          </a:prstGeom>
          <a:solidFill>
            <a:srgbClr val="0075B0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800">
                <a:solidFill>
                  <a:schemeClr val="bg1"/>
                </a:solidFill>
                <a:ea typeface="ヒラギノ角ゴ Pro W3"/>
                <a:cs typeface="ヒラギノ角ゴ Pro W3"/>
              </a:rPr>
              <a:t>Innovation</a:t>
            </a:r>
            <a:endParaRPr lang="en-US" altLang="en-US" sz="18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1" name="Oval 10">
            <a:extLst>
              <a:ext uri="{FF2B5EF4-FFF2-40B4-BE49-F238E27FC236}">
                <a16:creationId xmlns:a16="http://schemas.microsoft.com/office/drawing/2014/main" id="{E10450FE-FE3F-4213-A14B-4E6BCFCA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83" y="2737535"/>
            <a:ext cx="1162105" cy="1072465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2" name="Oval 11">
            <a:extLst>
              <a:ext uri="{FF2B5EF4-FFF2-40B4-BE49-F238E27FC236}">
                <a16:creationId xmlns:a16="http://schemas.microsoft.com/office/drawing/2014/main" id="{A0E727EA-D89E-47F5-BA42-7CD2A54FA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83" y="3843926"/>
            <a:ext cx="1162105" cy="1074150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D4C27194-9662-45CB-8F1B-532BA34D6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3094" y="3981618"/>
            <a:ext cx="931655" cy="908621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Mass-Mkt</a:t>
            </a:r>
            <a:br>
              <a:rPr lang="pt-PT" altLang="en-US" sz="1400" dirty="0">
                <a:solidFill>
                  <a:schemeClr val="bg1"/>
                </a:solidFill>
                <a:ea typeface="ヒラギノ角ゴ Pro W3"/>
                <a:cs typeface="ヒラギノ角ゴ Pro W3"/>
              </a:rPr>
            </a:b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Product</a:t>
            </a:r>
            <a:endParaRPr lang="en-US" altLang="en-US" sz="14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539866D4-8BBD-4C78-B3A1-6D63D56088C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73543" y="3341603"/>
            <a:ext cx="3748567" cy="55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4" tIns="44982" rIns="89964" bIns="44982">
            <a:spAutoFit/>
          </a:bodyPr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ヒラギノ角ゴ Pro W3"/>
              </a:rPr>
              <a:t>Ideas</a:t>
            </a:r>
            <a:endParaRPr lang="en-US" altLang="en-US" sz="3200" dirty="0">
              <a:solidFill>
                <a:schemeClr val="tx1">
                  <a:lumMod val="50000"/>
                  <a:lumOff val="5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5" name="Oval 18">
            <a:extLst>
              <a:ext uri="{FF2B5EF4-FFF2-40B4-BE49-F238E27FC236}">
                <a16:creationId xmlns:a16="http://schemas.microsoft.com/office/drawing/2014/main" id="{C100C1B4-0B16-4722-BB6C-BAE5DE43E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221" y="4940886"/>
            <a:ext cx="1162105" cy="1074152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Proto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FD0D2BE0-F3D3-4194-A31D-662B125EA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471" y="6114058"/>
            <a:ext cx="2276359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4" tIns="44982" rIns="89964" bIns="44982">
            <a:spAutoFit/>
          </a:bodyPr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r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800">
                <a:solidFill>
                  <a:srgbClr val="000000"/>
                </a:solidFill>
                <a:ea typeface="ヒラギノ角ゴ Pro W3"/>
                <a:cs typeface="ヒラギノ角ゴ Pro W3"/>
              </a:rPr>
              <a:t>Research Arena</a:t>
            </a:r>
            <a:endParaRPr lang="en-US" altLang="en-US" sz="18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0D6F754C-C816-4BFE-97C7-21E02ACC0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6115645"/>
            <a:ext cx="2028557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4" tIns="44982" rIns="89964" bIns="44982">
            <a:spAutoFit/>
          </a:bodyPr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r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800">
                <a:solidFill>
                  <a:srgbClr val="000000"/>
                </a:solidFill>
                <a:ea typeface="ヒラギノ角ゴ Pro W3"/>
                <a:cs typeface="ヒラギノ角ゴ Pro W3"/>
              </a:rPr>
              <a:t>Market Arena</a:t>
            </a:r>
            <a:endParaRPr lang="en-US" altLang="en-US" sz="18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8" name="Line 21">
            <a:extLst>
              <a:ext uri="{FF2B5EF4-FFF2-40B4-BE49-F238E27FC236}">
                <a16:creationId xmlns:a16="http://schemas.microsoft.com/office/drawing/2014/main" id="{901E7223-955C-48C2-8E7E-C91F6044F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1172" y="1431581"/>
            <a:ext cx="63232" cy="4993032"/>
          </a:xfrm>
          <a:prstGeom prst="line">
            <a:avLst/>
          </a:prstGeom>
          <a:noFill/>
          <a:ln w="3175">
            <a:solidFill>
              <a:srgbClr val="0075B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09" tIns="35709" rIns="35709" bIns="35709" anchor="ctr"/>
          <a:lstStyle/>
          <a:p>
            <a:endParaRPr lang="en-GB"/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E60175D9-7DC9-4680-B404-7191034C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284" y="1767840"/>
            <a:ext cx="4247606" cy="280257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75B0">
              <a:alpha val="20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91" tIns="44996" rIns="89991" bIns="44996" anchor="ctr"/>
          <a:lstStyle/>
          <a:p>
            <a:endParaRPr lang="en-GB" dirty="0"/>
          </a:p>
        </p:txBody>
      </p:sp>
      <p:sp>
        <p:nvSpPr>
          <p:cNvPr id="40" name="AutoShape 17">
            <a:extLst>
              <a:ext uri="{FF2B5EF4-FFF2-40B4-BE49-F238E27FC236}">
                <a16:creationId xmlns:a16="http://schemas.microsoft.com/office/drawing/2014/main" id="{43ED719F-707A-4272-8E85-908BCD21BB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64846" y="2867482"/>
            <a:ext cx="4204087" cy="281100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75B0">
              <a:alpha val="20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91" tIns="44996" rIns="89991" bIns="44996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1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>
            <a:extLst>
              <a:ext uri="{FF2B5EF4-FFF2-40B4-BE49-F238E27FC236}">
                <a16:creationId xmlns:a16="http://schemas.microsoft.com/office/drawing/2014/main" id="{8F4B2926-EF78-4ED6-A6CC-C9698E12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940" y="2027238"/>
            <a:ext cx="67262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marL="342900" indent="-3429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503238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1008063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lvl="1" algn="ctr" eaLnBrk="1" hangingPunct="1">
              <a:lnSpc>
                <a:spcPct val="80000"/>
              </a:lnSpc>
              <a:spcBef>
                <a:spcPct val="50000"/>
              </a:spcBef>
              <a:buClr>
                <a:srgbClr val="000099"/>
              </a:buClr>
              <a:buSzPct val="60000"/>
              <a:buFont typeface="Wingdings" pitchFamily="2" charset="2"/>
              <a:buNone/>
            </a:pPr>
            <a:r>
              <a:rPr lang="pt-PT" altLang="en-US" sz="22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 in Consortium with</a:t>
            </a:r>
            <a:br>
              <a:rPr lang="pt-PT" altLang="en-US" sz="2200">
                <a:solidFill>
                  <a:schemeClr val="bg1"/>
                </a:solidFill>
                <a:ea typeface="ヒラギノ角ゴ Pro W3"/>
                <a:cs typeface="ヒラギノ角ゴ Pro W3"/>
              </a:rPr>
            </a:br>
            <a:r>
              <a:rPr lang="pt-PT" altLang="en-US" sz="2200">
                <a:solidFill>
                  <a:schemeClr val="bg1"/>
                </a:solidFill>
                <a:ea typeface="ヒラギノ角ゴ Pro W3"/>
                <a:cs typeface="ヒラギノ角ゴ Pro W3"/>
              </a:rPr>
              <a:t>Universities / R&amp;D Labs</a:t>
            </a:r>
            <a:endParaRPr lang="en-US" altLang="en-US" sz="22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BC16A099-FCD6-4CB4-87F9-F1252A36716D}"/>
              </a:ext>
            </a:extLst>
          </p:cNvPr>
          <p:cNvSpPr txBox="1">
            <a:spLocks/>
          </p:cNvSpPr>
          <p:nvPr/>
        </p:nvSpPr>
        <p:spPr>
          <a:xfrm>
            <a:off x="22225" y="4568825"/>
            <a:ext cx="500063" cy="377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algn="l" defTabSz="457200" rtl="0" eaLnBrk="1" latinLnBrk="0" hangingPunct="1"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fld id="{22B0E8FE-894E-4B27-9E24-3B39412AFA42}" type="slidenum">
              <a:rPr lang="en-US" altLang="en-US" sz="10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/>
              <a:t>11</a:t>
            </a:fld>
            <a:endParaRPr lang="en-US" altLang="en-US" sz="10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609B9686-7185-4828-B9A3-DB233CE085AC}"/>
              </a:ext>
            </a:extLst>
          </p:cNvPr>
          <p:cNvSpPr txBox="1">
            <a:spLocks noChangeArrowheads="1"/>
          </p:cNvSpPr>
          <p:nvPr/>
        </p:nvSpPr>
        <p:spPr>
          <a:xfrm>
            <a:off x="898525" y="536575"/>
            <a:ext cx="7721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en-US" dirty="0" err="1"/>
              <a:t>Innovation</a:t>
            </a:r>
            <a:r>
              <a:rPr lang="pt-PT" altLang="en-US" dirty="0"/>
              <a:t> </a:t>
            </a:r>
            <a:r>
              <a:rPr lang="pt-PT" altLang="en-US" dirty="0" err="1"/>
              <a:t>and</a:t>
            </a:r>
            <a:r>
              <a:rPr lang="pt-PT" altLang="en-US"/>
              <a:t> R&amp;D - 2007</a:t>
            </a:r>
            <a:endParaRPr lang="en-GB" altLang="en-US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1C19E6FB-A3A9-42F7-B20C-DB7C67A9BC54}"/>
              </a:ext>
            </a:extLst>
          </p:cNvPr>
          <p:cNvSpPr txBox="1">
            <a:spLocks noChangeArrowheads="1"/>
          </p:cNvSpPr>
          <p:nvPr/>
        </p:nvSpPr>
        <p:spPr>
          <a:xfrm>
            <a:off x="898525" y="2303463"/>
            <a:ext cx="3800475" cy="3565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pitchFamily="34" charset="0"/>
              </a:rPr>
              <a:t>Innovation Process</a:t>
            </a:r>
          </a:p>
          <a:p>
            <a:pPr lvl="1"/>
            <a:r>
              <a:rPr lang="en-GB" altLang="en-US" sz="1500" dirty="0">
                <a:latin typeface="Arial" pitchFamily="34" charset="0"/>
              </a:rPr>
              <a:t>Input: KNOWLEDGE</a:t>
            </a:r>
            <a:br>
              <a:rPr lang="en-GB" altLang="en-US" sz="1500" dirty="0">
                <a:latin typeface="Arial" pitchFamily="34" charset="0"/>
              </a:rPr>
            </a:br>
            <a:r>
              <a:rPr lang="en-GB" altLang="en-US" sz="1500" dirty="0">
                <a:latin typeface="Arial" pitchFamily="34" charset="0"/>
              </a:rPr>
              <a:t>(supported by assets): </a:t>
            </a:r>
          </a:p>
          <a:p>
            <a:pPr lvl="2"/>
            <a:r>
              <a:rPr lang="en-GB" altLang="en-US" sz="1100" dirty="0">
                <a:latin typeface="Arial" pitchFamily="34" charset="0"/>
              </a:rPr>
              <a:t>Ideas (typically coming from the market, or knowledge </a:t>
            </a:r>
            <a:r>
              <a:rPr lang="en-GB" altLang="en-US" sz="1100" dirty="0" err="1">
                <a:latin typeface="Arial" pitchFamily="34" charset="0"/>
              </a:rPr>
              <a:t>centers</a:t>
            </a:r>
            <a:r>
              <a:rPr lang="en-GB" altLang="en-US" sz="1100" dirty="0">
                <a:latin typeface="Arial" pitchFamily="34" charset="0"/>
              </a:rPr>
              <a:t>)</a:t>
            </a:r>
          </a:p>
          <a:p>
            <a:pPr lvl="2"/>
            <a:r>
              <a:rPr lang="en-GB" altLang="en-US" sz="1100" dirty="0">
                <a:latin typeface="Arial" pitchFamily="34" charset="0"/>
              </a:rPr>
              <a:t>Worked out via prototyping, R&amp;D, partnerships  with customers, etc..</a:t>
            </a:r>
          </a:p>
          <a:p>
            <a:pPr lvl="1"/>
            <a:r>
              <a:rPr lang="en-GB" altLang="en-US" sz="1500" dirty="0">
                <a:latin typeface="Arial" pitchFamily="34" charset="0"/>
              </a:rPr>
              <a:t> output: VALUE in the market</a:t>
            </a:r>
          </a:p>
          <a:p>
            <a:r>
              <a:rPr lang="en-GB" altLang="en-US" sz="2000" dirty="0">
                <a:latin typeface="Arial" pitchFamily="34" charset="0"/>
              </a:rPr>
              <a:t>Valley of Death </a:t>
            </a:r>
          </a:p>
          <a:p>
            <a:pPr lvl="1"/>
            <a:r>
              <a:rPr lang="en-GB" altLang="en-US" sz="1600" dirty="0">
                <a:latin typeface="Arial" pitchFamily="34" charset="0"/>
              </a:rPr>
              <a:t>What goes between the idea and its ability to generate value in the market </a:t>
            </a:r>
            <a:endParaRPr lang="en-GB" altLang="en-US" sz="1500" dirty="0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86D50AB3-B79C-44B8-9DE3-D38D4B7E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5545" y="2892535"/>
            <a:ext cx="976802" cy="937756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Mass-Mkt</a:t>
            </a:r>
            <a:br>
              <a:rPr lang="pt-PT" altLang="en-US" sz="1400" dirty="0">
                <a:solidFill>
                  <a:schemeClr val="bg1"/>
                </a:solidFill>
                <a:ea typeface="ヒラギノ角ゴ Pro W3"/>
                <a:cs typeface="ヒラギノ角ゴ Pro W3"/>
              </a:rPr>
            </a:b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Product</a:t>
            </a:r>
            <a:endParaRPr lang="en-US" altLang="en-US" sz="14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78EE61E1-B495-41B4-B7C9-2B14BB21A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83" y="1632635"/>
            <a:ext cx="1162105" cy="1072465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0ABB7006-F256-44EB-92A4-0683D276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609" y="1911956"/>
            <a:ext cx="1562006" cy="3730019"/>
          </a:xfrm>
          <a:prstGeom prst="homePlate">
            <a:avLst>
              <a:gd name="adj" fmla="val 25000"/>
            </a:avLst>
          </a:prstGeom>
          <a:solidFill>
            <a:srgbClr val="0075B0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800">
                <a:solidFill>
                  <a:schemeClr val="bg1"/>
                </a:solidFill>
                <a:ea typeface="ヒラギノ角ゴ Pro W3"/>
                <a:cs typeface="ヒラギノ角ゴ Pro W3"/>
              </a:rPr>
              <a:t>Innovation</a:t>
            </a:r>
            <a:endParaRPr lang="en-US" altLang="en-US" sz="18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89775C7A-B591-4420-BD70-834836E1F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83" y="2737535"/>
            <a:ext cx="1162105" cy="1072465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4" name="Oval 11">
            <a:extLst>
              <a:ext uri="{FF2B5EF4-FFF2-40B4-BE49-F238E27FC236}">
                <a16:creationId xmlns:a16="http://schemas.microsoft.com/office/drawing/2014/main" id="{36A07B09-7939-413B-9FAF-C3E414E7F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283" y="3843926"/>
            <a:ext cx="1162105" cy="1074150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R&amp;D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66EC78C7-57B8-4A49-9DCD-1F3F0E412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3094" y="3981618"/>
            <a:ext cx="931655" cy="908621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Mass-Mkt</a:t>
            </a:r>
            <a:br>
              <a:rPr lang="pt-PT" altLang="en-US" sz="1400" dirty="0">
                <a:solidFill>
                  <a:schemeClr val="bg1"/>
                </a:solidFill>
                <a:ea typeface="ヒラギノ角ゴ Pro W3"/>
                <a:cs typeface="ヒラギノ角ゴ Pro W3"/>
              </a:rPr>
            </a:br>
            <a:r>
              <a:rPr lang="pt-PT" altLang="en-US" sz="1400" dirty="0" err="1">
                <a:solidFill>
                  <a:schemeClr val="bg1"/>
                </a:solidFill>
                <a:ea typeface="ヒラギノ角ゴ Pro W3"/>
                <a:cs typeface="ヒラギノ角ゴ Pro W3"/>
              </a:rPr>
              <a:t>Product</a:t>
            </a:r>
            <a:endParaRPr lang="en-US" altLang="en-US" sz="14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BC88349B-52C2-4450-AA56-CB469F5CBF4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73543" y="3341603"/>
            <a:ext cx="3748567" cy="55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4" tIns="44982" rIns="89964" bIns="44982">
            <a:spAutoFit/>
          </a:bodyPr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 W3"/>
                <a:cs typeface="ヒラギノ角ゴ Pro W3"/>
              </a:rPr>
              <a:t>Ideas</a:t>
            </a:r>
            <a:endParaRPr lang="en-US" altLang="en-US" sz="3200" dirty="0">
              <a:solidFill>
                <a:schemeClr val="tx1">
                  <a:lumMod val="50000"/>
                  <a:lumOff val="50000"/>
                </a:schemeClr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3" name="Oval 18">
            <a:extLst>
              <a:ext uri="{FF2B5EF4-FFF2-40B4-BE49-F238E27FC236}">
                <a16:creationId xmlns:a16="http://schemas.microsoft.com/office/drawing/2014/main" id="{4A627836-CE7B-4C8C-9154-135294F7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221" y="4940886"/>
            <a:ext cx="1162105" cy="1074152"/>
          </a:xfrm>
          <a:prstGeom prst="ellipse">
            <a:avLst/>
          </a:prstGeom>
          <a:solidFill>
            <a:srgbClr val="0075B0"/>
          </a:solidFill>
          <a:ln w="38100" algn="ctr">
            <a:solidFill>
              <a:srgbClr val="C0C0C0"/>
            </a:solidFill>
            <a:round/>
            <a:headEnd/>
            <a:tailEnd/>
          </a:ln>
        </p:spPr>
        <p:txBody>
          <a:bodyPr wrap="none" lIns="89964" tIns="44982" rIns="89964" bIns="44982" anchor="ctr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>
              <a:lnSpc>
                <a:spcPct val="94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700">
                <a:solidFill>
                  <a:schemeClr val="bg1"/>
                </a:solidFill>
                <a:ea typeface="ヒラギノ角ゴ Pro W3"/>
                <a:cs typeface="ヒラギノ角ゴ Pro W3"/>
              </a:rPr>
              <a:t>Proto</a:t>
            </a:r>
            <a:endParaRPr lang="en-US" altLang="en-US" sz="170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4" name="Text Box 19">
            <a:extLst>
              <a:ext uri="{FF2B5EF4-FFF2-40B4-BE49-F238E27FC236}">
                <a16:creationId xmlns:a16="http://schemas.microsoft.com/office/drawing/2014/main" id="{991858DB-016B-437E-B876-2F8D66C39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471" y="6114058"/>
            <a:ext cx="2276359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4" tIns="44982" rIns="89964" bIns="44982">
            <a:spAutoFit/>
          </a:bodyPr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r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800">
                <a:solidFill>
                  <a:srgbClr val="000000"/>
                </a:solidFill>
                <a:ea typeface="ヒラギノ角ゴ Pro W3"/>
                <a:cs typeface="ヒラギノ角ゴ Pro W3"/>
              </a:rPr>
              <a:t>Research Arena</a:t>
            </a:r>
            <a:endParaRPr lang="en-US" altLang="en-US" sz="18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5" name="Text Box 20">
            <a:extLst>
              <a:ext uri="{FF2B5EF4-FFF2-40B4-BE49-F238E27FC236}">
                <a16:creationId xmlns:a16="http://schemas.microsoft.com/office/drawing/2014/main" id="{3BD42167-7148-4C40-BE6C-40FC876A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6115645"/>
            <a:ext cx="2028557" cy="35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64" tIns="44982" rIns="89964" bIns="44982">
            <a:spAutoFit/>
          </a:bodyPr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457200"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r" eaLnBrk="1">
              <a:lnSpc>
                <a:spcPct val="94000"/>
              </a:lnSpc>
              <a:spcBef>
                <a:spcPct val="5000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t-PT" altLang="en-US" sz="1800">
                <a:solidFill>
                  <a:srgbClr val="000000"/>
                </a:solidFill>
                <a:ea typeface="ヒラギノ角ゴ Pro W3"/>
                <a:cs typeface="ヒラギノ角ゴ Pro W3"/>
              </a:rPr>
              <a:t>Market Arena</a:t>
            </a:r>
            <a:endParaRPr lang="en-US" altLang="en-US" sz="180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6" name="Line 21">
            <a:extLst>
              <a:ext uri="{FF2B5EF4-FFF2-40B4-BE49-F238E27FC236}">
                <a16:creationId xmlns:a16="http://schemas.microsoft.com/office/drawing/2014/main" id="{8C0D5B6B-63A0-4CCA-BC62-4CA3B280D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1172" y="1431581"/>
            <a:ext cx="63232" cy="4993032"/>
          </a:xfrm>
          <a:prstGeom prst="line">
            <a:avLst/>
          </a:prstGeom>
          <a:noFill/>
          <a:ln w="3175">
            <a:solidFill>
              <a:srgbClr val="0075B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09" tIns="35709" rIns="35709" bIns="35709" anchor="ctr"/>
          <a:lstStyle/>
          <a:p>
            <a:endParaRPr lang="en-GB"/>
          </a:p>
        </p:txBody>
      </p:sp>
      <p:sp>
        <p:nvSpPr>
          <p:cNvPr id="47" name="AutoShape 16">
            <a:extLst>
              <a:ext uri="{FF2B5EF4-FFF2-40B4-BE49-F238E27FC236}">
                <a16:creationId xmlns:a16="http://schemas.microsoft.com/office/drawing/2014/main" id="{BFEF8EF8-5F9B-46AF-84F2-95AA50740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284" y="1767840"/>
            <a:ext cx="4247606" cy="280257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75B0">
              <a:alpha val="20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91" tIns="44996" rIns="89991" bIns="44996" anchor="ctr"/>
          <a:lstStyle/>
          <a:p>
            <a:endParaRPr lang="en-GB" dirty="0"/>
          </a:p>
        </p:txBody>
      </p:sp>
      <p:sp>
        <p:nvSpPr>
          <p:cNvPr id="48" name="AutoShape 17">
            <a:extLst>
              <a:ext uri="{FF2B5EF4-FFF2-40B4-BE49-F238E27FC236}">
                <a16:creationId xmlns:a16="http://schemas.microsoft.com/office/drawing/2014/main" id="{F33E6E32-0D42-468F-935D-F207B54F82E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264846" y="2867482"/>
            <a:ext cx="4204087" cy="281100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75B0">
              <a:alpha val="20000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91" tIns="44996" rIns="89991" bIns="44996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5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5339"/>
            <a:ext cx="12192000" cy="6893339"/>
          </a:xfrm>
          <a:prstGeom prst="rect">
            <a:avLst/>
          </a:prstGeom>
        </p:spPr>
      </p:pic>
      <p:sp>
        <p:nvSpPr>
          <p:cNvPr id="4" name="Shape 733"/>
          <p:cNvSpPr/>
          <p:nvPr/>
        </p:nvSpPr>
        <p:spPr>
          <a:xfrm rot="10800000">
            <a:off x="0" y="4117000"/>
            <a:ext cx="12192000" cy="2740989"/>
          </a:xfrm>
          <a:prstGeom prst="rect">
            <a:avLst/>
          </a:prstGeom>
          <a:gradFill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3200">
                <a:solidFill>
                  <a:srgbClr val="FFFFFF"/>
                </a:solidFill>
              </a:defRPr>
            </a:pPr>
            <a:endParaRPr sz="4267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5" name="Picture 2" descr="Image result for critical ventu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63" y="279517"/>
            <a:ext cx="1146123" cy="11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_SFW_Gradiente low_rgb.png">
            <a:extLst>
              <a:ext uri="{FF2B5EF4-FFF2-40B4-BE49-F238E27FC236}">
                <a16:creationId xmlns:a16="http://schemas.microsoft.com/office/drawing/2014/main" id="{1930B829-4DC3-4372-9905-7A019D8392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735" y="2741001"/>
            <a:ext cx="1748783" cy="17487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851A5D-E6FF-4F15-9494-EF463DFF0F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4" y="2627534"/>
            <a:ext cx="1274669" cy="12682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641463-5137-44CC-909C-62C1567280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05" y="364883"/>
            <a:ext cx="1655659" cy="1655659"/>
          </a:xfrm>
          <a:prstGeom prst="rect">
            <a:avLst/>
          </a:prstGeom>
        </p:spPr>
      </p:pic>
      <p:pic>
        <p:nvPicPr>
          <p:cNvPr id="19" name="Content Placeholder 21" descr="Retmarker Colors.png">
            <a:extLst>
              <a:ext uri="{FF2B5EF4-FFF2-40B4-BE49-F238E27FC236}">
                <a16:creationId xmlns:a16="http://schemas.microsoft.com/office/drawing/2014/main" id="{BD1E90B8-8319-4298-9FB0-07E9AE4CEE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7" b="-7877"/>
          <a:stretch>
            <a:fillRect/>
          </a:stretch>
        </p:blipFill>
        <p:spPr>
          <a:xfrm>
            <a:off x="787165" y="4062720"/>
            <a:ext cx="1054860" cy="1220352"/>
          </a:xfrm>
          <a:prstGeom prst="rect">
            <a:avLst/>
          </a:prstGeom>
        </p:spPr>
      </p:pic>
      <p:pic>
        <p:nvPicPr>
          <p:cNvPr id="20" name="Picture 2" descr="Image result for critical materials">
            <a:extLst>
              <a:ext uri="{FF2B5EF4-FFF2-40B4-BE49-F238E27FC236}">
                <a16:creationId xmlns:a16="http://schemas.microsoft.com/office/drawing/2014/main" id="{BE179CD0-4EFE-4273-BB10-AF22023D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19" y="5527823"/>
            <a:ext cx="942419" cy="9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critical manufacturing">
            <a:extLst>
              <a:ext uri="{FF2B5EF4-FFF2-40B4-BE49-F238E27FC236}">
                <a16:creationId xmlns:a16="http://schemas.microsoft.com/office/drawing/2014/main" id="{E2799FCB-16AE-4BB0-8734-076F84B4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03" y="3625562"/>
            <a:ext cx="1114711" cy="11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ncaringlogo.png">
            <a:extLst>
              <a:ext uri="{FF2B5EF4-FFF2-40B4-BE49-F238E27FC236}">
                <a16:creationId xmlns:a16="http://schemas.microsoft.com/office/drawing/2014/main" id="{B3CDD00A-8801-43EE-943A-79E1F0F78D9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9" y="1639911"/>
            <a:ext cx="1999915" cy="570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236DBE-485F-4597-A8E4-41D92613C9D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61" y="1212467"/>
            <a:ext cx="1640211" cy="8538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89FCAD-10BE-41E4-808F-E045AFDECFB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22" y="4831087"/>
            <a:ext cx="2592567" cy="94664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25AD7CB-D564-415F-9E5A-542C68E971EC}"/>
              </a:ext>
            </a:extLst>
          </p:cNvPr>
          <p:cNvGrpSpPr>
            <a:grpSpLocks noChangeAspect="1"/>
          </p:cNvGrpSpPr>
          <p:nvPr/>
        </p:nvGrpSpPr>
        <p:grpSpPr>
          <a:xfrm>
            <a:off x="5900170" y="3782596"/>
            <a:ext cx="1220113" cy="736240"/>
            <a:chOff x="5587489" y="3992118"/>
            <a:chExt cx="1723270" cy="10398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CB84D4-D9A4-407B-B85E-F656FF81E2EE}"/>
                </a:ext>
              </a:extLst>
            </p:cNvPr>
            <p:cNvSpPr/>
            <p:nvPr/>
          </p:nvSpPr>
          <p:spPr>
            <a:xfrm>
              <a:off x="5587489" y="3992118"/>
              <a:ext cx="1723270" cy="1039854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8000"/>
              </a:schemeClr>
            </a:solidFill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 descr="Image result for asm pacific technology">
              <a:extLst>
                <a:ext uri="{FF2B5EF4-FFF2-40B4-BE49-F238E27FC236}">
                  <a16:creationId xmlns:a16="http://schemas.microsoft.com/office/drawing/2014/main" id="{F11AFA9C-90E2-464B-82F3-A6C207A14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036" y="4091248"/>
              <a:ext cx="1410607" cy="833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C5BD64-8197-4293-B652-A7AC08CBE32B}"/>
              </a:ext>
            </a:extLst>
          </p:cNvPr>
          <p:cNvGrpSpPr>
            <a:grpSpLocks noChangeAspect="1"/>
          </p:cNvGrpSpPr>
          <p:nvPr/>
        </p:nvGrpSpPr>
        <p:grpSpPr>
          <a:xfrm>
            <a:off x="6410745" y="5001068"/>
            <a:ext cx="819160" cy="687957"/>
            <a:chOff x="6295945" y="5278260"/>
            <a:chExt cx="1099089" cy="92305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0D79FE3-DA06-4995-B1BC-985FA2EB9218}"/>
                </a:ext>
              </a:extLst>
            </p:cNvPr>
            <p:cNvSpPr/>
            <p:nvPr/>
          </p:nvSpPr>
          <p:spPr>
            <a:xfrm>
              <a:off x="6295945" y="5278260"/>
              <a:ext cx="1099089" cy="92305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8000"/>
              </a:schemeClr>
            </a:solidFill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CC130DC-0E5B-4B6C-9BB6-57AA5715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832" y="5406658"/>
              <a:ext cx="717037" cy="7170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5377D6-2392-4EE3-B471-F7047B525E10}"/>
              </a:ext>
            </a:extLst>
          </p:cNvPr>
          <p:cNvGrpSpPr>
            <a:grpSpLocks noChangeAspect="1"/>
          </p:cNvGrpSpPr>
          <p:nvPr/>
        </p:nvGrpSpPr>
        <p:grpSpPr>
          <a:xfrm>
            <a:off x="7371637" y="2309491"/>
            <a:ext cx="1271387" cy="737327"/>
            <a:chOff x="7411172" y="2471243"/>
            <a:chExt cx="1544569" cy="8957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C38573-1FDC-4B2D-A730-1AA4A5B74DAE}"/>
                </a:ext>
              </a:extLst>
            </p:cNvPr>
            <p:cNvSpPr/>
            <p:nvPr/>
          </p:nvSpPr>
          <p:spPr>
            <a:xfrm>
              <a:off x="7411172" y="2471243"/>
              <a:ext cx="1544569" cy="89575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8000"/>
              </a:schemeClr>
            </a:solidFill>
            <a:ln w="444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CDFA397-F41C-42F2-ADEB-C0C2F312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343" y="2629672"/>
              <a:ext cx="543835" cy="543835"/>
            </a:xfrm>
            <a:prstGeom prst="rect">
              <a:avLst/>
            </a:prstGeom>
          </p:spPr>
        </p:pic>
        <p:pic>
          <p:nvPicPr>
            <p:cNvPr id="1028" name="Picture 4" descr="Image result for bmw logo transparent">
              <a:extLst>
                <a:ext uri="{FF2B5EF4-FFF2-40B4-BE49-F238E27FC236}">
                  <a16:creationId xmlns:a16="http://schemas.microsoft.com/office/drawing/2014/main" id="{96EF5C4C-328D-4EBE-9AE6-E0C45E445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7534" y="2582116"/>
              <a:ext cx="634749" cy="634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9E9637-4C48-4A5B-92FA-6809B38FB37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34626"/>
          <a:stretch/>
        </p:blipFill>
        <p:spPr>
          <a:xfrm>
            <a:off x="4500392" y="2322852"/>
            <a:ext cx="2451865" cy="8538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977AFD6-0889-43C5-9DE8-DF6179C969F4}"/>
              </a:ext>
            </a:extLst>
          </p:cNvPr>
          <p:cNvSpPr/>
          <p:nvPr/>
        </p:nvSpPr>
        <p:spPr>
          <a:xfrm>
            <a:off x="2946925" y="5730860"/>
            <a:ext cx="942419" cy="536345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tx1"/>
                </a:solidFill>
              </a:rPr>
              <a:t>Mngmt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by out</a:t>
            </a:r>
          </a:p>
        </p:txBody>
      </p:sp>
    </p:spTree>
    <p:extLst>
      <p:ext uri="{BB962C8B-B14F-4D97-AF65-F5344CB8AC3E}">
        <p14:creationId xmlns:p14="http://schemas.microsoft.com/office/powerpoint/2010/main" val="40579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1631504" y="2420889"/>
            <a:ext cx="90730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00599D"/>
                </a:solidFill>
              </a:rPr>
              <a:t>R&amp;D and Innovation Policies for the Marketplace</a:t>
            </a:r>
            <a:endParaRPr lang="pt-PT" sz="32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b="1" dirty="0">
              <a:solidFill>
                <a:srgbClr val="00599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599D"/>
                </a:solidFill>
              </a:rPr>
              <a:t>Joint workshop on firms, industries and productivity</a:t>
            </a:r>
            <a:endParaRPr lang="pt-PT" sz="2000" b="1" i="1" dirty="0"/>
          </a:p>
          <a:p>
            <a:pPr algn="ctr"/>
            <a:endParaRPr lang="pt-PT" sz="2000" b="1" i="1" dirty="0"/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2000" b="1" i="1" dirty="0"/>
              <a:t>Lisboa (INE) | </a:t>
            </a:r>
            <a:r>
              <a:rPr lang="en-US" sz="2000" b="1" i="1" dirty="0"/>
              <a:t>September</a:t>
            </a:r>
            <a:r>
              <a:rPr lang="pt-PT" sz="2000" b="1" i="1" dirty="0"/>
              <a:t> 16, 2019 </a:t>
            </a:r>
            <a:endParaRPr lang="pt-P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94399"/>
            <a:ext cx="2808312" cy="89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94400"/>
            <a:ext cx="2771936" cy="8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36336"/>
            <a:ext cx="2880320" cy="85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58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9996" y="4829415"/>
            <a:ext cx="52557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rgbClr val="FBB040"/>
                </a:solidFill>
                <a:latin typeface="Regular" charset="0"/>
                <a:ea typeface="Regular" charset="0"/>
                <a:cs typeface="Regular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24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1350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86010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 R&amp;D  to the Marketplace @ Critical</a:t>
            </a:r>
            <a:endParaRPr lang="en-GB" sz="5400" dirty="0">
              <a:solidFill>
                <a:srgbClr val="86010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96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stockPhotos-17803190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18" y="0"/>
            <a:ext cx="122146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1051" y="1556618"/>
            <a:ext cx="243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The</a:t>
            </a:r>
            <a:r>
              <a:rPr lang="pt-PT" sz="16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pt-PT" sz="1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University</a:t>
            </a:r>
            <a:r>
              <a:rPr lang="pt-PT" sz="16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pt-PT" sz="1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of</a:t>
            </a:r>
            <a:r>
              <a:rPr lang="pt-PT" sz="1600" b="1" dirty="0">
                <a:solidFill>
                  <a:schemeClr val="bg1"/>
                </a:solidFill>
                <a:ea typeface="Arial" charset="0"/>
                <a:cs typeface="Arial" charset="0"/>
              </a:rPr>
              <a:t> Coimbra</a:t>
            </a:r>
            <a:r>
              <a:rPr lang="en-US" sz="1600" b="1" dirty="0">
                <a:solidFill>
                  <a:schemeClr val="bg1"/>
                </a:solidFill>
                <a:ea typeface="Arial" charset="0"/>
                <a:cs typeface="Arial" charset="0"/>
              </a:rPr>
              <a:t> was founded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014" y="92766"/>
            <a:ext cx="2100340" cy="2100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07E890-7991-446E-98D1-F2C4E70DF280}"/>
              </a:ext>
            </a:extLst>
          </p:cNvPr>
          <p:cNvSpPr txBox="1"/>
          <p:nvPr/>
        </p:nvSpPr>
        <p:spPr>
          <a:xfrm>
            <a:off x="9723106" y="6522627"/>
            <a:ext cx="1947969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CSW-QMS-2015-TPL-00368, V6, 2017-09-05</a:t>
            </a:r>
          </a:p>
          <a:p>
            <a:r>
              <a:rPr lang="en-US" sz="667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© COPYRIGHT 2017 CRITICAL SOFTWARE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799B2A-8672-448A-A1C0-AE666817FE58}"/>
              </a:ext>
            </a:extLst>
          </p:cNvPr>
          <p:cNvSpPr txBox="1"/>
          <p:nvPr/>
        </p:nvSpPr>
        <p:spPr>
          <a:xfrm>
            <a:off x="11820700" y="6564535"/>
            <a:ext cx="23275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C9CE2A6-BB8A-B94B-9A17-483D56B5B05C}" type="slidenum">
              <a:rPr lang="en-US" sz="667">
                <a:solidFill>
                  <a:schemeClr val="bg1"/>
                </a:solidFill>
                <a:latin typeface="Arial"/>
                <a:cs typeface="Arial"/>
              </a:rPr>
              <a:t>4</a:t>
            </a:fld>
            <a:endParaRPr lang="en-US" sz="6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3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339"/>
            <a:ext cx="12192000" cy="6893339"/>
          </a:xfrm>
          <a:prstGeom prst="rect">
            <a:avLst/>
          </a:prstGeom>
        </p:spPr>
      </p:pic>
      <p:sp>
        <p:nvSpPr>
          <p:cNvPr id="18" name="Trapezoid 17"/>
          <p:cNvSpPr/>
          <p:nvPr/>
        </p:nvSpPr>
        <p:spPr>
          <a:xfrm rot="5400000" flipV="1">
            <a:off x="-1096614" y="1061278"/>
            <a:ext cx="6893339" cy="4700105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alpha val="4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716023" y="1556618"/>
            <a:ext cx="243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bg1"/>
                </a:solidFill>
                <a:ea typeface="Arial" charset="0"/>
                <a:cs typeface="Arial" charset="0"/>
              </a:rPr>
              <a:t>CRITICAL Software </a:t>
            </a:r>
            <a:r>
              <a:rPr lang="pt-PT" sz="1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was</a:t>
            </a:r>
            <a:r>
              <a:rPr lang="pt-PT" sz="1600" b="1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pt-PT" sz="1600" b="1" dirty="0" err="1">
                <a:solidFill>
                  <a:schemeClr val="bg1"/>
                </a:solidFill>
                <a:ea typeface="Arial" charset="0"/>
                <a:cs typeface="Arial" charset="0"/>
              </a:rPr>
              <a:t>founded</a:t>
            </a:r>
            <a:endParaRPr lang="en-US" sz="16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960" y="95778"/>
            <a:ext cx="2076393" cy="2076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00" y="407053"/>
            <a:ext cx="2016416" cy="2016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BCDFF9-B9B3-4120-AC9A-F338EB8C7FAD}"/>
              </a:ext>
            </a:extLst>
          </p:cNvPr>
          <p:cNvSpPr txBox="1"/>
          <p:nvPr/>
        </p:nvSpPr>
        <p:spPr>
          <a:xfrm>
            <a:off x="9723106" y="6522627"/>
            <a:ext cx="1947969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CSW-QMS-2015-TPL-00368, V6, 2017-09-05</a:t>
            </a:r>
          </a:p>
          <a:p>
            <a:r>
              <a:rPr lang="en-US" sz="667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© COPYRIGHT 2017 CRITICAL SOFTWARE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17A17-AB08-4278-BD15-8B11C4961B28}"/>
              </a:ext>
            </a:extLst>
          </p:cNvPr>
          <p:cNvSpPr txBox="1"/>
          <p:nvPr/>
        </p:nvSpPr>
        <p:spPr>
          <a:xfrm>
            <a:off x="11820700" y="6564535"/>
            <a:ext cx="23275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C9CE2A6-BB8A-B94B-9A17-483D56B5B05C}" type="slidenum">
              <a:rPr lang="en-US" sz="667">
                <a:solidFill>
                  <a:schemeClr val="bg1"/>
                </a:solidFill>
                <a:latin typeface="Arial"/>
                <a:cs typeface="Arial"/>
              </a:rPr>
              <a:t>5</a:t>
            </a:fld>
            <a:endParaRPr lang="en-US" sz="66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42D362-55B5-4DC8-AADA-716195EFB136}"/>
              </a:ext>
            </a:extLst>
          </p:cNvPr>
          <p:cNvSpPr txBox="1"/>
          <p:nvPr/>
        </p:nvSpPr>
        <p:spPr>
          <a:xfrm>
            <a:off x="1950720" y="3907517"/>
            <a:ext cx="7772385" cy="227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GB" sz="4267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A 20 year Journey</a:t>
            </a:r>
          </a:p>
          <a:p>
            <a:pPr algn="ctr">
              <a:lnSpc>
                <a:spcPts val="5333"/>
              </a:lnSpc>
              <a:spcBef>
                <a:spcPts val="1600"/>
              </a:spcBef>
            </a:pPr>
            <a:r>
              <a:rPr lang="en-GB" sz="3733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Adaptability, Agility</a:t>
            </a:r>
          </a:p>
          <a:p>
            <a:pPr algn="ctr">
              <a:lnSpc>
                <a:spcPts val="5333"/>
              </a:lnSpc>
            </a:pPr>
            <a:r>
              <a:rPr lang="en-GB" sz="3733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Discipline, Result Orientation </a:t>
            </a:r>
            <a:endParaRPr lang="en-US" sz="3733" dirty="0">
              <a:solidFill>
                <a:schemeClr val="bg1"/>
              </a:solidFill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421456-96EB-4754-95E0-5DE11DE2B9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"/>
            <a:ext cx="12192000" cy="6856732"/>
          </a:xfrm>
          <a:prstGeom prst="rect">
            <a:avLst/>
          </a:prstGeom>
        </p:spPr>
      </p:pic>
      <p:sp>
        <p:nvSpPr>
          <p:cNvPr id="18" name="Trapezoid 17">
            <a:extLst>
              <a:ext uri="{FF2B5EF4-FFF2-40B4-BE49-F238E27FC236}">
                <a16:creationId xmlns:a16="http://schemas.microsoft.com/office/drawing/2014/main" id="{15D97834-9A7B-46A5-9F50-FE21D15FA9E7}"/>
              </a:ext>
            </a:extLst>
          </p:cNvPr>
          <p:cNvSpPr/>
          <p:nvPr/>
        </p:nvSpPr>
        <p:spPr>
          <a:xfrm rot="5400000" flipV="1">
            <a:off x="1024294" y="-1024285"/>
            <a:ext cx="6857999" cy="8906576"/>
          </a:xfrm>
          <a:prstGeom prst="trapezoid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266" y="4353103"/>
            <a:ext cx="1623113" cy="1281404"/>
          </a:xfrm>
          <a:prstGeom prst="rect">
            <a:avLst/>
          </a:prstGeom>
        </p:spPr>
      </p:pic>
      <p:pic>
        <p:nvPicPr>
          <p:cNvPr id="9" name="Imagem 30">
            <a:extLst>
              <a:ext uri="{FF2B5EF4-FFF2-40B4-BE49-F238E27FC236}">
                <a16:creationId xmlns:a16="http://schemas.microsoft.com/office/drawing/2014/main" id="{0B611D98-0D71-4844-81C4-7A86BC41A2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297" y="351697"/>
            <a:ext cx="429683" cy="429683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0B147FF6-91CA-4A2A-AAE4-15D2E7E399F8}"/>
              </a:ext>
            </a:extLst>
          </p:cNvPr>
          <p:cNvSpPr txBox="1"/>
          <p:nvPr/>
        </p:nvSpPr>
        <p:spPr>
          <a:xfrm>
            <a:off x="370715" y="6487852"/>
            <a:ext cx="3831498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en-US" sz="667">
                <a:solidFill>
                  <a:schemeClr val="bg1"/>
                </a:solidFill>
                <a:latin typeface="Arial" panose="020B0604020202020204" pitchFamily="34" charset="0"/>
                <a:ea typeface="Mark-Bold" panose="02000800000000000000" pitchFamily="2" charset="0"/>
                <a:cs typeface="Arial" panose="020B0604020202020204" pitchFamily="34" charset="0"/>
              </a:rPr>
              <a:t>© Copyright Critical Software. All rights reserved. CSW-QMS-2017-TPL-02018</a:t>
            </a:r>
            <a:r>
              <a:rPr lang="en-US" sz="667">
                <a:solidFill>
                  <a:schemeClr val="bg1"/>
                </a:solidFill>
                <a:latin typeface="Arial" panose="020B0604020202020204" pitchFamily="34" charset="0"/>
                <a:ea typeface="Mark-Light" panose="02000400000000000000" pitchFamily="2" charset="0"/>
                <a:cs typeface="Arial" panose="020B0604020202020204" pitchFamily="34" charset="0"/>
              </a:rPr>
              <a:t>, V2, 2019-03-07</a:t>
            </a:r>
          </a:p>
          <a:p>
            <a:pPr defTabSz="609585">
              <a:defRPr/>
            </a:pPr>
            <a:endParaRPr lang="en-US" sz="667">
              <a:solidFill>
                <a:schemeClr val="tx2"/>
              </a:solidFill>
              <a:latin typeface="Arial" panose="020B0604020202020204" pitchFamily="34" charset="0"/>
              <a:ea typeface="Mark-Bold" panose="020008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9953F04-D23E-4E10-85AA-D2622C7898EF}"/>
              </a:ext>
            </a:extLst>
          </p:cNvPr>
          <p:cNvGrpSpPr/>
          <p:nvPr/>
        </p:nvGrpSpPr>
        <p:grpSpPr>
          <a:xfrm>
            <a:off x="555771" y="3499762"/>
            <a:ext cx="3146751" cy="2512454"/>
            <a:chOff x="375772" y="4792361"/>
            <a:chExt cx="2299383" cy="18203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C8A24C-67CE-4D55-95ED-3CE2EA095ED4}"/>
                </a:ext>
              </a:extLst>
            </p:cNvPr>
            <p:cNvSpPr txBox="1"/>
            <p:nvPr/>
          </p:nvSpPr>
          <p:spPr>
            <a:xfrm>
              <a:off x="375772" y="5059236"/>
              <a:ext cx="2299383" cy="155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CAN YOU</a:t>
              </a:r>
            </a:p>
            <a:p>
              <a:r>
                <a:rPr lang="en-GB" sz="4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RELY</a:t>
              </a:r>
            </a:p>
            <a:p>
              <a:r>
                <a:rPr lang="en-GB" sz="24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ON YOUR</a:t>
              </a:r>
            </a:p>
            <a:p>
              <a:r>
                <a:rPr lang="en-GB" sz="3733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SOFTWARE</a:t>
              </a:r>
              <a:endParaRPr lang="pt-PT" sz="37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4AFFF5-17A8-4460-8F6A-5265F11AD09B}"/>
                </a:ext>
              </a:extLst>
            </p:cNvPr>
            <p:cNvSpPr txBox="1"/>
            <p:nvPr/>
          </p:nvSpPr>
          <p:spPr>
            <a:xfrm>
              <a:off x="1639285" y="4792361"/>
              <a:ext cx="832514" cy="1494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en-GB" sz="12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?</a:t>
              </a:r>
              <a:endParaRPr lang="pt-PT" sz="1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24890ED-27DE-40D6-8745-4E078F91D0FF}"/>
              </a:ext>
            </a:extLst>
          </p:cNvPr>
          <p:cNvSpPr txBox="1"/>
          <p:nvPr/>
        </p:nvSpPr>
        <p:spPr>
          <a:xfrm>
            <a:off x="373848" y="314843"/>
            <a:ext cx="114442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GB" sz="3733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LAUNCH</a:t>
            </a:r>
            <a:endParaRPr lang="pt-PT" sz="3733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2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" y="423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0720" y="2548979"/>
            <a:ext cx="7772385" cy="213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333"/>
              </a:lnSpc>
            </a:pPr>
            <a:r>
              <a:rPr lang="en-GB" sz="4267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To provide systems, software, and services for </a:t>
            </a:r>
            <a:r>
              <a:rPr lang="en-GB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mission</a:t>
            </a:r>
            <a:r>
              <a:rPr lang="en-GB" sz="5333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 </a:t>
            </a:r>
            <a:r>
              <a:rPr lang="en-GB" sz="3733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and</a:t>
            </a:r>
            <a:r>
              <a:rPr lang="en-GB" sz="5333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 </a:t>
            </a:r>
            <a:r>
              <a:rPr lang="en-GB" sz="4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business</a:t>
            </a:r>
            <a:r>
              <a:rPr lang="en-GB" sz="4267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 </a:t>
            </a:r>
            <a:r>
              <a:rPr lang="en-GB" sz="4267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Segoe UI Semilight" panose="020B0402040204020203" pitchFamily="34" charset="0"/>
                <a:ea typeface="Arial" charset="0"/>
                <a:cs typeface="Segoe UI Semilight" panose="020B0402040204020203" pitchFamily="34" charset="0"/>
              </a:rPr>
              <a:t>critical applications</a:t>
            </a:r>
            <a:endParaRPr lang="en-US" sz="4267" dirty="0">
              <a:solidFill>
                <a:schemeClr val="bg1"/>
              </a:solidFill>
              <a:latin typeface="Segoe UI Semilight" panose="020B0402040204020203" pitchFamily="34" charset="0"/>
              <a:ea typeface="Arial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C0108-F282-438D-9AFD-D957C31B4E32}"/>
              </a:ext>
            </a:extLst>
          </p:cNvPr>
          <p:cNvSpPr txBox="1"/>
          <p:nvPr/>
        </p:nvSpPr>
        <p:spPr>
          <a:xfrm>
            <a:off x="9723106" y="6522627"/>
            <a:ext cx="1947969" cy="297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7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CSW-QMS-2015-TPL-00368, V6, 2017-09-05</a:t>
            </a:r>
          </a:p>
          <a:p>
            <a:r>
              <a:rPr lang="en-US" sz="667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© COPYRIGHT 2017 CRITICAL SOFTWARE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2785E-4B05-4527-AC14-51BEB5BB9059}"/>
              </a:ext>
            </a:extLst>
          </p:cNvPr>
          <p:cNvSpPr txBox="1"/>
          <p:nvPr/>
        </p:nvSpPr>
        <p:spPr>
          <a:xfrm>
            <a:off x="11820700" y="6564535"/>
            <a:ext cx="232756" cy="194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BC9CE2A6-BB8A-B94B-9A17-483D56B5B05C}" type="slidenum">
              <a:rPr lang="en-US" sz="667">
                <a:solidFill>
                  <a:schemeClr val="bg1"/>
                </a:solidFill>
                <a:latin typeface="Arial"/>
                <a:cs typeface="Arial"/>
              </a:rPr>
              <a:t>7</a:t>
            </a:fld>
            <a:endParaRPr lang="en-US" sz="667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08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2388F4C-39DB-49C2-B563-3B353D57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906" y="3290644"/>
            <a:ext cx="3016250" cy="3078163"/>
          </a:xfrm>
          <a:prstGeom prst="ellipse">
            <a:avLst/>
          </a:prstGeom>
          <a:solidFill>
            <a:srgbClr val="0D47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pt-PT" sz="2800" dirty="0">
              <a:latin typeface="+mn-lt"/>
            </a:endParaRP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BC4B2ADB-E0FD-44CE-8122-446CAC937CA5}"/>
              </a:ext>
            </a:extLst>
          </p:cNvPr>
          <p:cNvSpPr>
            <a:spLocks noChangeArrowheads="1"/>
          </p:cNvSpPr>
          <p:nvPr/>
        </p:nvSpPr>
        <p:spPr bwMode="auto">
          <a:xfrm rot="19395638">
            <a:off x="5891368" y="4012957"/>
            <a:ext cx="2157413" cy="1836738"/>
          </a:xfrm>
          <a:custGeom>
            <a:avLst/>
            <a:gdLst>
              <a:gd name="T0" fmla="*/ 885 w 21600"/>
              <a:gd name="T1" fmla="*/ 27 h 21600"/>
              <a:gd name="T2" fmla="*/ 450 w 21600"/>
              <a:gd name="T3" fmla="*/ 123 h 21600"/>
              <a:gd name="T4" fmla="*/ 826 w 21600"/>
              <a:gd name="T5" fmla="*/ 185 h 21600"/>
              <a:gd name="T6" fmla="*/ 1403 w 21600"/>
              <a:gd name="T7" fmla="*/ 199 h 21600"/>
              <a:gd name="T8" fmla="*/ 1315 w 21600"/>
              <a:gd name="T9" fmla="*/ 512 h 21600"/>
              <a:gd name="T10" fmla="*/ 947 w 21600"/>
              <a:gd name="T11" fmla="*/ 4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55 h 21600"/>
              <a:gd name="T20" fmla="*/ 18437 w 21600"/>
              <a:gd name="T21" fmla="*/ 18445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56" y="6760"/>
                </a:moveTo>
                <a:cubicBezTo>
                  <a:pt x="15954" y="4484"/>
                  <a:pt x="13472" y="3099"/>
                  <a:pt x="10800" y="3099"/>
                </a:cubicBezTo>
                <a:cubicBezTo>
                  <a:pt x="9757" y="3099"/>
                  <a:pt x="8726" y="3310"/>
                  <a:pt x="7768" y="3720"/>
                </a:cubicBezTo>
                <a:lnTo>
                  <a:pt x="6548" y="872"/>
                </a:lnTo>
                <a:cubicBezTo>
                  <a:pt x="7891" y="296"/>
                  <a:pt x="9338" y="0"/>
                  <a:pt x="10800" y="0"/>
                </a:cubicBezTo>
                <a:cubicBezTo>
                  <a:pt x="14548" y="0"/>
                  <a:pt x="18028" y="1943"/>
                  <a:pt x="19994" y="5134"/>
                </a:cubicBezTo>
                <a:lnTo>
                  <a:pt x="22293" y="3718"/>
                </a:lnTo>
                <a:lnTo>
                  <a:pt x="20905" y="9566"/>
                </a:lnTo>
                <a:lnTo>
                  <a:pt x="15057" y="8176"/>
                </a:lnTo>
                <a:lnTo>
                  <a:pt x="17356" y="6760"/>
                </a:lnTo>
                <a:close/>
              </a:path>
            </a:pathLst>
          </a:custGeom>
          <a:solidFill>
            <a:srgbClr val="0D47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1621484C-F507-461E-AF05-CAF704EB1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756" y="4295532"/>
            <a:ext cx="2387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pt-PT" b="1" i="0" dirty="0">
                <a:solidFill>
                  <a:schemeClr val="bg1"/>
                </a:solidFill>
                <a:latin typeface="+mn-lt"/>
              </a:rPr>
              <a:t>Mass </a:t>
            </a:r>
            <a:br>
              <a:rPr lang="en-US" altLang="pt-PT" b="1" i="0" dirty="0">
                <a:solidFill>
                  <a:schemeClr val="bg1"/>
                </a:solidFill>
                <a:latin typeface="+mn-lt"/>
              </a:rPr>
            </a:br>
            <a:r>
              <a:rPr lang="en-US" altLang="pt-PT" b="1" i="0" dirty="0">
                <a:solidFill>
                  <a:schemeClr val="bg1"/>
                </a:solidFill>
                <a:latin typeface="+mn-lt"/>
              </a:rPr>
              <a:t>Market</a:t>
            </a:r>
          </a:p>
          <a:p>
            <a:pPr>
              <a:spcBef>
                <a:spcPct val="10000"/>
              </a:spcBef>
            </a:pPr>
            <a:r>
              <a:rPr lang="en-US" altLang="pt-PT" sz="2000" b="1" i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209B6164-0801-4520-9076-B8DBFF195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068" y="3577982"/>
            <a:ext cx="286861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pt-PT" sz="1600" i="0" dirty="0">
                <a:latin typeface="+mn-lt"/>
              </a:rPr>
              <a:t>Services, </a:t>
            </a:r>
            <a:br>
              <a:rPr lang="en-US" altLang="pt-PT" sz="1600" i="0" dirty="0">
                <a:latin typeface="+mn-lt"/>
              </a:rPr>
            </a:br>
            <a:r>
              <a:rPr lang="en-US" altLang="pt-PT" sz="1600" i="0" dirty="0">
                <a:latin typeface="+mn-lt"/>
              </a:rPr>
              <a:t>Solutions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067B4050-2552-48AE-916C-5B613970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293" y="5143257"/>
            <a:ext cx="303053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pt-PT" sz="1400" b="1" i="0" dirty="0">
                <a:solidFill>
                  <a:schemeClr val="bg1"/>
                </a:solidFill>
                <a:latin typeface="+mn-lt"/>
              </a:rPr>
              <a:t>VOLUME /GROWTH</a:t>
            </a:r>
          </a:p>
          <a:p>
            <a:pPr>
              <a:lnSpc>
                <a:spcPct val="80000"/>
              </a:lnSpc>
            </a:pPr>
            <a:r>
              <a:rPr lang="en-US" altLang="pt-PT" sz="1400" b="1" i="0" dirty="0">
                <a:solidFill>
                  <a:schemeClr val="bg1"/>
                </a:solidFill>
                <a:latin typeface="+mn-lt"/>
              </a:rPr>
              <a:t>SINERGIES</a:t>
            </a:r>
          </a:p>
          <a:p>
            <a:pPr>
              <a:lnSpc>
                <a:spcPct val="80000"/>
              </a:lnSpc>
            </a:pPr>
            <a:r>
              <a:rPr lang="en-US" altLang="pt-PT" sz="1400" b="1" i="0" dirty="0">
                <a:solidFill>
                  <a:schemeClr val="bg1"/>
                </a:solidFill>
                <a:latin typeface="+mn-lt"/>
              </a:rPr>
              <a:t>PARTNERSHIPS</a:t>
            </a:r>
          </a:p>
          <a:p>
            <a:pPr>
              <a:lnSpc>
                <a:spcPct val="80000"/>
              </a:lnSpc>
            </a:pPr>
            <a:r>
              <a:rPr lang="en-US" altLang="pt-PT" sz="1400" b="1" i="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8CC92640-8985-4CD0-99BC-7F3E7CE0F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38" y="1517968"/>
            <a:ext cx="2996390" cy="49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pt-PT" sz="3200" i="0" dirty="0">
                <a:solidFill>
                  <a:srgbClr val="003399"/>
                </a:solidFill>
                <a:latin typeface="+mn-lt"/>
              </a:rPr>
              <a:t>R&amp;D Partners</a:t>
            </a: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CDB0AC98-AA88-4AE4-AEA9-1B0B1224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213" y="3229172"/>
            <a:ext cx="785812" cy="733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pt-PT" sz="2800" dirty="0">
              <a:latin typeface="+mn-lt"/>
            </a:endParaRP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0E5E9E6F-A2C2-4BAA-BF13-DA2574E9C628}"/>
              </a:ext>
            </a:extLst>
          </p:cNvPr>
          <p:cNvSpPr>
            <a:spLocks noChangeArrowheads="1"/>
          </p:cNvSpPr>
          <p:nvPr/>
        </p:nvSpPr>
        <p:spPr bwMode="auto">
          <a:xfrm rot="18516398">
            <a:off x="5275009" y="2879559"/>
            <a:ext cx="3121025" cy="2374900"/>
          </a:xfrm>
          <a:custGeom>
            <a:avLst/>
            <a:gdLst>
              <a:gd name="T0" fmla="*/ 2547681 w 21600"/>
              <a:gd name="T1" fmla="*/ 267836 h 21600"/>
              <a:gd name="T2" fmla="*/ 1160270 w 21600"/>
              <a:gd name="T3" fmla="*/ 190872 h 21600"/>
              <a:gd name="T4" fmla="*/ 2305802 w 21600"/>
              <a:gd name="T5" fmla="*/ 493232 h 21600"/>
              <a:gd name="T6" fmla="*/ 3502195 w 21600"/>
              <a:gd name="T7" fmla="*/ 1329394 h 21600"/>
              <a:gd name="T8" fmla="*/ 2867875 w 21600"/>
              <a:gd name="T9" fmla="*/ 1727520 h 21600"/>
              <a:gd name="T10" fmla="*/ 2344670 w 21600"/>
              <a:gd name="T11" fmla="*/ 12447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915" y="11579"/>
                </a:moveTo>
                <a:cubicBezTo>
                  <a:pt x="18940" y="11320"/>
                  <a:pt x="18953" y="11060"/>
                  <a:pt x="18953" y="10800"/>
                </a:cubicBezTo>
                <a:cubicBezTo>
                  <a:pt x="18953" y="6297"/>
                  <a:pt x="15302" y="2647"/>
                  <a:pt x="10800" y="2647"/>
                </a:cubicBezTo>
                <a:cubicBezTo>
                  <a:pt x="9992" y="2647"/>
                  <a:pt x="9189" y="2766"/>
                  <a:pt x="8417" y="3002"/>
                </a:cubicBezTo>
                <a:lnTo>
                  <a:pt x="7643" y="471"/>
                </a:lnTo>
                <a:cubicBezTo>
                  <a:pt x="8666" y="158"/>
                  <a:pt x="9730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144"/>
                  <a:pt x="21583" y="11489"/>
                  <a:pt x="21550" y="11833"/>
                </a:cubicBezTo>
                <a:lnTo>
                  <a:pt x="24238" y="12091"/>
                </a:lnTo>
                <a:lnTo>
                  <a:pt x="19848" y="15712"/>
                </a:lnTo>
                <a:lnTo>
                  <a:pt x="16227" y="11321"/>
                </a:lnTo>
                <a:lnTo>
                  <a:pt x="18915" y="1157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3F83F36-D132-44BB-B7B2-BF579367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950" y="3400622"/>
            <a:ext cx="7000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pt-PT" sz="1600" b="1" i="0" dirty="0">
                <a:solidFill>
                  <a:schemeClr val="bg1"/>
                </a:solidFill>
                <a:latin typeface="+mn-lt"/>
              </a:rPr>
              <a:t>Niche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EFA0CE29-6AFA-40DE-8951-114CAE58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3298" y="2322284"/>
            <a:ext cx="18669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PT" sz="1600" i="0" dirty="0">
                <a:latin typeface="+mn-lt"/>
              </a:rPr>
              <a:t>Technology</a:t>
            </a:r>
          </a:p>
        </p:txBody>
      </p:sp>
      <p:grpSp>
        <p:nvGrpSpPr>
          <p:cNvPr id="15" name="Group 49">
            <a:extLst>
              <a:ext uri="{FF2B5EF4-FFF2-40B4-BE49-F238E27FC236}">
                <a16:creationId xmlns:a16="http://schemas.microsoft.com/office/drawing/2014/main" id="{A9559D8C-F8E1-4A49-A458-AEB7E01C196E}"/>
              </a:ext>
            </a:extLst>
          </p:cNvPr>
          <p:cNvGrpSpPr>
            <a:grpSpLocks/>
          </p:cNvGrpSpPr>
          <p:nvPr/>
        </p:nvGrpSpPr>
        <p:grpSpPr bwMode="auto">
          <a:xfrm>
            <a:off x="2182368" y="6008141"/>
            <a:ext cx="5844858" cy="558800"/>
            <a:chOff x="813" y="3830"/>
            <a:chExt cx="3368" cy="352"/>
          </a:xfrm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8C54EC31-0DEE-40C5-9981-9D8019A2D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" y="3830"/>
              <a:ext cx="3368" cy="352"/>
            </a:xfrm>
            <a:prstGeom prst="leftArrow">
              <a:avLst>
                <a:gd name="adj1" fmla="val 62581"/>
                <a:gd name="adj2" fmla="val 114198"/>
              </a:avLst>
            </a:prstGeom>
            <a:gradFill rotWithShape="1">
              <a:gsLst>
                <a:gs pos="0">
                  <a:srgbClr val="000066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pt-PT" sz="2800" dirty="0">
                <a:latin typeface="+mn-lt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EBF99AD-ADCD-4921-A411-B6FEB5BD6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" y="3895"/>
              <a:ext cx="119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pt-PT" sz="1600" b="1" i="0" dirty="0">
                  <a:solidFill>
                    <a:schemeClr val="bg1"/>
                  </a:solidFill>
                  <a:latin typeface="+mn-lt"/>
                </a:rPr>
                <a:t>Funding</a:t>
              </a:r>
            </a:p>
          </p:txBody>
        </p:sp>
      </p:grpSp>
      <p:sp>
        <p:nvSpPr>
          <p:cNvPr id="18" name="AutoShape 24">
            <a:extLst>
              <a:ext uri="{FF2B5EF4-FFF2-40B4-BE49-F238E27FC236}">
                <a16:creationId xmlns:a16="http://schemas.microsoft.com/office/drawing/2014/main" id="{D4CF8E1D-8EAD-4F4C-98E4-E4D9F27E1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2872" y="2347709"/>
            <a:ext cx="3189588" cy="906462"/>
          </a:xfrm>
          <a:prstGeom prst="wedgeRoundRectCallout">
            <a:avLst>
              <a:gd name="adj1" fmla="val -57508"/>
              <a:gd name="adj2" fmla="val 42663"/>
              <a:gd name="adj3" fmla="val 16667"/>
            </a:avLst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18000"/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altLang="pt-PT" sz="1600" i="0" dirty="0">
                <a:latin typeface="+mn-lt"/>
              </a:rPr>
              <a:t>Knowledge intensive,</a:t>
            </a:r>
          </a:p>
          <a:p>
            <a:pPr algn="l">
              <a:lnSpc>
                <a:spcPct val="80000"/>
              </a:lnSpc>
            </a:pPr>
            <a:r>
              <a:rPr lang="en-US" altLang="pt-PT" sz="1600" i="0" dirty="0">
                <a:latin typeface="+mn-lt"/>
              </a:rPr>
              <a:t>Fewer competitors &amp; entry barriers,</a:t>
            </a:r>
          </a:p>
          <a:p>
            <a:pPr algn="l">
              <a:lnSpc>
                <a:spcPct val="80000"/>
              </a:lnSpc>
            </a:pPr>
            <a:r>
              <a:rPr lang="en-US" altLang="pt-PT" sz="1600" i="0" dirty="0">
                <a:latin typeface="+mn-lt"/>
              </a:rPr>
              <a:t>Credibility/Reputation</a:t>
            </a:r>
          </a:p>
        </p:txBody>
      </p:sp>
      <p:grpSp>
        <p:nvGrpSpPr>
          <p:cNvPr id="19" name="Group 47">
            <a:extLst>
              <a:ext uri="{FF2B5EF4-FFF2-40B4-BE49-F238E27FC236}">
                <a16:creationId xmlns:a16="http://schemas.microsoft.com/office/drawing/2014/main" id="{888D7264-EE3D-46BB-89F9-40E4E201DAD7}"/>
              </a:ext>
            </a:extLst>
          </p:cNvPr>
          <p:cNvGrpSpPr>
            <a:grpSpLocks/>
          </p:cNvGrpSpPr>
          <p:nvPr/>
        </p:nvGrpSpPr>
        <p:grpSpPr bwMode="auto">
          <a:xfrm>
            <a:off x="3709035" y="3388766"/>
            <a:ext cx="2582863" cy="2586038"/>
            <a:chOff x="1338" y="2180"/>
            <a:chExt cx="1627" cy="1629"/>
          </a:xfrm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786EEB17-85AB-4AFA-9367-688B481CA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2323"/>
              <a:ext cx="729" cy="1270"/>
            </a:xfrm>
            <a:custGeom>
              <a:avLst/>
              <a:gdLst>
                <a:gd name="T0" fmla="*/ 181 w 729"/>
                <a:gd name="T1" fmla="*/ 1100 h 1270"/>
                <a:gd name="T2" fmla="*/ 0 w 729"/>
                <a:gd name="T3" fmla="*/ 1204 h 1270"/>
                <a:gd name="T4" fmla="*/ 474 w 729"/>
                <a:gd name="T5" fmla="*/ 1270 h 1270"/>
                <a:gd name="T6" fmla="*/ 644 w 729"/>
                <a:gd name="T7" fmla="*/ 838 h 1270"/>
                <a:gd name="T8" fmla="*/ 474 w 729"/>
                <a:gd name="T9" fmla="*/ 935 h 1270"/>
                <a:gd name="T10" fmla="*/ 451 w 729"/>
                <a:gd name="T11" fmla="*/ 889 h 1270"/>
                <a:gd name="T12" fmla="*/ 438 w 729"/>
                <a:gd name="T13" fmla="*/ 838 h 1270"/>
                <a:gd name="T14" fmla="*/ 426 w 729"/>
                <a:gd name="T15" fmla="*/ 790 h 1270"/>
                <a:gd name="T16" fmla="*/ 424 w 729"/>
                <a:gd name="T17" fmla="*/ 737 h 1270"/>
                <a:gd name="T18" fmla="*/ 428 w 729"/>
                <a:gd name="T19" fmla="*/ 680 h 1270"/>
                <a:gd name="T20" fmla="*/ 440 w 729"/>
                <a:gd name="T21" fmla="*/ 622 h 1270"/>
                <a:gd name="T22" fmla="*/ 461 w 729"/>
                <a:gd name="T23" fmla="*/ 567 h 1270"/>
                <a:gd name="T24" fmla="*/ 490 w 729"/>
                <a:gd name="T25" fmla="*/ 517 h 1270"/>
                <a:gd name="T26" fmla="*/ 525 w 729"/>
                <a:gd name="T27" fmla="*/ 468 h 1270"/>
                <a:gd name="T28" fmla="*/ 566 w 729"/>
                <a:gd name="T29" fmla="*/ 427 h 1270"/>
                <a:gd name="T30" fmla="*/ 614 w 729"/>
                <a:gd name="T31" fmla="*/ 393 h 1270"/>
                <a:gd name="T32" fmla="*/ 664 w 729"/>
                <a:gd name="T33" fmla="*/ 363 h 1270"/>
                <a:gd name="T34" fmla="*/ 543 w 729"/>
                <a:gd name="T35" fmla="*/ 223 h 1270"/>
                <a:gd name="T36" fmla="*/ 729 w 729"/>
                <a:gd name="T37" fmla="*/ 0 h 1270"/>
                <a:gd name="T38" fmla="*/ 648 w 729"/>
                <a:gd name="T39" fmla="*/ 16 h 1270"/>
                <a:gd name="T40" fmla="*/ 568 w 729"/>
                <a:gd name="T41" fmla="*/ 41 h 1270"/>
                <a:gd name="T42" fmla="*/ 495 w 729"/>
                <a:gd name="T43" fmla="*/ 76 h 1270"/>
                <a:gd name="T44" fmla="*/ 422 w 729"/>
                <a:gd name="T45" fmla="*/ 117 h 1270"/>
                <a:gd name="T46" fmla="*/ 357 w 729"/>
                <a:gd name="T47" fmla="*/ 165 h 1270"/>
                <a:gd name="T48" fmla="*/ 296 w 729"/>
                <a:gd name="T49" fmla="*/ 223 h 1270"/>
                <a:gd name="T50" fmla="*/ 243 w 729"/>
                <a:gd name="T51" fmla="*/ 282 h 1270"/>
                <a:gd name="T52" fmla="*/ 195 w 729"/>
                <a:gd name="T53" fmla="*/ 351 h 1270"/>
                <a:gd name="T54" fmla="*/ 156 w 729"/>
                <a:gd name="T55" fmla="*/ 423 h 1270"/>
                <a:gd name="T56" fmla="*/ 126 w 729"/>
                <a:gd name="T57" fmla="*/ 498 h 1270"/>
                <a:gd name="T58" fmla="*/ 103 w 729"/>
                <a:gd name="T59" fmla="*/ 576 h 1270"/>
                <a:gd name="T60" fmla="*/ 89 w 729"/>
                <a:gd name="T61" fmla="*/ 657 h 1270"/>
                <a:gd name="T62" fmla="*/ 85 w 729"/>
                <a:gd name="T63" fmla="*/ 737 h 1270"/>
                <a:gd name="T64" fmla="*/ 89 w 729"/>
                <a:gd name="T65" fmla="*/ 813 h 1270"/>
                <a:gd name="T66" fmla="*/ 101 w 729"/>
                <a:gd name="T67" fmla="*/ 889 h 1270"/>
                <a:gd name="T68" fmla="*/ 121 w 729"/>
                <a:gd name="T69" fmla="*/ 962 h 1270"/>
                <a:gd name="T70" fmla="*/ 147 w 729"/>
                <a:gd name="T71" fmla="*/ 1034 h 1270"/>
                <a:gd name="T72" fmla="*/ 181 w 729"/>
                <a:gd name="T73" fmla="*/ 1100 h 12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29" h="1270">
                  <a:moveTo>
                    <a:pt x="181" y="1100"/>
                  </a:moveTo>
                  <a:lnTo>
                    <a:pt x="0" y="1204"/>
                  </a:lnTo>
                  <a:lnTo>
                    <a:pt x="474" y="1270"/>
                  </a:lnTo>
                  <a:lnTo>
                    <a:pt x="644" y="838"/>
                  </a:lnTo>
                  <a:lnTo>
                    <a:pt x="474" y="935"/>
                  </a:lnTo>
                  <a:lnTo>
                    <a:pt x="451" y="889"/>
                  </a:lnTo>
                  <a:lnTo>
                    <a:pt x="438" y="838"/>
                  </a:lnTo>
                  <a:lnTo>
                    <a:pt x="426" y="790"/>
                  </a:lnTo>
                  <a:lnTo>
                    <a:pt x="424" y="737"/>
                  </a:lnTo>
                  <a:lnTo>
                    <a:pt x="428" y="680"/>
                  </a:lnTo>
                  <a:lnTo>
                    <a:pt x="440" y="622"/>
                  </a:lnTo>
                  <a:lnTo>
                    <a:pt x="461" y="567"/>
                  </a:lnTo>
                  <a:lnTo>
                    <a:pt x="490" y="517"/>
                  </a:lnTo>
                  <a:lnTo>
                    <a:pt x="525" y="468"/>
                  </a:lnTo>
                  <a:lnTo>
                    <a:pt x="566" y="427"/>
                  </a:lnTo>
                  <a:lnTo>
                    <a:pt x="614" y="393"/>
                  </a:lnTo>
                  <a:lnTo>
                    <a:pt x="664" y="363"/>
                  </a:lnTo>
                  <a:lnTo>
                    <a:pt x="543" y="223"/>
                  </a:lnTo>
                  <a:lnTo>
                    <a:pt x="729" y="0"/>
                  </a:lnTo>
                  <a:lnTo>
                    <a:pt x="648" y="16"/>
                  </a:lnTo>
                  <a:lnTo>
                    <a:pt x="568" y="41"/>
                  </a:lnTo>
                  <a:lnTo>
                    <a:pt x="495" y="76"/>
                  </a:lnTo>
                  <a:lnTo>
                    <a:pt x="422" y="117"/>
                  </a:lnTo>
                  <a:lnTo>
                    <a:pt x="357" y="165"/>
                  </a:lnTo>
                  <a:lnTo>
                    <a:pt x="296" y="223"/>
                  </a:lnTo>
                  <a:lnTo>
                    <a:pt x="243" y="282"/>
                  </a:lnTo>
                  <a:lnTo>
                    <a:pt x="195" y="351"/>
                  </a:lnTo>
                  <a:lnTo>
                    <a:pt x="156" y="423"/>
                  </a:lnTo>
                  <a:lnTo>
                    <a:pt x="126" y="498"/>
                  </a:lnTo>
                  <a:lnTo>
                    <a:pt x="103" y="576"/>
                  </a:lnTo>
                  <a:lnTo>
                    <a:pt x="89" y="657"/>
                  </a:lnTo>
                  <a:lnTo>
                    <a:pt x="85" y="737"/>
                  </a:lnTo>
                  <a:lnTo>
                    <a:pt x="89" y="813"/>
                  </a:lnTo>
                  <a:lnTo>
                    <a:pt x="101" y="889"/>
                  </a:lnTo>
                  <a:lnTo>
                    <a:pt x="121" y="962"/>
                  </a:lnTo>
                  <a:lnTo>
                    <a:pt x="147" y="1034"/>
                  </a:lnTo>
                  <a:lnTo>
                    <a:pt x="181" y="1100"/>
                  </a:lnTo>
                  <a:close/>
                </a:path>
              </a:pathLst>
            </a:custGeom>
            <a:solidFill>
              <a:srgbClr val="333399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2E905B2D-3ECB-48C0-B9E0-180AED007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" y="3095"/>
              <a:ext cx="1341" cy="714"/>
            </a:xfrm>
            <a:custGeom>
              <a:avLst/>
              <a:gdLst>
                <a:gd name="T0" fmla="*/ 1212 w 1341"/>
                <a:gd name="T1" fmla="*/ 356 h 714"/>
                <a:gd name="T2" fmla="*/ 1341 w 1341"/>
                <a:gd name="T3" fmla="*/ 432 h 714"/>
                <a:gd name="T4" fmla="*/ 1171 w 1341"/>
                <a:gd name="T5" fmla="*/ 0 h 714"/>
                <a:gd name="T6" fmla="*/ 731 w 1341"/>
                <a:gd name="T7" fmla="*/ 66 h 714"/>
                <a:gd name="T8" fmla="*/ 924 w 1341"/>
                <a:gd name="T9" fmla="*/ 181 h 714"/>
                <a:gd name="T10" fmla="*/ 887 w 1341"/>
                <a:gd name="T11" fmla="*/ 232 h 714"/>
                <a:gd name="T12" fmla="*/ 844 w 1341"/>
                <a:gd name="T13" fmla="*/ 275 h 714"/>
                <a:gd name="T14" fmla="*/ 795 w 1341"/>
                <a:gd name="T15" fmla="*/ 312 h 714"/>
                <a:gd name="T16" fmla="*/ 740 w 1341"/>
                <a:gd name="T17" fmla="*/ 342 h 714"/>
                <a:gd name="T18" fmla="*/ 683 w 1341"/>
                <a:gd name="T19" fmla="*/ 365 h 714"/>
                <a:gd name="T20" fmla="*/ 621 w 1341"/>
                <a:gd name="T21" fmla="*/ 377 h 714"/>
                <a:gd name="T22" fmla="*/ 559 w 1341"/>
                <a:gd name="T23" fmla="*/ 381 h 714"/>
                <a:gd name="T24" fmla="*/ 498 w 1341"/>
                <a:gd name="T25" fmla="*/ 377 h 714"/>
                <a:gd name="T26" fmla="*/ 438 w 1341"/>
                <a:gd name="T27" fmla="*/ 363 h 714"/>
                <a:gd name="T28" fmla="*/ 381 w 1341"/>
                <a:gd name="T29" fmla="*/ 342 h 714"/>
                <a:gd name="T30" fmla="*/ 326 w 1341"/>
                <a:gd name="T31" fmla="*/ 312 h 714"/>
                <a:gd name="T32" fmla="*/ 278 w 1341"/>
                <a:gd name="T33" fmla="*/ 273 h 714"/>
                <a:gd name="T34" fmla="*/ 188 w 1341"/>
                <a:gd name="T35" fmla="*/ 498 h 714"/>
                <a:gd name="T36" fmla="*/ 0 w 1341"/>
                <a:gd name="T37" fmla="*/ 471 h 714"/>
                <a:gd name="T38" fmla="*/ 60 w 1341"/>
                <a:gd name="T39" fmla="*/ 528 h 714"/>
                <a:gd name="T40" fmla="*/ 124 w 1341"/>
                <a:gd name="T41" fmla="*/ 579 h 714"/>
                <a:gd name="T42" fmla="*/ 195 w 1341"/>
                <a:gd name="T43" fmla="*/ 622 h 714"/>
                <a:gd name="T44" fmla="*/ 268 w 1341"/>
                <a:gd name="T45" fmla="*/ 657 h 714"/>
                <a:gd name="T46" fmla="*/ 349 w 1341"/>
                <a:gd name="T47" fmla="*/ 684 h 714"/>
                <a:gd name="T48" fmla="*/ 429 w 1341"/>
                <a:gd name="T49" fmla="*/ 703 h 714"/>
                <a:gd name="T50" fmla="*/ 511 w 1341"/>
                <a:gd name="T51" fmla="*/ 712 h 714"/>
                <a:gd name="T52" fmla="*/ 594 w 1341"/>
                <a:gd name="T53" fmla="*/ 714 h 714"/>
                <a:gd name="T54" fmla="*/ 676 w 1341"/>
                <a:gd name="T55" fmla="*/ 705 h 714"/>
                <a:gd name="T56" fmla="*/ 759 w 1341"/>
                <a:gd name="T57" fmla="*/ 689 h 714"/>
                <a:gd name="T58" fmla="*/ 837 w 1341"/>
                <a:gd name="T59" fmla="*/ 664 h 714"/>
                <a:gd name="T60" fmla="*/ 912 w 1341"/>
                <a:gd name="T61" fmla="*/ 629 h 714"/>
                <a:gd name="T62" fmla="*/ 983 w 1341"/>
                <a:gd name="T63" fmla="*/ 588 h 714"/>
                <a:gd name="T64" fmla="*/ 1050 w 1341"/>
                <a:gd name="T65" fmla="*/ 540 h 714"/>
                <a:gd name="T66" fmla="*/ 1112 w 1341"/>
                <a:gd name="T67" fmla="*/ 485 h 714"/>
                <a:gd name="T68" fmla="*/ 1164 w 1341"/>
                <a:gd name="T69" fmla="*/ 422 h 714"/>
                <a:gd name="T70" fmla="*/ 1212 w 1341"/>
                <a:gd name="T71" fmla="*/ 356 h 7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1" h="714">
                  <a:moveTo>
                    <a:pt x="1212" y="356"/>
                  </a:moveTo>
                  <a:lnTo>
                    <a:pt x="1341" y="432"/>
                  </a:lnTo>
                  <a:lnTo>
                    <a:pt x="1171" y="0"/>
                  </a:lnTo>
                  <a:lnTo>
                    <a:pt x="731" y="66"/>
                  </a:lnTo>
                  <a:lnTo>
                    <a:pt x="924" y="181"/>
                  </a:lnTo>
                  <a:lnTo>
                    <a:pt x="887" y="232"/>
                  </a:lnTo>
                  <a:lnTo>
                    <a:pt x="844" y="275"/>
                  </a:lnTo>
                  <a:lnTo>
                    <a:pt x="795" y="312"/>
                  </a:lnTo>
                  <a:lnTo>
                    <a:pt x="740" y="342"/>
                  </a:lnTo>
                  <a:lnTo>
                    <a:pt x="683" y="365"/>
                  </a:lnTo>
                  <a:lnTo>
                    <a:pt x="621" y="377"/>
                  </a:lnTo>
                  <a:lnTo>
                    <a:pt x="559" y="381"/>
                  </a:lnTo>
                  <a:lnTo>
                    <a:pt x="498" y="377"/>
                  </a:lnTo>
                  <a:lnTo>
                    <a:pt x="438" y="363"/>
                  </a:lnTo>
                  <a:lnTo>
                    <a:pt x="381" y="342"/>
                  </a:lnTo>
                  <a:lnTo>
                    <a:pt x="326" y="312"/>
                  </a:lnTo>
                  <a:lnTo>
                    <a:pt x="278" y="273"/>
                  </a:lnTo>
                  <a:lnTo>
                    <a:pt x="188" y="498"/>
                  </a:lnTo>
                  <a:lnTo>
                    <a:pt x="0" y="471"/>
                  </a:lnTo>
                  <a:lnTo>
                    <a:pt x="60" y="528"/>
                  </a:lnTo>
                  <a:lnTo>
                    <a:pt x="124" y="579"/>
                  </a:lnTo>
                  <a:lnTo>
                    <a:pt x="195" y="622"/>
                  </a:lnTo>
                  <a:lnTo>
                    <a:pt x="268" y="657"/>
                  </a:lnTo>
                  <a:lnTo>
                    <a:pt x="349" y="684"/>
                  </a:lnTo>
                  <a:lnTo>
                    <a:pt x="429" y="703"/>
                  </a:lnTo>
                  <a:lnTo>
                    <a:pt x="511" y="712"/>
                  </a:lnTo>
                  <a:lnTo>
                    <a:pt x="594" y="714"/>
                  </a:lnTo>
                  <a:lnTo>
                    <a:pt x="676" y="705"/>
                  </a:lnTo>
                  <a:lnTo>
                    <a:pt x="759" y="689"/>
                  </a:lnTo>
                  <a:lnTo>
                    <a:pt x="837" y="664"/>
                  </a:lnTo>
                  <a:lnTo>
                    <a:pt x="912" y="629"/>
                  </a:lnTo>
                  <a:lnTo>
                    <a:pt x="983" y="588"/>
                  </a:lnTo>
                  <a:lnTo>
                    <a:pt x="1050" y="540"/>
                  </a:lnTo>
                  <a:lnTo>
                    <a:pt x="1112" y="485"/>
                  </a:lnTo>
                  <a:lnTo>
                    <a:pt x="1164" y="422"/>
                  </a:lnTo>
                  <a:lnTo>
                    <a:pt x="1212" y="356"/>
                  </a:lnTo>
                  <a:close/>
                </a:path>
              </a:pathLst>
            </a:custGeom>
            <a:solidFill>
              <a:srgbClr val="0000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A3A3F329-CA8F-47C9-9BFB-D4FD21D0A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2180"/>
              <a:ext cx="1065" cy="1161"/>
            </a:xfrm>
            <a:custGeom>
              <a:avLst/>
              <a:gdLst>
                <a:gd name="T0" fmla="*/ 305 w 1065"/>
                <a:gd name="T1" fmla="*/ 134 h 1161"/>
                <a:gd name="T2" fmla="*/ 305 w 1065"/>
                <a:gd name="T3" fmla="*/ 0 h 1161"/>
                <a:gd name="T4" fmla="*/ 0 w 1065"/>
                <a:gd name="T5" fmla="*/ 366 h 1161"/>
                <a:gd name="T6" fmla="*/ 305 w 1065"/>
                <a:gd name="T7" fmla="*/ 715 h 1161"/>
                <a:gd name="T8" fmla="*/ 305 w 1065"/>
                <a:gd name="T9" fmla="*/ 464 h 1161"/>
                <a:gd name="T10" fmla="*/ 364 w 1065"/>
                <a:gd name="T11" fmla="*/ 469 h 1161"/>
                <a:gd name="T12" fmla="*/ 424 w 1065"/>
                <a:gd name="T13" fmla="*/ 483 h 1161"/>
                <a:gd name="T14" fmla="*/ 481 w 1065"/>
                <a:gd name="T15" fmla="*/ 504 h 1161"/>
                <a:gd name="T16" fmla="*/ 534 w 1065"/>
                <a:gd name="T17" fmla="*/ 531 h 1161"/>
                <a:gd name="T18" fmla="*/ 582 w 1065"/>
                <a:gd name="T19" fmla="*/ 568 h 1161"/>
                <a:gd name="T20" fmla="*/ 623 w 1065"/>
                <a:gd name="T21" fmla="*/ 609 h 1161"/>
                <a:gd name="T22" fmla="*/ 660 w 1065"/>
                <a:gd name="T23" fmla="*/ 657 h 1161"/>
                <a:gd name="T24" fmla="*/ 690 w 1065"/>
                <a:gd name="T25" fmla="*/ 708 h 1161"/>
                <a:gd name="T26" fmla="*/ 710 w 1065"/>
                <a:gd name="T27" fmla="*/ 763 h 1161"/>
                <a:gd name="T28" fmla="*/ 724 w 1065"/>
                <a:gd name="T29" fmla="*/ 823 h 1161"/>
                <a:gd name="T30" fmla="*/ 726 w 1065"/>
                <a:gd name="T31" fmla="*/ 880 h 1161"/>
                <a:gd name="T32" fmla="*/ 726 w 1065"/>
                <a:gd name="T33" fmla="*/ 912 h 1161"/>
                <a:gd name="T34" fmla="*/ 722 w 1065"/>
                <a:gd name="T35" fmla="*/ 942 h 1161"/>
                <a:gd name="T36" fmla="*/ 914 w 1065"/>
                <a:gd name="T37" fmla="*/ 915 h 1161"/>
                <a:gd name="T38" fmla="*/ 1010 w 1065"/>
                <a:gd name="T39" fmla="*/ 1161 h 1161"/>
                <a:gd name="T40" fmla="*/ 1036 w 1065"/>
                <a:gd name="T41" fmla="*/ 1094 h 1161"/>
                <a:gd name="T42" fmla="*/ 1052 w 1065"/>
                <a:gd name="T43" fmla="*/ 1025 h 1161"/>
                <a:gd name="T44" fmla="*/ 1063 w 1065"/>
                <a:gd name="T45" fmla="*/ 954 h 1161"/>
                <a:gd name="T46" fmla="*/ 1065 w 1065"/>
                <a:gd name="T47" fmla="*/ 880 h 1161"/>
                <a:gd name="T48" fmla="*/ 1061 w 1065"/>
                <a:gd name="T49" fmla="*/ 802 h 1161"/>
                <a:gd name="T50" fmla="*/ 1049 w 1065"/>
                <a:gd name="T51" fmla="*/ 726 h 1161"/>
                <a:gd name="T52" fmla="*/ 1029 w 1065"/>
                <a:gd name="T53" fmla="*/ 651 h 1161"/>
                <a:gd name="T54" fmla="*/ 1001 w 1065"/>
                <a:gd name="T55" fmla="*/ 577 h 1161"/>
                <a:gd name="T56" fmla="*/ 965 w 1065"/>
                <a:gd name="T57" fmla="*/ 506 h 1161"/>
                <a:gd name="T58" fmla="*/ 921 w 1065"/>
                <a:gd name="T59" fmla="*/ 441 h 1161"/>
                <a:gd name="T60" fmla="*/ 871 w 1065"/>
                <a:gd name="T61" fmla="*/ 379 h 1161"/>
                <a:gd name="T62" fmla="*/ 813 w 1065"/>
                <a:gd name="T63" fmla="*/ 324 h 1161"/>
                <a:gd name="T64" fmla="*/ 752 w 1065"/>
                <a:gd name="T65" fmla="*/ 276 h 1161"/>
                <a:gd name="T66" fmla="*/ 685 w 1065"/>
                <a:gd name="T67" fmla="*/ 232 h 1161"/>
                <a:gd name="T68" fmla="*/ 614 w 1065"/>
                <a:gd name="T69" fmla="*/ 198 h 1161"/>
                <a:gd name="T70" fmla="*/ 541 w 1065"/>
                <a:gd name="T71" fmla="*/ 170 h 1161"/>
                <a:gd name="T72" fmla="*/ 463 w 1065"/>
                <a:gd name="T73" fmla="*/ 150 h 1161"/>
                <a:gd name="T74" fmla="*/ 385 w 1065"/>
                <a:gd name="T75" fmla="*/ 136 h 1161"/>
                <a:gd name="T76" fmla="*/ 305 w 1065"/>
                <a:gd name="T77" fmla="*/ 134 h 1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65" h="1161">
                  <a:moveTo>
                    <a:pt x="305" y="134"/>
                  </a:moveTo>
                  <a:lnTo>
                    <a:pt x="305" y="0"/>
                  </a:lnTo>
                  <a:lnTo>
                    <a:pt x="0" y="366"/>
                  </a:lnTo>
                  <a:lnTo>
                    <a:pt x="305" y="715"/>
                  </a:lnTo>
                  <a:lnTo>
                    <a:pt x="305" y="464"/>
                  </a:lnTo>
                  <a:lnTo>
                    <a:pt x="364" y="469"/>
                  </a:lnTo>
                  <a:lnTo>
                    <a:pt x="424" y="483"/>
                  </a:lnTo>
                  <a:lnTo>
                    <a:pt x="481" y="504"/>
                  </a:lnTo>
                  <a:lnTo>
                    <a:pt x="534" y="531"/>
                  </a:lnTo>
                  <a:lnTo>
                    <a:pt x="582" y="568"/>
                  </a:lnTo>
                  <a:lnTo>
                    <a:pt x="623" y="609"/>
                  </a:lnTo>
                  <a:lnTo>
                    <a:pt x="660" y="657"/>
                  </a:lnTo>
                  <a:lnTo>
                    <a:pt x="690" y="708"/>
                  </a:lnTo>
                  <a:lnTo>
                    <a:pt x="710" y="763"/>
                  </a:lnTo>
                  <a:lnTo>
                    <a:pt x="724" y="823"/>
                  </a:lnTo>
                  <a:lnTo>
                    <a:pt x="726" y="880"/>
                  </a:lnTo>
                  <a:lnTo>
                    <a:pt x="726" y="912"/>
                  </a:lnTo>
                  <a:lnTo>
                    <a:pt x="722" y="942"/>
                  </a:lnTo>
                  <a:lnTo>
                    <a:pt x="914" y="915"/>
                  </a:lnTo>
                  <a:lnTo>
                    <a:pt x="1010" y="1161"/>
                  </a:lnTo>
                  <a:lnTo>
                    <a:pt x="1036" y="1094"/>
                  </a:lnTo>
                  <a:lnTo>
                    <a:pt x="1052" y="1025"/>
                  </a:lnTo>
                  <a:lnTo>
                    <a:pt x="1063" y="954"/>
                  </a:lnTo>
                  <a:lnTo>
                    <a:pt x="1065" y="880"/>
                  </a:lnTo>
                  <a:lnTo>
                    <a:pt x="1061" y="802"/>
                  </a:lnTo>
                  <a:lnTo>
                    <a:pt x="1049" y="726"/>
                  </a:lnTo>
                  <a:lnTo>
                    <a:pt x="1029" y="651"/>
                  </a:lnTo>
                  <a:lnTo>
                    <a:pt x="1001" y="577"/>
                  </a:lnTo>
                  <a:lnTo>
                    <a:pt x="965" y="506"/>
                  </a:lnTo>
                  <a:lnTo>
                    <a:pt x="921" y="441"/>
                  </a:lnTo>
                  <a:lnTo>
                    <a:pt x="871" y="379"/>
                  </a:lnTo>
                  <a:lnTo>
                    <a:pt x="813" y="324"/>
                  </a:lnTo>
                  <a:lnTo>
                    <a:pt x="752" y="276"/>
                  </a:lnTo>
                  <a:lnTo>
                    <a:pt x="685" y="232"/>
                  </a:lnTo>
                  <a:lnTo>
                    <a:pt x="614" y="198"/>
                  </a:lnTo>
                  <a:lnTo>
                    <a:pt x="541" y="170"/>
                  </a:lnTo>
                  <a:lnTo>
                    <a:pt x="463" y="150"/>
                  </a:lnTo>
                  <a:lnTo>
                    <a:pt x="385" y="136"/>
                  </a:lnTo>
                  <a:lnTo>
                    <a:pt x="305" y="134"/>
                  </a:lnTo>
                  <a:close/>
                </a:path>
              </a:pathLst>
            </a:custGeom>
            <a:solidFill>
              <a:srgbClr val="00008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23" name="Text Box 30">
              <a:extLst>
                <a:ext uri="{FF2B5EF4-FFF2-40B4-BE49-F238E27FC236}">
                  <a16:creationId xmlns:a16="http://schemas.microsoft.com/office/drawing/2014/main" id="{5BC25F01-D6BD-43BD-8DFF-561BEA83B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873"/>
              <a:ext cx="940" cy="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algn="ctr"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pt-PT" sz="1600" i="0" dirty="0">
                  <a:latin typeface="+mn-lt"/>
                </a:rPr>
                <a:t>IP / Quality  Innovation / Mkt</a:t>
              </a:r>
            </a:p>
          </p:txBody>
        </p:sp>
      </p:grpSp>
      <p:sp>
        <p:nvSpPr>
          <p:cNvPr id="24" name="Text Box 31">
            <a:extLst>
              <a:ext uri="{FF2B5EF4-FFF2-40B4-BE49-F238E27FC236}">
                <a16:creationId xmlns:a16="http://schemas.microsoft.com/office/drawing/2014/main" id="{CDBD29DC-48B4-42E1-9054-392A6943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894" y="1487158"/>
            <a:ext cx="343483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pt-PT" sz="3200" i="0" dirty="0">
                <a:solidFill>
                  <a:srgbClr val="003399"/>
                </a:solidFill>
                <a:latin typeface="+mn-lt"/>
              </a:rPr>
              <a:t>Critical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07B82E25-0924-4B29-B52A-D3E75F40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570" y="1555546"/>
            <a:ext cx="2346134" cy="45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pt-PT" sz="3200" i="0" dirty="0">
                <a:solidFill>
                  <a:srgbClr val="003399"/>
                </a:solidFill>
                <a:latin typeface="+mn-lt"/>
              </a:rPr>
              <a:t>Marketplace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9E445B3C-9DB2-4D57-A48D-B3C0AB2B0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100" y="3656736"/>
            <a:ext cx="16577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pt-PT" sz="1800" b="1" i="0" dirty="0">
                <a:latin typeface="+mn-lt"/>
              </a:rPr>
              <a:t>R&amp;D in CONSORTIUM</a:t>
            </a:r>
          </a:p>
        </p:txBody>
      </p:sp>
      <p:sp>
        <p:nvSpPr>
          <p:cNvPr id="28" name="AutoShape 11">
            <a:extLst>
              <a:ext uri="{FF2B5EF4-FFF2-40B4-BE49-F238E27FC236}">
                <a16:creationId xmlns:a16="http://schemas.microsoft.com/office/drawing/2014/main" id="{7D25E3C4-EF61-4178-9338-80B5D196A7AD}"/>
              </a:ext>
            </a:extLst>
          </p:cNvPr>
          <p:cNvSpPr>
            <a:spLocks noChangeArrowheads="1"/>
          </p:cNvSpPr>
          <p:nvPr/>
        </p:nvSpPr>
        <p:spPr bwMode="auto">
          <a:xfrm rot="20087418">
            <a:off x="1507573" y="2898615"/>
            <a:ext cx="2708275" cy="2146300"/>
          </a:xfrm>
          <a:custGeom>
            <a:avLst/>
            <a:gdLst>
              <a:gd name="T0" fmla="*/ 1249 w 21600"/>
              <a:gd name="T1" fmla="*/ 77 h 21600"/>
              <a:gd name="T2" fmla="*/ 408 w 21600"/>
              <a:gd name="T3" fmla="*/ 219 h 21600"/>
              <a:gd name="T4" fmla="*/ 1134 w 21600"/>
              <a:gd name="T5" fmla="*/ 252 h 21600"/>
              <a:gd name="T6" fmla="*/ 1918 w 21600"/>
              <a:gd name="T7" fmla="*/ 719 h 21600"/>
              <a:gd name="T8" fmla="*/ 1563 w 21600"/>
              <a:gd name="T9" fmla="*/ 973 h 21600"/>
              <a:gd name="T10" fmla="*/ 1244 w 21600"/>
              <a:gd name="T11" fmla="*/ 69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5 w 21600"/>
              <a:gd name="T19" fmla="*/ 3163 h 21600"/>
              <a:gd name="T20" fmla="*/ 18435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43" y="11192"/>
                </a:moveTo>
                <a:cubicBezTo>
                  <a:pt x="18450" y="11062"/>
                  <a:pt x="18454" y="10931"/>
                  <a:pt x="18454" y="10800"/>
                </a:cubicBezTo>
                <a:cubicBezTo>
                  <a:pt x="18454" y="6572"/>
                  <a:pt x="15027" y="3146"/>
                  <a:pt x="10800" y="3146"/>
                </a:cubicBezTo>
                <a:cubicBezTo>
                  <a:pt x="9109" y="3146"/>
                  <a:pt x="7466" y="3705"/>
                  <a:pt x="6127" y="4737"/>
                </a:cubicBezTo>
                <a:lnTo>
                  <a:pt x="4207" y="2245"/>
                </a:lnTo>
                <a:cubicBezTo>
                  <a:pt x="6096" y="789"/>
                  <a:pt x="8414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84"/>
                  <a:pt x="21595" y="11169"/>
                  <a:pt x="21585" y="11354"/>
                </a:cubicBezTo>
                <a:lnTo>
                  <a:pt x="24282" y="11493"/>
                </a:lnTo>
                <a:lnTo>
                  <a:pt x="19795" y="15540"/>
                </a:lnTo>
                <a:lnTo>
                  <a:pt x="15747" y="11054"/>
                </a:lnTo>
                <a:lnTo>
                  <a:pt x="18443" y="11192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29" name="Text Box 35">
            <a:extLst>
              <a:ext uri="{FF2B5EF4-FFF2-40B4-BE49-F238E27FC236}">
                <a16:creationId xmlns:a16="http://schemas.microsoft.com/office/drawing/2014/main" id="{218EF8DC-5CA3-4EF2-AF4F-2DF9677B5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77" y="2609494"/>
            <a:ext cx="1600200" cy="4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altLang="pt-PT" sz="1600" i="0" dirty="0">
                <a:latin typeface="+mn-lt"/>
              </a:rPr>
              <a:t>Technology Transfer</a:t>
            </a: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AC2FE785-4F3F-43BA-A66D-60A08831D0B4}"/>
              </a:ext>
            </a:extLst>
          </p:cNvPr>
          <p:cNvSpPr txBox="1">
            <a:spLocks noChangeArrowheads="1"/>
          </p:cNvSpPr>
          <p:nvPr/>
        </p:nvSpPr>
        <p:spPr>
          <a:xfrm>
            <a:off x="471805" y="536575"/>
            <a:ext cx="7721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I</a:t>
            </a:r>
            <a:r>
              <a:rPr lang="pt-PT" altLang="en-US" dirty="0" err="1"/>
              <a:t>nnovation</a:t>
            </a:r>
            <a:r>
              <a:rPr lang="pt-PT" altLang="en-US" dirty="0"/>
              <a:t> </a:t>
            </a:r>
            <a:r>
              <a:rPr lang="pt-PT" altLang="en-US" dirty="0" err="1"/>
              <a:t>Cycle</a:t>
            </a:r>
            <a:r>
              <a:rPr lang="pt-PT" altLang="en-US" dirty="0"/>
              <a:t> - 1999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183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nufacturing">
            <a:extLst>
              <a:ext uri="{FF2B5EF4-FFF2-40B4-BE49-F238E27FC236}">
                <a16:creationId xmlns:a16="http://schemas.microsoft.com/office/drawing/2014/main" id="{3262195D-5B18-4B97-942A-5951515E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16" y="5159374"/>
            <a:ext cx="1136288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erospace">
            <a:extLst>
              <a:ext uri="{FF2B5EF4-FFF2-40B4-BE49-F238E27FC236}">
                <a16:creationId xmlns:a16="http://schemas.microsoft.com/office/drawing/2014/main" id="{61A5A378-5C2A-47A1-A986-4BA52267D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40" y="5169529"/>
            <a:ext cx="1127766" cy="11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efense">
            <a:extLst>
              <a:ext uri="{FF2B5EF4-FFF2-40B4-BE49-F238E27FC236}">
                <a16:creationId xmlns:a16="http://schemas.microsoft.com/office/drawing/2014/main" id="{C41DD4BE-95F7-4F64-B97C-83FAEA55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78" y="5169529"/>
            <a:ext cx="1126346" cy="11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elecom">
            <a:extLst>
              <a:ext uri="{FF2B5EF4-FFF2-40B4-BE49-F238E27FC236}">
                <a16:creationId xmlns:a16="http://schemas.microsoft.com/office/drawing/2014/main" id="{F21E2A2B-3F2D-4325-B3B2-735C0022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97" y="5169529"/>
            <a:ext cx="1127766" cy="11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finance">
            <a:extLst>
              <a:ext uri="{FF2B5EF4-FFF2-40B4-BE49-F238E27FC236}">
                <a16:creationId xmlns:a16="http://schemas.microsoft.com/office/drawing/2014/main" id="{9A94C183-61B4-41CC-9AFB-5C8FAF0D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73" y="5169529"/>
            <a:ext cx="1126346" cy="11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government">
            <a:extLst>
              <a:ext uri="{FF2B5EF4-FFF2-40B4-BE49-F238E27FC236}">
                <a16:creationId xmlns:a16="http://schemas.microsoft.com/office/drawing/2014/main" id="{EB8A6FBA-8E5F-41A5-8178-7DEE324C5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35" y="5169529"/>
            <a:ext cx="1127766" cy="11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406036AA-159C-4909-BDFB-52B72583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789" y="5159374"/>
            <a:ext cx="1132027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99FCE22D-D55F-479C-B2F9-DF06C4644790}"/>
              </a:ext>
            </a:extLst>
          </p:cNvPr>
          <p:cNvSpPr txBox="1">
            <a:spLocks noChangeArrowheads="1"/>
          </p:cNvSpPr>
          <p:nvPr/>
        </p:nvSpPr>
        <p:spPr>
          <a:xfrm>
            <a:off x="471805" y="536575"/>
            <a:ext cx="7721600" cy="549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en-US" dirty="0" err="1"/>
              <a:t>The</a:t>
            </a:r>
            <a:r>
              <a:rPr lang="pt-PT" altLang="en-US" dirty="0"/>
              <a:t> </a:t>
            </a:r>
            <a:r>
              <a:rPr lang="pt-PT" altLang="en-US" dirty="0" err="1"/>
              <a:t>Push&amp;Pull</a:t>
            </a:r>
            <a:r>
              <a:rPr lang="pt-PT" altLang="en-US" dirty="0"/>
              <a:t> </a:t>
            </a:r>
            <a:r>
              <a:rPr lang="pt-PT" altLang="en-US" dirty="0" err="1"/>
              <a:t>model</a:t>
            </a:r>
            <a:endParaRPr lang="en-GB" alt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E0C4F9-E695-4562-92E5-134E0CE21C8C}"/>
              </a:ext>
            </a:extLst>
          </p:cNvPr>
          <p:cNvGrpSpPr/>
          <p:nvPr/>
        </p:nvGrpSpPr>
        <p:grpSpPr>
          <a:xfrm>
            <a:off x="2194052" y="1469396"/>
            <a:ext cx="7726363" cy="704850"/>
            <a:chOff x="2194052" y="1995488"/>
            <a:chExt cx="7726363" cy="704850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8CF941D9-7AB1-473C-AC5D-43B9E378E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052" y="1995488"/>
              <a:ext cx="7726363" cy="7048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1pPr>
              <a:lvl2pPr marL="742950" indent="-285750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2pPr>
              <a:lvl3pPr marL="1143000" indent="-228600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3pPr>
              <a:lvl4pPr marL="1600200" indent="-228600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4pPr>
              <a:lvl5pPr marL="2057400" indent="-228600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9pPr>
            </a:lstStyle>
            <a:p>
              <a:endParaRPr lang="pt-PT" altLang="en-US"/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8F4B2926-EF78-4ED6-A6CC-C9698E126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940" y="2027238"/>
              <a:ext cx="6726237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783" tIns="50392" rIns="100783" bIns="50392">
              <a:spAutoFit/>
            </a:bodyPr>
            <a:lstStyle>
              <a:lvl1pPr marL="342900" indent="-342900" defTabSz="1008063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1pPr>
              <a:lvl2pPr marL="503238" defTabSz="1008063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2pPr>
              <a:lvl3pPr marL="1143000" indent="-228600" defTabSz="1008063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3pPr>
              <a:lvl4pPr marL="1600200" indent="-228600" defTabSz="1008063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4pPr>
              <a:lvl5pPr marL="2057400" indent="-228600" defTabSz="1008063"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5pPr>
              <a:lvl6pPr marL="25146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6pPr>
              <a:lvl7pPr marL="29718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7pPr>
              <a:lvl8pPr marL="34290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8pPr>
              <a:lvl9pPr marL="3886200" indent="-228600" defTabSz="1008063" eaLnBrk="0" fontAlgn="base" hangingPunct="0">
                <a:spcBef>
                  <a:spcPct val="0"/>
                </a:spcBef>
                <a:spcAft>
                  <a:spcPct val="0"/>
                </a:spcAft>
                <a:defRPr sz="3100">
                  <a:solidFill>
                    <a:schemeClr val="tx1"/>
                  </a:solidFill>
                  <a:latin typeface="Franklin Gothic Book" pitchFamily="34" charset="0"/>
                  <a:ea typeface="ヒラギノ角ゴ ProN W3"/>
                  <a:cs typeface="ヒラギノ角ゴ ProN W3"/>
                  <a:sym typeface="57 C Univers Condensed"/>
                </a:defRPr>
              </a:lvl9pPr>
            </a:lstStyle>
            <a:p>
              <a:pPr lvl="1" algn="ctr" eaLnBrk="1" hangingPunct="1">
                <a:lnSpc>
                  <a:spcPct val="80000"/>
                </a:lnSpc>
                <a:spcBef>
                  <a:spcPct val="50000"/>
                </a:spcBef>
                <a:buClr>
                  <a:srgbClr val="000099"/>
                </a:buClr>
                <a:buSzPct val="60000"/>
                <a:buFont typeface="Wingdings" pitchFamily="2" charset="2"/>
                <a:buNone/>
              </a:pPr>
              <a:r>
                <a:rPr lang="pt-PT" altLang="en-US" sz="2200">
                  <a:solidFill>
                    <a:schemeClr val="bg1"/>
                  </a:solidFill>
                  <a:ea typeface="ヒラギノ角ゴ Pro W3"/>
                  <a:cs typeface="ヒラギノ角ゴ Pro W3"/>
                </a:rPr>
                <a:t>R&amp;D in Consortium with</a:t>
              </a:r>
              <a:br>
                <a:rPr lang="pt-PT" altLang="en-US" sz="2200">
                  <a:solidFill>
                    <a:schemeClr val="bg1"/>
                  </a:solidFill>
                  <a:ea typeface="ヒラギノ角ゴ Pro W3"/>
                  <a:cs typeface="ヒラギノ角ゴ Pro W3"/>
                </a:rPr>
              </a:br>
              <a:r>
                <a:rPr lang="pt-PT" altLang="en-US" sz="2200">
                  <a:solidFill>
                    <a:schemeClr val="bg1"/>
                  </a:solidFill>
                  <a:ea typeface="ヒラギノ角ゴ Pro W3"/>
                  <a:cs typeface="ヒラギノ角ゴ Pro W3"/>
                </a:rPr>
                <a:t>Universities / R&amp;D Labs</a:t>
              </a:r>
              <a:endParaRPr lang="en-US" altLang="en-US" sz="2200">
                <a:solidFill>
                  <a:schemeClr val="bg1"/>
                </a:solidFill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2" name="Text Box 7">
            <a:extLst>
              <a:ext uri="{FF2B5EF4-FFF2-40B4-BE49-F238E27FC236}">
                <a16:creationId xmlns:a16="http://schemas.microsoft.com/office/drawing/2014/main" id="{93B4D7B2-EDD3-4D0C-8A4A-1243F3953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852" y="3448050"/>
            <a:ext cx="257651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defTabSz="503238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1pPr>
            <a:lvl2pPr marL="742950" indent="-285750" defTabSz="503238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2pPr>
            <a:lvl3pPr marL="1143000" indent="-228600" defTabSz="503238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3pPr>
            <a:lvl4pPr marL="1600200" indent="-228600" defTabSz="503238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4pPr>
            <a:lvl5pPr marL="2057400" indent="-228600" defTabSz="503238"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5pPr>
            <a:lvl6pPr marL="25146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6pPr>
            <a:lvl7pPr marL="29718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7pPr>
            <a:lvl8pPr marL="34290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8pPr>
            <a:lvl9pPr marL="38862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Franklin Gothic Book" pitchFamily="34" charset="0"/>
                <a:ea typeface="ヒラギノ角ゴ ProN W3"/>
                <a:cs typeface="ヒラギノ角ゴ ProN W3"/>
                <a:sym typeface="57 C Univers Condensed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PT" altLang="en-US" sz="3500" b="1">
                <a:solidFill>
                  <a:srgbClr val="292929"/>
                </a:solidFill>
                <a:ea typeface="ヒラギノ角ゴ Pro W3"/>
                <a:cs typeface="ヒラギノ角ゴ Pro W3"/>
              </a:rPr>
              <a:t>Ideas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PT" altLang="en-US" sz="2400" b="1">
                <a:solidFill>
                  <a:srgbClr val="292929"/>
                </a:solidFill>
                <a:ea typeface="ヒラギノ角ゴ Pro W3"/>
                <a:cs typeface="ヒラギノ角ゴ Pro W3"/>
              </a:rPr>
              <a:t>Push-Pull</a:t>
            </a:r>
            <a:endParaRPr lang="en-US" altLang="en-US" sz="2400" b="1">
              <a:solidFill>
                <a:srgbClr val="292929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23" name="AutoShape 19">
            <a:extLst>
              <a:ext uri="{FF2B5EF4-FFF2-40B4-BE49-F238E27FC236}">
                <a16:creationId xmlns:a16="http://schemas.microsoft.com/office/drawing/2014/main" id="{C8105AB0-A1C1-4896-B1BD-99220F922F1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84740" y="2916238"/>
            <a:ext cx="3705225" cy="263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75B0">
              <a:alpha val="50195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91" tIns="44996" rIns="89991" bIns="44996" anchor="ctr"/>
          <a:lstStyle/>
          <a:p>
            <a:endParaRPr lang="en-GB"/>
          </a:p>
        </p:txBody>
      </p:sp>
      <p:sp>
        <p:nvSpPr>
          <p:cNvPr id="24" name="AutoShape 20">
            <a:extLst>
              <a:ext uri="{FF2B5EF4-FFF2-40B4-BE49-F238E27FC236}">
                <a16:creationId xmlns:a16="http://schemas.microsoft.com/office/drawing/2014/main" id="{6AC5CCE2-2D3B-48A4-84B7-1D2150283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752" y="2084388"/>
            <a:ext cx="3643313" cy="263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75B0">
              <a:alpha val="50195"/>
            </a:srgbClr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991" tIns="44996" rIns="89991" bIns="44996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667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ritical Manufacturing 1">
      <a:dk1>
        <a:srgbClr val="262626"/>
      </a:dk1>
      <a:lt1>
        <a:sysClr val="window" lastClr="FFFFFF"/>
      </a:lt1>
      <a:dk2>
        <a:srgbClr val="17507F"/>
      </a:dk2>
      <a:lt2>
        <a:srgbClr val="EEECE1"/>
      </a:lt2>
      <a:accent1>
        <a:srgbClr val="1D7CC7"/>
      </a:accent1>
      <a:accent2>
        <a:srgbClr val="17507F"/>
      </a:accent2>
      <a:accent3>
        <a:srgbClr val="74B4F5"/>
      </a:accent3>
      <a:accent4>
        <a:srgbClr val="F5A335"/>
      </a:accent4>
      <a:accent5>
        <a:srgbClr val="F85532"/>
      </a:accent5>
      <a:accent6>
        <a:srgbClr val="70121A"/>
      </a:accent6>
      <a:hlink>
        <a:srgbClr val="3B3A38"/>
      </a:hlink>
      <a:folHlink>
        <a:srgbClr val="1965B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Segoe UI Light" panose="020B0502040204020203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ritical Manufacturing 1">
      <a:dk1>
        <a:srgbClr val="262626"/>
      </a:dk1>
      <a:lt1>
        <a:sysClr val="window" lastClr="FFFFFF"/>
      </a:lt1>
      <a:dk2>
        <a:srgbClr val="17507F"/>
      </a:dk2>
      <a:lt2>
        <a:srgbClr val="EEECE1"/>
      </a:lt2>
      <a:accent1>
        <a:srgbClr val="1D7CC7"/>
      </a:accent1>
      <a:accent2>
        <a:srgbClr val="17507F"/>
      </a:accent2>
      <a:accent3>
        <a:srgbClr val="74B4F5"/>
      </a:accent3>
      <a:accent4>
        <a:srgbClr val="F5A335"/>
      </a:accent4>
      <a:accent5>
        <a:srgbClr val="F85532"/>
      </a:accent5>
      <a:accent6>
        <a:srgbClr val="70121A"/>
      </a:accent6>
      <a:hlink>
        <a:srgbClr val="3B3A38"/>
      </a:hlink>
      <a:folHlink>
        <a:srgbClr val="1965B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Segoe UI Light" panose="020B0502040204020203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Critical Manufacturing 1">
      <a:dk1>
        <a:srgbClr val="262626"/>
      </a:dk1>
      <a:lt1>
        <a:sysClr val="window" lastClr="FFFFFF"/>
      </a:lt1>
      <a:dk2>
        <a:srgbClr val="17507F"/>
      </a:dk2>
      <a:lt2>
        <a:srgbClr val="EEECE1"/>
      </a:lt2>
      <a:accent1>
        <a:srgbClr val="1D7CC7"/>
      </a:accent1>
      <a:accent2>
        <a:srgbClr val="17507F"/>
      </a:accent2>
      <a:accent3>
        <a:srgbClr val="74B4F5"/>
      </a:accent3>
      <a:accent4>
        <a:srgbClr val="F5A335"/>
      </a:accent4>
      <a:accent5>
        <a:srgbClr val="F85532"/>
      </a:accent5>
      <a:accent6>
        <a:srgbClr val="70121A"/>
      </a:accent6>
      <a:hlink>
        <a:srgbClr val="3B3A38"/>
      </a:hlink>
      <a:folHlink>
        <a:srgbClr val="1965B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Segoe UI Light" panose="020B0502040204020203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Critical Manufacturing 1">
      <a:dk1>
        <a:srgbClr val="262626"/>
      </a:dk1>
      <a:lt1>
        <a:sysClr val="window" lastClr="FFFFFF"/>
      </a:lt1>
      <a:dk2>
        <a:srgbClr val="17507F"/>
      </a:dk2>
      <a:lt2>
        <a:srgbClr val="EEECE1"/>
      </a:lt2>
      <a:accent1>
        <a:srgbClr val="1D7CC7"/>
      </a:accent1>
      <a:accent2>
        <a:srgbClr val="17507F"/>
      </a:accent2>
      <a:accent3>
        <a:srgbClr val="74B4F5"/>
      </a:accent3>
      <a:accent4>
        <a:srgbClr val="F5A335"/>
      </a:accent4>
      <a:accent5>
        <a:srgbClr val="F85532"/>
      </a:accent5>
      <a:accent6>
        <a:srgbClr val="70121A"/>
      </a:accent6>
      <a:hlink>
        <a:srgbClr val="3B3A38"/>
      </a:hlink>
      <a:folHlink>
        <a:srgbClr val="1965B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Segoe UI Light" panose="020B0502040204020203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63F985A353947A292251CE586EAD7" ma:contentTypeVersion="11" ma:contentTypeDescription="Create a new document." ma:contentTypeScope="" ma:versionID="147d84fcba5aeb03a8ae2e6eb6aa5f06">
  <xsd:schema xmlns:xsd="http://www.w3.org/2001/XMLSchema" xmlns:xs="http://www.w3.org/2001/XMLSchema" xmlns:p="http://schemas.microsoft.com/office/2006/metadata/properties" xmlns:ns3="36cb6f5f-2150-49f7-8145-5bfab4c50e05" xmlns:ns4="affb0ac0-5a1e-49e5-b7b3-6ca25ce3d084" targetNamespace="http://schemas.microsoft.com/office/2006/metadata/properties" ma:root="true" ma:fieldsID="97a3e3783de1f95ca60dda25982ea08a" ns3:_="" ns4:_="">
    <xsd:import namespace="36cb6f5f-2150-49f7-8145-5bfab4c50e05"/>
    <xsd:import namespace="affb0ac0-5a1e-49e5-b7b3-6ca25ce3d0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b6f5f-2150-49f7-8145-5bfab4c50e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b0ac0-5a1e-49e5-b7b3-6ca25ce3d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F84A5-006F-4BB4-A630-3E2A021B3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b6f5f-2150-49f7-8145-5bfab4c50e05"/>
    <ds:schemaRef ds:uri="affb0ac0-5a1e-49e5-b7b3-6ca25ce3d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949E4E-718E-4697-B59B-723C895EC10A}">
  <ds:schemaRefs>
    <ds:schemaRef ds:uri="http://schemas.microsoft.com/office/infopath/2007/PartnerControls"/>
    <ds:schemaRef ds:uri="http://www.w3.org/XML/1998/namespace"/>
    <ds:schemaRef ds:uri="http://purl.org/dc/elements/1.1/"/>
    <ds:schemaRef ds:uri="affb0ac0-5a1e-49e5-b7b3-6ca25ce3d084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6cb6f5f-2150-49f7-8145-5bfab4c50e0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88E036-B6CA-460F-B85B-A1DCFB0E7E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66608</TotalTime>
  <Words>299</Words>
  <Application>Microsoft Office PowerPoint</Application>
  <PresentationFormat>Widescreen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Helvetica Light</vt:lpstr>
      <vt:lpstr>Lucida Grande</vt:lpstr>
      <vt:lpstr>Regular</vt:lpstr>
      <vt:lpstr>Segoe UI</vt:lpstr>
      <vt:lpstr>Segoe UI Light</vt:lpstr>
      <vt:lpstr>Segoe UI Semilight</vt:lpstr>
      <vt:lpstr>SegoeUI-Semibold</vt:lpstr>
      <vt:lpstr>SegoeUI-Semilight</vt:lpstr>
      <vt:lpstr>Wingdings</vt:lpstr>
      <vt:lpstr>1_Custom Design</vt:lpstr>
      <vt:lpstr>Office Theme</vt:lpstr>
      <vt:lpstr>Custom Design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Paulo Guedes</dc:creator>
  <cp:lastModifiedBy>Gonçalo Quadros</cp:lastModifiedBy>
  <cp:revision>1096</cp:revision>
  <cp:lastPrinted>2019-08-27T11:06:56Z</cp:lastPrinted>
  <dcterms:created xsi:type="dcterms:W3CDTF">2014-10-28T11:58:09Z</dcterms:created>
  <dcterms:modified xsi:type="dcterms:W3CDTF">2019-09-15T14:38:40Z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0x010100AA763F985A353947A292251CE586EAD7</vt:lpwstr>
  </property>
  <property fmtid="{D5CDD505-2E9C-101B-9397-08002B2CF9AE}" pid="3" name="RightsWATCHMark">
    <vt:lpwstr>67|CSW-CSW-PUBLIC|{00000000-0000-0000-0000-000000000000}</vt:lpwstr>
  </property>
</Properties>
</file>