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810" r:id="rId2"/>
    <p:sldMasterId id="2147483812" r:id="rId3"/>
    <p:sldMasterId id="2147483814" r:id="rId4"/>
    <p:sldMasterId id="2147483816" r:id="rId5"/>
  </p:sldMasterIdLst>
  <p:notesMasterIdLst>
    <p:notesMasterId r:id="rId9"/>
  </p:notesMasterIdLst>
  <p:sldIdLst>
    <p:sldId id="323" r:id="rId6"/>
    <p:sldId id="339" r:id="rId7"/>
    <p:sldId id="393" r:id="rId8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4B57397-AD13-49B1-84E3-746A78B8F43D}">
          <p14:sldIdLst>
            <p14:sldId id="323"/>
            <p14:sldId id="339"/>
            <p14:sldId id="393"/>
          </p14:sldIdLst>
        </p14:section>
        <p14:section name="Section sans titre" id="{F90BA640-6A98-41D4-BB40-0388CFB3EBC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3861">
          <p15:clr>
            <a:srgbClr val="A4A3A4"/>
          </p15:clr>
        </p15:guide>
        <p15:guide id="6" orient="horz" pos="3929">
          <p15:clr>
            <a:srgbClr val="A4A3A4"/>
          </p15:clr>
        </p15:guide>
        <p15:guide id="7" orient="horz" pos="663">
          <p15:clr>
            <a:srgbClr val="A4A3A4"/>
          </p15:clr>
        </p15:guide>
        <p15:guide id="8" orient="horz" pos="4201">
          <p15:clr>
            <a:srgbClr val="A4A3A4"/>
          </p15:clr>
        </p15:guide>
        <p15:guide id="9" orient="horz" pos="890">
          <p15:clr>
            <a:srgbClr val="A4A3A4"/>
          </p15:clr>
        </p15:guide>
        <p15:guide id="10" pos="2880">
          <p15:clr>
            <a:srgbClr val="A4A3A4"/>
          </p15:clr>
        </p15:guide>
        <p15:guide id="11" pos="476">
          <p15:clr>
            <a:srgbClr val="A4A3A4"/>
          </p15:clr>
        </p15:guide>
        <p15:guide id="12" pos="5284">
          <p15:clr>
            <a:srgbClr val="A4A3A4"/>
          </p15:clr>
        </p15:guide>
        <p15:guide id="13" pos="5556">
          <p15:clr>
            <a:srgbClr val="A4A3A4"/>
          </p15:clr>
        </p15:guide>
        <p15:guide id="14" pos="204">
          <p15:clr>
            <a:srgbClr val="A4A3A4"/>
          </p15:clr>
        </p15:guide>
        <p15:guide id="15" pos="11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M" initials="S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5"/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howGuides="1">
      <p:cViewPr>
        <p:scale>
          <a:sx n="81" d="100"/>
          <a:sy n="81" d="100"/>
        </p:scale>
        <p:origin x="-1056" y="306"/>
      </p:cViewPr>
      <p:guideLst>
        <p:guide orient="horz" pos="2160"/>
        <p:guide orient="horz" pos="164"/>
        <p:guide orient="horz" pos="1139"/>
        <p:guide orient="horz" pos="867"/>
        <p:guide orient="horz" pos="3861"/>
        <p:guide orient="horz" pos="3929"/>
        <p:guide orient="horz" pos="663"/>
        <p:guide orient="horz" pos="4201"/>
        <p:guide orient="horz" pos="891"/>
        <p:guide pos="2880"/>
        <p:guide pos="476"/>
        <p:guide pos="5284"/>
        <p:guide pos="5556"/>
        <p:guide pos="204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56"/>
    </p:cViewPr>
  </p:sorterViewPr>
  <p:notesViewPr>
    <p:cSldViewPr>
      <p:cViewPr>
        <p:scale>
          <a:sx n="66" d="100"/>
          <a:sy n="66" d="100"/>
        </p:scale>
        <p:origin x="-2646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39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2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86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86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35150" y="1881303"/>
            <a:ext cx="4501046" cy="40680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323852" y="6498000"/>
            <a:ext cx="3942371" cy="360000"/>
          </a:xfrm>
        </p:spPr>
        <p:txBody>
          <a:bodyPr anchor="t" anchorCtr="0"/>
          <a:lstStyle/>
          <a:p>
            <a:r>
              <a:rPr lang="fr-FR" smtClean="0"/>
              <a:t>24/05/2014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8820150" y="6669088"/>
            <a:ext cx="323850" cy="188912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8820150" y="6669088"/>
            <a:ext cx="323850" cy="188912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Présentation auprès de la  Cour des comptes  - Gilles de Margerie / Cédric Audenis - 24/05/2019 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23850" y="6361101"/>
            <a:ext cx="8496300" cy="1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Logo_130x4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420402" y="0"/>
            <a:ext cx="4683050" cy="1440000"/>
          </a:xfrm>
          <a:prstGeom prst="rect">
            <a:avLst/>
          </a:prstGeom>
        </p:spPr>
      </p:pic>
      <p:sp>
        <p:nvSpPr>
          <p:cNvPr id="17" name="Forme libre 16"/>
          <p:cNvSpPr/>
          <p:nvPr userDrawn="1"/>
        </p:nvSpPr>
        <p:spPr bwMode="gray">
          <a:xfrm>
            <a:off x="0" y="1754442"/>
            <a:ext cx="1442148" cy="4321725"/>
          </a:xfrm>
          <a:custGeom>
            <a:avLst/>
            <a:gdLst>
              <a:gd name="connsiteX0" fmla="*/ 0 w 1442148"/>
              <a:gd name="connsiteY0" fmla="*/ 0 h 4321725"/>
              <a:gd name="connsiteX1" fmla="*/ 12982 w 1442148"/>
              <a:gd name="connsiteY1" fmla="*/ 4751 h 4321725"/>
              <a:gd name="connsiteX2" fmla="*/ 1442148 w 1442148"/>
              <a:gd name="connsiteY2" fmla="*/ 2160862 h 4321725"/>
              <a:gd name="connsiteX3" fmla="*/ 12982 w 1442148"/>
              <a:gd name="connsiteY3" fmla="*/ 4316973 h 4321725"/>
              <a:gd name="connsiteX4" fmla="*/ 0 w 1442148"/>
              <a:gd name="connsiteY4" fmla="*/ 4321725 h 43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148" h="4321725">
                <a:moveTo>
                  <a:pt x="0" y="0"/>
                </a:moveTo>
                <a:lnTo>
                  <a:pt x="12982" y="4751"/>
                </a:lnTo>
                <a:cubicBezTo>
                  <a:pt x="852843" y="359982"/>
                  <a:pt x="1442148" y="1191603"/>
                  <a:pt x="1442148" y="2160862"/>
                </a:cubicBezTo>
                <a:cubicBezTo>
                  <a:pt x="1442148" y="3130122"/>
                  <a:pt x="852843" y="3961742"/>
                  <a:pt x="12982" y="4316973"/>
                </a:cubicBezTo>
                <a:lnTo>
                  <a:pt x="0" y="4321725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 userDrawn="1"/>
        </p:nvSpPr>
        <p:spPr bwMode="gray">
          <a:xfrm>
            <a:off x="6379332" y="1575303"/>
            <a:ext cx="2764671" cy="4680000"/>
          </a:xfrm>
          <a:custGeom>
            <a:avLst/>
            <a:gdLst>
              <a:gd name="connsiteX0" fmla="*/ 2340000 w 2764671"/>
              <a:gd name="connsiteY0" fmla="*/ 0 h 4680000"/>
              <a:gd name="connsiteX1" fmla="*/ 2579251 w 2764671"/>
              <a:gd name="connsiteY1" fmla="*/ 12081 h 4680000"/>
              <a:gd name="connsiteX2" fmla="*/ 2764671 w 2764671"/>
              <a:gd name="connsiteY2" fmla="*/ 40380 h 4680000"/>
              <a:gd name="connsiteX3" fmla="*/ 2764671 w 2764671"/>
              <a:gd name="connsiteY3" fmla="*/ 4639621 h 4680000"/>
              <a:gd name="connsiteX4" fmla="*/ 2579251 w 2764671"/>
              <a:gd name="connsiteY4" fmla="*/ 4667919 h 4680000"/>
              <a:gd name="connsiteX5" fmla="*/ 2340000 w 2764671"/>
              <a:gd name="connsiteY5" fmla="*/ 4680000 h 4680000"/>
              <a:gd name="connsiteX6" fmla="*/ 0 w 2764671"/>
              <a:gd name="connsiteY6" fmla="*/ 2340000 h 4680000"/>
              <a:gd name="connsiteX7" fmla="*/ 2340000 w 2764671"/>
              <a:gd name="connsiteY7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4671" h="4680000">
                <a:moveTo>
                  <a:pt x="2340000" y="0"/>
                </a:moveTo>
                <a:cubicBezTo>
                  <a:pt x="2420772" y="0"/>
                  <a:pt x="2500587" y="4093"/>
                  <a:pt x="2579251" y="12081"/>
                </a:cubicBezTo>
                <a:lnTo>
                  <a:pt x="2764671" y="40380"/>
                </a:lnTo>
                <a:lnTo>
                  <a:pt x="2764671" y="4639621"/>
                </a:lnTo>
                <a:lnTo>
                  <a:pt x="2579251" y="4667919"/>
                </a:lnTo>
                <a:cubicBezTo>
                  <a:pt x="2500587" y="4675908"/>
                  <a:pt x="2420772" y="4680000"/>
                  <a:pt x="2340000" y="4680000"/>
                </a:cubicBezTo>
                <a:cubicBezTo>
                  <a:pt x="1047654" y="4680000"/>
                  <a:pt x="0" y="3632346"/>
                  <a:pt x="0" y="2340000"/>
                </a:cubicBezTo>
                <a:cubicBezTo>
                  <a:pt x="0" y="1047654"/>
                  <a:pt x="1047654" y="0"/>
                  <a:pt x="2340000" y="0"/>
                </a:cubicBezTo>
                <a:close/>
              </a:path>
            </a:pathLst>
          </a:cu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 bwMode="gray">
          <a:xfrm>
            <a:off x="323850" y="6360585"/>
            <a:ext cx="8496300" cy="12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10" descr="Logo_130x4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20813" y="0"/>
            <a:ext cx="4683125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>
            <a:extLst>
              <a:ext uri="{FF2B5EF4-FFF2-40B4-BE49-F238E27FC236}"/>
            </a:extLst>
          </p:cNvPr>
          <p:cNvSpPr/>
          <p:nvPr userDrawn="1"/>
        </p:nvSpPr>
        <p:spPr bwMode="gray">
          <a:xfrm>
            <a:off x="0" y="1754718"/>
            <a:ext cx="1441450" cy="4322233"/>
          </a:xfrm>
          <a:custGeom>
            <a:avLst/>
            <a:gdLst>
              <a:gd name="connsiteX0" fmla="*/ 0 w 1442148"/>
              <a:gd name="connsiteY0" fmla="*/ 0 h 4321725"/>
              <a:gd name="connsiteX1" fmla="*/ 12982 w 1442148"/>
              <a:gd name="connsiteY1" fmla="*/ 4751 h 4321725"/>
              <a:gd name="connsiteX2" fmla="*/ 1442148 w 1442148"/>
              <a:gd name="connsiteY2" fmla="*/ 2160862 h 4321725"/>
              <a:gd name="connsiteX3" fmla="*/ 12982 w 1442148"/>
              <a:gd name="connsiteY3" fmla="*/ 4316973 h 4321725"/>
              <a:gd name="connsiteX4" fmla="*/ 0 w 1442148"/>
              <a:gd name="connsiteY4" fmla="*/ 4321725 h 43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148" h="4321725">
                <a:moveTo>
                  <a:pt x="0" y="0"/>
                </a:moveTo>
                <a:lnTo>
                  <a:pt x="12982" y="4751"/>
                </a:lnTo>
                <a:cubicBezTo>
                  <a:pt x="852843" y="359982"/>
                  <a:pt x="1442148" y="1191603"/>
                  <a:pt x="1442148" y="2160862"/>
                </a:cubicBezTo>
                <a:cubicBezTo>
                  <a:pt x="1442148" y="3130122"/>
                  <a:pt x="852843" y="3961742"/>
                  <a:pt x="12982" y="4316973"/>
                </a:cubicBezTo>
                <a:lnTo>
                  <a:pt x="0" y="4321725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1835150" y="1881303"/>
            <a:ext cx="4501046" cy="4068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pour une image  17"/>
          <p:cNvSpPr>
            <a:spLocks noGrp="1"/>
          </p:cNvSpPr>
          <p:nvPr>
            <p:ph type="pic" sz="quarter" idx="17"/>
          </p:nvPr>
        </p:nvSpPr>
        <p:spPr bwMode="gray">
          <a:xfrm>
            <a:off x="6379200" y="1576800"/>
            <a:ext cx="2764800" cy="4680000"/>
          </a:xfrm>
          <a:custGeom>
            <a:avLst/>
            <a:gdLst>
              <a:gd name="connsiteX0" fmla="*/ 2340000 w 2764800"/>
              <a:gd name="connsiteY0" fmla="*/ 0 h 4680000"/>
              <a:gd name="connsiteX1" fmla="*/ 2579251 w 2764800"/>
              <a:gd name="connsiteY1" fmla="*/ 12081 h 4680000"/>
              <a:gd name="connsiteX2" fmla="*/ 2764800 w 2764800"/>
              <a:gd name="connsiteY2" fmla="*/ 40399 h 4680000"/>
              <a:gd name="connsiteX3" fmla="*/ 2764800 w 2764800"/>
              <a:gd name="connsiteY3" fmla="*/ 4639601 h 4680000"/>
              <a:gd name="connsiteX4" fmla="*/ 2579251 w 2764800"/>
              <a:gd name="connsiteY4" fmla="*/ 4667919 h 4680000"/>
              <a:gd name="connsiteX5" fmla="*/ 2340000 w 2764800"/>
              <a:gd name="connsiteY5" fmla="*/ 4680000 h 4680000"/>
              <a:gd name="connsiteX6" fmla="*/ 0 w 2764800"/>
              <a:gd name="connsiteY6" fmla="*/ 2340000 h 4680000"/>
              <a:gd name="connsiteX7" fmla="*/ 2340000 w 2764800"/>
              <a:gd name="connsiteY7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4800" h="4680000">
                <a:moveTo>
                  <a:pt x="2340000" y="0"/>
                </a:moveTo>
                <a:cubicBezTo>
                  <a:pt x="2420772" y="0"/>
                  <a:pt x="2500588" y="4093"/>
                  <a:pt x="2579251" y="12081"/>
                </a:cubicBezTo>
                <a:lnTo>
                  <a:pt x="2764800" y="40399"/>
                </a:lnTo>
                <a:lnTo>
                  <a:pt x="2764800" y="4639601"/>
                </a:lnTo>
                <a:lnTo>
                  <a:pt x="2579251" y="4667919"/>
                </a:lnTo>
                <a:cubicBezTo>
                  <a:pt x="2500588" y="4675908"/>
                  <a:pt x="2420772" y="4680000"/>
                  <a:pt x="2340000" y="4680000"/>
                </a:cubicBezTo>
                <a:cubicBezTo>
                  <a:pt x="1047654" y="4680000"/>
                  <a:pt x="0" y="3632346"/>
                  <a:pt x="0" y="2340000"/>
                </a:cubicBezTo>
                <a:cubicBezTo>
                  <a:pt x="0" y="1047654"/>
                  <a:pt x="1047654" y="0"/>
                  <a:pt x="234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79200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23851" y="6498168"/>
            <a:ext cx="3941763" cy="35983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24/05/2014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1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820150" y="6669618"/>
            <a:ext cx="323850" cy="188383"/>
          </a:xfrm>
        </p:spPr>
        <p:txBody>
          <a:bodyPr/>
          <a:lstStyle>
            <a:lvl1pPr>
              <a:defRPr sz="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CA2D8C-D406-419A-9875-26B25FE7DF30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  <p:sp>
        <p:nvSpPr>
          <p:cNvPr id="10" name="Espace réservé du pied de page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820150" y="6669618"/>
            <a:ext cx="323850" cy="188383"/>
          </a:xfrm>
        </p:spPr>
        <p:txBody>
          <a:bodyPr/>
          <a:lstStyle>
            <a:lvl1pPr>
              <a:defRPr sz="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Présentation auprès de la  Cour des comptes  - Gilles de Margerie / Cédric Audenis - 24/05/2019 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4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55651" y="1376380"/>
            <a:ext cx="3816350" cy="47529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 bwMode="gray">
          <a:xfrm>
            <a:off x="4572000" y="1412892"/>
            <a:ext cx="4248150" cy="4824415"/>
          </a:xfrm>
          <a:solidFill>
            <a:schemeClr val="bg1">
              <a:lumMod val="95000"/>
            </a:schemeClr>
          </a:solidFill>
        </p:spPr>
        <p:txBody>
          <a:bodyPr tIns="900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 bwMode="gray">
          <a:xfrm>
            <a:off x="323850" y="6237288"/>
            <a:ext cx="8496300" cy="10800"/>
          </a:xfrm>
          <a:solidFill>
            <a:schemeClr val="tx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24/05/2014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Présentation auprès de la  Cour des comptes  - Gilles de Margerie / Cédric Audenis - 24/05/2019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01AB-BE3D-4CE3-BA10-A4EA2F691008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3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55653" y="1376364"/>
            <a:ext cx="8064499" cy="205263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 bwMode="gray">
          <a:xfrm>
            <a:off x="323850" y="3429000"/>
            <a:ext cx="4248150" cy="2700339"/>
          </a:xfrm>
        </p:spPr>
        <p:txBody>
          <a:bodyPr tIns="57600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10" name="Espace réservé du graphique 8"/>
          <p:cNvSpPr>
            <a:spLocks noGrp="1"/>
          </p:cNvSpPr>
          <p:nvPr>
            <p:ph type="chart" sz="quarter" idx="14"/>
          </p:nvPr>
        </p:nvSpPr>
        <p:spPr bwMode="gray">
          <a:xfrm>
            <a:off x="4572000" y="3429000"/>
            <a:ext cx="4248150" cy="2700339"/>
          </a:xfrm>
        </p:spPr>
        <p:txBody>
          <a:bodyPr tIns="57600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6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24/05/2014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Présentation auprès de la  Cour des comptes  - Gilles de Margerie / Cédric Audenis - 24/05/2019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F651-9AC8-459A-8759-2B9091AD1CE4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7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24/05/2014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Présentation auprès de la  Cour des comptes  - Gilles de Margerie / Cédric Audenis - 24/05/2019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1C1-FBBD-4363-8B2A-71E5E95E8FF2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35150" y="1881303"/>
            <a:ext cx="4501046" cy="40680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323852" y="6498000"/>
            <a:ext cx="3942371" cy="360000"/>
          </a:xfrm>
        </p:spPr>
        <p:txBody>
          <a:bodyPr anchor="t" anchorCtr="0"/>
          <a:lstStyle/>
          <a:p>
            <a:r>
              <a:rPr lang="fr-FR" smtClean="0"/>
              <a:t>24/05/2014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8820150" y="6669088"/>
            <a:ext cx="323850" cy="188912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8820150" y="6669088"/>
            <a:ext cx="323850" cy="188912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Présentation auprès de la  Cour des comptes  - Gilles de Margerie / Cédric Audenis - 24/05/2019 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23850" y="6361101"/>
            <a:ext cx="8496300" cy="1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Logo_130x4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420402" y="0"/>
            <a:ext cx="4683050" cy="1440000"/>
          </a:xfrm>
          <a:prstGeom prst="rect">
            <a:avLst/>
          </a:prstGeom>
        </p:spPr>
      </p:pic>
      <p:sp>
        <p:nvSpPr>
          <p:cNvPr id="16" name="Espace réservé pour une image  17"/>
          <p:cNvSpPr>
            <a:spLocks noGrp="1"/>
          </p:cNvSpPr>
          <p:nvPr>
            <p:ph type="pic" sz="quarter" idx="17"/>
          </p:nvPr>
        </p:nvSpPr>
        <p:spPr bwMode="gray">
          <a:xfrm>
            <a:off x="6379200" y="1576800"/>
            <a:ext cx="2764800" cy="4680000"/>
          </a:xfrm>
          <a:custGeom>
            <a:avLst/>
            <a:gdLst>
              <a:gd name="connsiteX0" fmla="*/ 2340000 w 2764800"/>
              <a:gd name="connsiteY0" fmla="*/ 0 h 4680000"/>
              <a:gd name="connsiteX1" fmla="*/ 2579251 w 2764800"/>
              <a:gd name="connsiteY1" fmla="*/ 12081 h 4680000"/>
              <a:gd name="connsiteX2" fmla="*/ 2764800 w 2764800"/>
              <a:gd name="connsiteY2" fmla="*/ 40399 h 4680000"/>
              <a:gd name="connsiteX3" fmla="*/ 2764800 w 2764800"/>
              <a:gd name="connsiteY3" fmla="*/ 4639601 h 4680000"/>
              <a:gd name="connsiteX4" fmla="*/ 2579251 w 2764800"/>
              <a:gd name="connsiteY4" fmla="*/ 4667919 h 4680000"/>
              <a:gd name="connsiteX5" fmla="*/ 2340000 w 2764800"/>
              <a:gd name="connsiteY5" fmla="*/ 4680000 h 4680000"/>
              <a:gd name="connsiteX6" fmla="*/ 0 w 2764800"/>
              <a:gd name="connsiteY6" fmla="*/ 2340000 h 4680000"/>
              <a:gd name="connsiteX7" fmla="*/ 2340000 w 2764800"/>
              <a:gd name="connsiteY7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4800" h="4680000">
                <a:moveTo>
                  <a:pt x="2340000" y="0"/>
                </a:moveTo>
                <a:cubicBezTo>
                  <a:pt x="2420772" y="0"/>
                  <a:pt x="2500588" y="4093"/>
                  <a:pt x="2579251" y="12081"/>
                </a:cubicBezTo>
                <a:lnTo>
                  <a:pt x="2764800" y="40399"/>
                </a:lnTo>
                <a:lnTo>
                  <a:pt x="2764800" y="4639601"/>
                </a:lnTo>
                <a:lnTo>
                  <a:pt x="2579251" y="4667919"/>
                </a:lnTo>
                <a:cubicBezTo>
                  <a:pt x="2500588" y="4675908"/>
                  <a:pt x="2420772" y="4680000"/>
                  <a:pt x="2340000" y="4680000"/>
                </a:cubicBezTo>
                <a:cubicBezTo>
                  <a:pt x="1047654" y="4680000"/>
                  <a:pt x="0" y="3632346"/>
                  <a:pt x="0" y="2340000"/>
                </a:cubicBezTo>
                <a:cubicBezTo>
                  <a:pt x="0" y="1047654"/>
                  <a:pt x="1047654" y="0"/>
                  <a:pt x="234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9" name="Forme libre 18"/>
          <p:cNvSpPr/>
          <p:nvPr userDrawn="1"/>
        </p:nvSpPr>
        <p:spPr bwMode="gray">
          <a:xfrm>
            <a:off x="0" y="1754442"/>
            <a:ext cx="1442148" cy="4321725"/>
          </a:xfrm>
          <a:custGeom>
            <a:avLst/>
            <a:gdLst>
              <a:gd name="connsiteX0" fmla="*/ 0 w 1442148"/>
              <a:gd name="connsiteY0" fmla="*/ 0 h 4321725"/>
              <a:gd name="connsiteX1" fmla="*/ 12982 w 1442148"/>
              <a:gd name="connsiteY1" fmla="*/ 4751 h 4321725"/>
              <a:gd name="connsiteX2" fmla="*/ 1442148 w 1442148"/>
              <a:gd name="connsiteY2" fmla="*/ 2160862 h 4321725"/>
              <a:gd name="connsiteX3" fmla="*/ 12982 w 1442148"/>
              <a:gd name="connsiteY3" fmla="*/ 4316973 h 4321725"/>
              <a:gd name="connsiteX4" fmla="*/ 0 w 1442148"/>
              <a:gd name="connsiteY4" fmla="*/ 4321725 h 43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148" h="4321725">
                <a:moveTo>
                  <a:pt x="0" y="0"/>
                </a:moveTo>
                <a:lnTo>
                  <a:pt x="12982" y="4751"/>
                </a:lnTo>
                <a:cubicBezTo>
                  <a:pt x="852843" y="359982"/>
                  <a:pt x="1442148" y="1191603"/>
                  <a:pt x="1442148" y="2160862"/>
                </a:cubicBezTo>
                <a:cubicBezTo>
                  <a:pt x="1442148" y="3130122"/>
                  <a:pt x="852843" y="3961742"/>
                  <a:pt x="12982" y="4316973"/>
                </a:cubicBezTo>
                <a:lnTo>
                  <a:pt x="0" y="4321725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smtClean="0"/>
              <a:t>24/05/2014</a:t>
            </a:r>
            <a:endParaRPr 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 smtClean="0"/>
              <a:t>Présentation auprès de la  Cour des comptes  - Gilles de Margerie / Cédric Audenis - 24/05/2019 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55651" y="1376365"/>
            <a:ext cx="3816350" cy="47529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572000" y="1412877"/>
            <a:ext cx="4248150" cy="4824415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fr-FR" noProof="0" smtClean="0"/>
              <a:t>Sélectionner l’icône pour insérer une image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 noProof="0" smtClean="0"/>
              <a:t>24/05/2014</a:t>
            </a:r>
            <a:endParaRPr lang="fr-FR" noProof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noProof="0" smtClean="0"/>
              <a:t>Présentation auprès de la  Cour des comptes  - Gilles de Margerie / Cédric Audenis - 24/05/2019 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850" y="6237288"/>
            <a:ext cx="8496300" cy="10800"/>
          </a:xfrm>
          <a:solidFill>
            <a:schemeClr val="tx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55653" y="1376364"/>
            <a:ext cx="8064499" cy="205263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 smtClean="0"/>
              <a:t>24/05/2014</a:t>
            </a:r>
            <a:endParaRPr lang="fr-FR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noProof="0" smtClean="0"/>
              <a:t>Présentation auprès de la  Cour des comptes  - Gilles de Margerie / Cédric Audenis - 24/05/2019 </a:t>
            </a:r>
            <a:endParaRPr lang="fr-FR" noProof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 bwMode="gray">
          <a:xfrm>
            <a:off x="323850" y="3429000"/>
            <a:ext cx="4248150" cy="2700339"/>
          </a:xfrm>
        </p:spPr>
        <p:txBody>
          <a:bodyPr tIns="576000" anchor="ctr" anchorCtr="0"/>
          <a:lstStyle>
            <a:lvl1pPr algn="ctr">
              <a:defRPr sz="1200"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0" name="Espace réservé du graphique 8"/>
          <p:cNvSpPr>
            <a:spLocks noGrp="1"/>
          </p:cNvSpPr>
          <p:nvPr>
            <p:ph type="chart" sz="quarter" idx="14"/>
          </p:nvPr>
        </p:nvSpPr>
        <p:spPr bwMode="gray">
          <a:xfrm>
            <a:off x="4572000" y="3429000"/>
            <a:ext cx="4248150" cy="2700339"/>
          </a:xfrm>
        </p:spPr>
        <p:txBody>
          <a:bodyPr tIns="576000" anchor="ctr" anchorCtr="0"/>
          <a:lstStyle>
            <a:lvl1pPr algn="ctr">
              <a:defRPr sz="1200"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3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3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62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 userDrawn="1"/>
        </p:nvSpPr>
        <p:spPr bwMode="gray">
          <a:xfrm>
            <a:off x="323850" y="6360585"/>
            <a:ext cx="8496300" cy="12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10" descr="Logo_130x4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20813" y="0"/>
            <a:ext cx="4683125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 4">
            <a:extLst>
              <a:ext uri="{FF2B5EF4-FFF2-40B4-BE49-F238E27FC236}"/>
            </a:extLst>
          </p:cNvPr>
          <p:cNvSpPr/>
          <p:nvPr userDrawn="1"/>
        </p:nvSpPr>
        <p:spPr bwMode="gray">
          <a:xfrm>
            <a:off x="0" y="1754718"/>
            <a:ext cx="1441450" cy="4322233"/>
          </a:xfrm>
          <a:custGeom>
            <a:avLst/>
            <a:gdLst>
              <a:gd name="connsiteX0" fmla="*/ 0 w 1442148"/>
              <a:gd name="connsiteY0" fmla="*/ 0 h 4321725"/>
              <a:gd name="connsiteX1" fmla="*/ 12982 w 1442148"/>
              <a:gd name="connsiteY1" fmla="*/ 4751 h 4321725"/>
              <a:gd name="connsiteX2" fmla="*/ 1442148 w 1442148"/>
              <a:gd name="connsiteY2" fmla="*/ 2160862 h 4321725"/>
              <a:gd name="connsiteX3" fmla="*/ 12982 w 1442148"/>
              <a:gd name="connsiteY3" fmla="*/ 4316973 h 4321725"/>
              <a:gd name="connsiteX4" fmla="*/ 0 w 1442148"/>
              <a:gd name="connsiteY4" fmla="*/ 4321725 h 43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148" h="4321725">
                <a:moveTo>
                  <a:pt x="0" y="0"/>
                </a:moveTo>
                <a:lnTo>
                  <a:pt x="12982" y="4751"/>
                </a:lnTo>
                <a:cubicBezTo>
                  <a:pt x="852843" y="359982"/>
                  <a:pt x="1442148" y="1191603"/>
                  <a:pt x="1442148" y="2160862"/>
                </a:cubicBezTo>
                <a:cubicBezTo>
                  <a:pt x="1442148" y="3130122"/>
                  <a:pt x="852843" y="3961742"/>
                  <a:pt x="12982" y="4316973"/>
                </a:cubicBezTo>
                <a:lnTo>
                  <a:pt x="0" y="4321725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rme libre 5">
            <a:extLst>
              <a:ext uri="{FF2B5EF4-FFF2-40B4-BE49-F238E27FC236}"/>
            </a:extLst>
          </p:cNvPr>
          <p:cNvSpPr/>
          <p:nvPr userDrawn="1"/>
        </p:nvSpPr>
        <p:spPr bwMode="gray">
          <a:xfrm>
            <a:off x="6378576" y="1574800"/>
            <a:ext cx="2765425" cy="4679951"/>
          </a:xfrm>
          <a:custGeom>
            <a:avLst/>
            <a:gdLst>
              <a:gd name="connsiteX0" fmla="*/ 2340000 w 2764671"/>
              <a:gd name="connsiteY0" fmla="*/ 0 h 4680000"/>
              <a:gd name="connsiteX1" fmla="*/ 2579251 w 2764671"/>
              <a:gd name="connsiteY1" fmla="*/ 12081 h 4680000"/>
              <a:gd name="connsiteX2" fmla="*/ 2764671 w 2764671"/>
              <a:gd name="connsiteY2" fmla="*/ 40380 h 4680000"/>
              <a:gd name="connsiteX3" fmla="*/ 2764671 w 2764671"/>
              <a:gd name="connsiteY3" fmla="*/ 4639621 h 4680000"/>
              <a:gd name="connsiteX4" fmla="*/ 2579251 w 2764671"/>
              <a:gd name="connsiteY4" fmla="*/ 4667919 h 4680000"/>
              <a:gd name="connsiteX5" fmla="*/ 2340000 w 2764671"/>
              <a:gd name="connsiteY5" fmla="*/ 4680000 h 4680000"/>
              <a:gd name="connsiteX6" fmla="*/ 0 w 2764671"/>
              <a:gd name="connsiteY6" fmla="*/ 2340000 h 4680000"/>
              <a:gd name="connsiteX7" fmla="*/ 2340000 w 2764671"/>
              <a:gd name="connsiteY7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4671" h="4680000">
                <a:moveTo>
                  <a:pt x="2340000" y="0"/>
                </a:moveTo>
                <a:cubicBezTo>
                  <a:pt x="2420772" y="0"/>
                  <a:pt x="2500587" y="4093"/>
                  <a:pt x="2579251" y="12081"/>
                </a:cubicBezTo>
                <a:lnTo>
                  <a:pt x="2764671" y="40380"/>
                </a:lnTo>
                <a:lnTo>
                  <a:pt x="2764671" y="4639621"/>
                </a:lnTo>
                <a:lnTo>
                  <a:pt x="2579251" y="4667919"/>
                </a:lnTo>
                <a:cubicBezTo>
                  <a:pt x="2500587" y="4675908"/>
                  <a:pt x="2420772" y="4680000"/>
                  <a:pt x="2340000" y="4680000"/>
                </a:cubicBezTo>
                <a:cubicBezTo>
                  <a:pt x="1047654" y="4680000"/>
                  <a:pt x="0" y="3632346"/>
                  <a:pt x="0" y="2340000"/>
                </a:cubicBezTo>
                <a:cubicBezTo>
                  <a:pt x="0" y="1047654"/>
                  <a:pt x="1047654" y="0"/>
                  <a:pt x="2340000" y="0"/>
                </a:cubicBezTo>
                <a:close/>
              </a:path>
            </a:pathLst>
          </a:cu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1835150" y="1881303"/>
            <a:ext cx="4501046" cy="4068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e la date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3851" y="6498168"/>
            <a:ext cx="3941763" cy="35983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24/05/2014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1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20150" y="6669618"/>
            <a:ext cx="323850" cy="188383"/>
          </a:xfrm>
        </p:spPr>
        <p:txBody>
          <a:bodyPr/>
          <a:lstStyle>
            <a:lvl1pPr>
              <a:defRPr sz="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F9429E-6AE0-4391-8DF8-37DA62396593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  <p:sp>
        <p:nvSpPr>
          <p:cNvPr id="10" name="Espace réservé du pied de page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820150" y="6669618"/>
            <a:ext cx="323850" cy="188383"/>
          </a:xfrm>
        </p:spPr>
        <p:txBody>
          <a:bodyPr/>
          <a:lstStyle>
            <a:lvl1pPr>
              <a:defRPr sz="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Présentation auprès de la  Cour des comptes  - Gilles de Margerie / Cédric Audenis - 24/05/2019 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suite_35x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gray">
          <a:xfrm>
            <a:off x="7687338" y="6318747"/>
            <a:ext cx="1260000" cy="4332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55650" y="260351"/>
            <a:ext cx="8064500" cy="7921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55653" y="1376365"/>
            <a:ext cx="8064499" cy="4752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237290"/>
            <a:ext cx="3924114" cy="2520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24/05/2014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23850" y="6498000"/>
            <a:ext cx="738049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Présentation auprès de la  Cour des comptes  - Gilles de Margerie / Cédric Audenis - 24/05/2019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265966" y="6237288"/>
            <a:ext cx="612068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3850" y="6237288"/>
            <a:ext cx="8496300" cy="1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08" r:id="rId2"/>
    <p:sldLayoutId id="2147483798" r:id="rId3"/>
    <p:sldLayoutId id="2147483806" r:id="rId4"/>
    <p:sldLayoutId id="214748380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1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58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Logo_suite_35x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86676" y="6318251"/>
            <a:ext cx="126047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55650" y="260352"/>
            <a:ext cx="8064500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55650" y="1375834"/>
            <a:ext cx="8064500" cy="47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Texte de niveau 1</a:t>
            </a:r>
          </a:p>
          <a:p>
            <a:pPr lvl="1"/>
            <a:r>
              <a:rPr lang="fr-FR" altLang="fr-FR" smtClean="0"/>
              <a:t>Texte de niveau 2</a:t>
            </a:r>
          </a:p>
          <a:p>
            <a:pPr lvl="2"/>
            <a:r>
              <a:rPr lang="fr-FR" altLang="fr-FR" smtClean="0"/>
              <a:t>Texte de niveau 3</a:t>
            </a:r>
          </a:p>
          <a:p>
            <a:pPr lvl="3"/>
            <a:r>
              <a:rPr lang="fr-FR" altLang="fr-FR" smtClean="0"/>
              <a:t>Texte de niveau 4</a:t>
            </a:r>
          </a:p>
          <a:p>
            <a:pPr lvl="4"/>
            <a:r>
              <a:rPr lang="fr-FR" altLang="fr-FR" smtClean="0"/>
              <a:t>Texte de niveau 5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6237817"/>
            <a:ext cx="3924300" cy="2518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24/05/2014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23850" y="6498168"/>
            <a:ext cx="7380288" cy="3598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Présentation auprès de la  Cour des comptes  - Gilles de Margerie / Cédric Audenis - 24/05/2019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265614" y="6237817"/>
            <a:ext cx="612775" cy="2518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7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5EDD6-58D1-4595-BDF2-CCB6EF0D3C13}" type="slidenum">
              <a:rPr lang="fr-FR" alt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gray">
          <a:xfrm>
            <a:off x="323850" y="6237818"/>
            <a:ext cx="8496300" cy="10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0" r:id="rId3"/>
    <p:sldLayoutId id="2147483821" r:id="rId4"/>
    <p:sldLayoutId id="2147483822" r:id="rId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75" indent="-14287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287338" indent="-142875" algn="l" rtl="0" eaLnBrk="0" fontAlgn="base" hangingPunct="0">
        <a:spcBef>
          <a:spcPts val="300"/>
        </a:spcBef>
        <a:spcAft>
          <a:spcPts val="3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7338" indent="-142875" algn="l" rtl="0" eaLnBrk="0" fontAlgn="base" hangingPunct="0">
        <a:spcBef>
          <a:spcPts val="300"/>
        </a:spcBef>
        <a:spcAft>
          <a:spcPts val="300"/>
        </a:spcAft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31800" indent="-142875" algn="l" rtl="0" eaLnBrk="0" fontAlgn="base" hangingPunct="0">
        <a:spcBef>
          <a:spcPts val="300"/>
        </a:spcBef>
        <a:spcAft>
          <a:spcPts val="300"/>
        </a:spcAft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9606" y="2276872"/>
            <a:ext cx="47906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workshop on </a:t>
            </a:r>
            <a:r>
              <a:rPr lang="fr-FR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firms</a:t>
            </a:r>
            <a:r>
              <a:rPr lang="fr-F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industries and </a:t>
            </a:r>
            <a:r>
              <a:rPr lang="fr-FR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fr-FR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 Aussilloux</a:t>
            </a:r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8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2</a:t>
            </a:fld>
            <a:endParaRPr lang="fr-FR" noProof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err="1"/>
              <a:t>Investements</a:t>
            </a:r>
            <a:r>
              <a:rPr lang="fr-FR" sz="2800" dirty="0"/>
              <a:t> in </a:t>
            </a:r>
            <a:r>
              <a:rPr lang="fr-FR" sz="2800" dirty="0" err="1"/>
              <a:t>sofware</a:t>
            </a:r>
            <a:r>
              <a:rPr lang="fr-FR" sz="2800" dirty="0"/>
              <a:t> and </a:t>
            </a:r>
            <a:r>
              <a:rPr lang="fr-FR" sz="2800" dirty="0" err="1"/>
              <a:t>databases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Manufacturing</a:t>
            </a:r>
            <a:r>
              <a:rPr lang="fr-FR" sz="2800" dirty="0"/>
              <a:t> </a:t>
            </a:r>
            <a:r>
              <a:rPr lang="fr-FR" sz="2800" dirty="0" err="1"/>
              <a:t>sector</a:t>
            </a:r>
            <a:r>
              <a:rPr lang="fr-FR" sz="2800" dirty="0"/>
              <a:t> - % of value </a:t>
            </a:r>
            <a:r>
              <a:rPr lang="fr-FR" sz="2800" dirty="0" err="1"/>
              <a:t>added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30A3E21-7C99-2E43-BEF0-F99E5C2E2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76362"/>
            <a:ext cx="6696744" cy="46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3</a:t>
            </a:fld>
            <a:endParaRPr lang="fr-FR" noProof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64500" cy="792163"/>
          </a:xfrm>
        </p:spPr>
        <p:txBody>
          <a:bodyPr/>
          <a:lstStyle/>
          <a:p>
            <a:pPr algn="ctr"/>
            <a:r>
              <a:rPr lang="fr-FR" sz="2800" dirty="0"/>
              <a:t>Share of </a:t>
            </a:r>
            <a:r>
              <a:rPr lang="fr-FR" sz="2800" dirty="0" err="1"/>
              <a:t>different</a:t>
            </a:r>
            <a:r>
              <a:rPr lang="fr-FR" sz="2800" dirty="0"/>
              <a:t> types of </a:t>
            </a:r>
            <a:r>
              <a:rPr lang="fr-FR" sz="2800" dirty="0" err="1"/>
              <a:t>investment</a:t>
            </a:r>
            <a:r>
              <a:rPr lang="fr-FR" sz="2800" dirty="0"/>
              <a:t> in the </a:t>
            </a:r>
            <a:r>
              <a:rPr lang="fr-FR" sz="2800" dirty="0" err="1"/>
              <a:t>manufacturing</a:t>
            </a:r>
            <a:r>
              <a:rPr lang="fr-FR" sz="2800" dirty="0"/>
              <a:t> </a:t>
            </a:r>
            <a:r>
              <a:rPr lang="fr-FR" sz="2800" dirty="0" err="1"/>
              <a:t>sector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% of value </a:t>
            </a:r>
            <a:r>
              <a:rPr lang="fr-FR" sz="2800" dirty="0" err="1"/>
              <a:t>added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0CF1EC4-3570-9446-BDA8-EBCAFBDE4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48" y="1196751"/>
            <a:ext cx="5844480" cy="50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19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S_200314">
  <a:themeElements>
    <a:clrScheme name="France_Strategie">
      <a:dk1>
        <a:sysClr val="windowText" lastClr="000000"/>
      </a:dk1>
      <a:lt1>
        <a:sysClr val="window" lastClr="FFFFFF"/>
      </a:lt1>
      <a:dk2>
        <a:srgbClr val="0086CD"/>
      </a:dk2>
      <a:lt2>
        <a:srgbClr val="575756"/>
      </a:lt2>
      <a:accent1>
        <a:srgbClr val="E30613"/>
      </a:accent1>
      <a:accent2>
        <a:srgbClr val="F39200"/>
      </a:accent2>
      <a:accent3>
        <a:srgbClr val="B96FAB"/>
      </a:accent3>
      <a:accent4>
        <a:srgbClr val="68B43A"/>
      </a:accent4>
      <a:accent5>
        <a:srgbClr val="CFD713"/>
      </a:accent5>
      <a:accent6>
        <a:srgbClr val="CBBBA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0"/>
          </a:spcBef>
          <a:defRPr dirty="0">
            <a:solidFill>
              <a:prstClr val="black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EMPLATE_FS_200314">
  <a:themeElements>
    <a:clrScheme name="France_Strategie">
      <a:dk1>
        <a:sysClr val="windowText" lastClr="000000"/>
      </a:dk1>
      <a:lt1>
        <a:sysClr val="window" lastClr="FFFFFF"/>
      </a:lt1>
      <a:dk2>
        <a:srgbClr val="0086CD"/>
      </a:dk2>
      <a:lt2>
        <a:srgbClr val="575756"/>
      </a:lt2>
      <a:accent1>
        <a:srgbClr val="E30613"/>
      </a:accent1>
      <a:accent2>
        <a:srgbClr val="F39200"/>
      </a:accent2>
      <a:accent3>
        <a:srgbClr val="B96FAB"/>
      </a:accent3>
      <a:accent4>
        <a:srgbClr val="68B43A"/>
      </a:accent4>
      <a:accent5>
        <a:srgbClr val="CFD713"/>
      </a:accent5>
      <a:accent6>
        <a:srgbClr val="CBBBA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TEMPLATE_FS_200314</Template>
  <TotalTime>2920</TotalTime>
  <Words>30</Words>
  <Application>Microsoft Office PowerPoint</Application>
  <PresentationFormat>Affichage à l'écran (4:3)</PresentationFormat>
  <Paragraphs>11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TEMPLATE_FS_200314</vt:lpstr>
      <vt:lpstr>Thème Office</vt:lpstr>
      <vt:lpstr>1_Thème Office</vt:lpstr>
      <vt:lpstr>2_Thème Office</vt:lpstr>
      <vt:lpstr>1_TEMPLATE_FS_200314</vt:lpstr>
      <vt:lpstr>Présentation PowerPoint</vt:lpstr>
      <vt:lpstr>Investements in sofware and databases Manufacturing sector - % of value added</vt:lpstr>
      <vt:lpstr>Share of different types of investment in the manufacturing sector % of value added</vt:lpstr>
    </vt:vector>
  </TitlesOfParts>
  <Manager>France Stratégie</Manager>
  <Company>SPM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France Stratégie</dc:subject>
  <dc:creator>SPM</dc:creator>
  <cp:lastModifiedBy>SPM</cp:lastModifiedBy>
  <cp:revision>163</cp:revision>
  <cp:lastPrinted>2019-05-17T08:04:24Z</cp:lastPrinted>
  <dcterms:created xsi:type="dcterms:W3CDTF">2015-08-12T09:42:31Z</dcterms:created>
  <dcterms:modified xsi:type="dcterms:W3CDTF">2019-09-16T09:49:01Z</dcterms:modified>
</cp:coreProperties>
</file>