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76" r:id="rId4"/>
    <p:sldId id="277" r:id="rId5"/>
    <p:sldId id="291" r:id="rId6"/>
    <p:sldId id="292" r:id="rId7"/>
    <p:sldId id="293" r:id="rId8"/>
    <p:sldId id="294" r:id="rId9"/>
    <p:sldId id="295" r:id="rId10"/>
    <p:sldId id="298" r:id="rId11"/>
    <p:sldId id="299" r:id="rId12"/>
    <p:sldId id="300" r:id="rId13"/>
    <p:sldId id="301" r:id="rId14"/>
    <p:sldId id="302" r:id="rId15"/>
    <p:sldId id="303" r:id="rId16"/>
    <p:sldId id="305" r:id="rId17"/>
    <p:sldId id="297" r:id="rId18"/>
    <p:sldId id="312" r:id="rId19"/>
    <p:sldId id="316" r:id="rId20"/>
    <p:sldId id="310" r:id="rId21"/>
    <p:sldId id="314" r:id="rId22"/>
    <p:sldId id="315" r:id="rId23"/>
    <p:sldId id="323" r:id="rId24"/>
    <p:sldId id="321" r:id="rId25"/>
    <p:sldId id="313" r:id="rId26"/>
    <p:sldId id="309" r:id="rId27"/>
    <p:sldId id="322" r:id="rId28"/>
    <p:sldId id="307" r:id="rId29"/>
    <p:sldId id="317" r:id="rId30"/>
    <p:sldId id="318" r:id="rId31"/>
    <p:sldId id="319" r:id="rId32"/>
    <p:sldId id="320" r:id="rId33"/>
    <p:sldId id="285" r:id="rId34"/>
    <p:sldId id="271" r:id="rId35"/>
  </p:sldIdLst>
  <p:sldSz cx="9144000" cy="6858000" type="screen4x3"/>
  <p:notesSz cx="6808788" cy="9940925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 Osório de Barros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99D"/>
    <a:srgbClr val="D2D2D2"/>
    <a:srgbClr val="D0D0D0"/>
    <a:srgbClr val="D3D3D3"/>
    <a:srgbClr val="E9E9E9"/>
    <a:srgbClr val="EA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87" d="100"/>
          <a:sy n="87" d="100"/>
        </p:scale>
        <p:origin x="135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1230" y="-10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148A2AC-A080-4DB5-9AAE-552ADEC283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B58286D-2782-4C29-A9FC-110A5C809FC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4FFBC638-3F05-41F3-A1F6-36048510F00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B0635B73-0215-4C23-8750-ACCB2CB0300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5FE065-6847-4673-9D93-AAD319A42006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4D06F7-B8D6-44E3-BCF6-EB4553EFCE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395B929-997E-4FAE-82F4-CC582F53346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7DD4C99-D4E6-4B8C-AE16-5A678BE9786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C48763B9-8291-4026-B65C-43A9285BB94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noProof="0"/>
              <a:t>Clique para editar os estilos de texto do modelo global</a:t>
            </a:r>
          </a:p>
          <a:p>
            <a:pPr lvl="1"/>
            <a:r>
              <a:rPr lang="pt-PT" altLang="pt-PT" noProof="0"/>
              <a:t>Segundo nível</a:t>
            </a:r>
          </a:p>
          <a:p>
            <a:pPr lvl="2"/>
            <a:r>
              <a:rPr lang="pt-PT" altLang="pt-PT" noProof="0"/>
              <a:t>Terceiro nível</a:t>
            </a:r>
          </a:p>
          <a:p>
            <a:pPr lvl="3"/>
            <a:r>
              <a:rPr lang="pt-PT" altLang="pt-PT" noProof="0"/>
              <a:t>Quarto nível</a:t>
            </a:r>
          </a:p>
          <a:p>
            <a:pPr lvl="4"/>
            <a:r>
              <a:rPr lang="pt-PT" altLang="pt-PT" noProof="0"/>
              <a:t>Quinto nível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8D2BF0B3-A5EC-4B83-8FB0-669B9A8F477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BA9AE64B-A771-4B8A-8DF4-D04A3712C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776EC0-E701-4C8D-99D5-68814105ACAC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D6697F-36BD-4742-855C-B0DE91E8D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EB0F15-6444-4601-8253-B155A6183B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3BA057B-3B1E-44DB-8FFE-E2814E299E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2E92E-EEC7-44F6-A3FD-A9810A9333B5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363861154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B9BB5E-D9DA-4B5D-A79D-8F7674122A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535CD9-0EB7-448A-AC0A-7E2243E3E4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F2015F2-DB60-4CB0-BD2D-99418F03D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41A7E-0DF5-4B69-BB2D-BDE47280862D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212532102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30F507-44B7-472C-85FD-2E433DE43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5C78B0-9D3B-4DE7-BF17-4F19DFDB7D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DAD15A2-C9AD-4AA2-A7DC-2165F165A7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53F11-A24D-4058-B4F5-B3A2BB8DA62B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697525726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B491F6-331E-4471-AF99-5BB0DC35D0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53DFE9-455C-476B-9CFB-4702E87423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945CF56-1D16-41F3-8A79-078C2B3E0E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9E99D-B982-4CAF-8478-40DB935E80CA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431230997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753FBD-5871-4C37-AB0D-8F6951CB3D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CDE296B-A83F-4541-A465-FE02A10C5D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3218AF3-CFB1-431D-B2FA-DFF9BC9A10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48609-E3ED-4362-972D-68CD35F9F049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948082115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883957-4D34-4D56-AC98-692FD0E87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09DA97-B46C-47D0-AFFB-0F53F5E86A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B1DEAA2-153F-46E3-BA0D-45C709658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647B1-B72C-4EDF-98C5-A3CDEE39A963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32666831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3BE77C8-4F35-4ABB-909D-6242A3F37D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16CF80B-AAB3-42F7-91CE-53C4BCF652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A878418-F069-4176-A644-896D4A172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03DBA-E3B4-47FD-830E-F55C52A4A62E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492939995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46356E-8587-4F3E-819F-C0BC6A9DC8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8F0A742-CCA3-4E20-ABEE-F4607A8D1B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B8EF434-B96B-4673-AB5F-941125A8C0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11FF1-6C8F-4C96-888D-1039485AA643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37953538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242FF21-80AF-498C-A8AE-FB074ED877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F262A88-76D7-40FE-87D2-29A215D6DE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CCE8338-C9AD-4453-A7B5-80D57EE5E7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53C82-0FCB-4C60-847F-471CA5860B5E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124460762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33EE88-5694-4330-837B-DBF07DCE5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39EF2A-22E5-4365-B908-CCB32CF061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4621C33-DA66-4904-8816-36A2457623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C05D8-DF56-423D-A0EF-88B9F5788259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451288190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AFDD37-ACEC-468A-8F4A-9E1975D4A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9605F6-440F-4556-9FEE-CF00424CC8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17E5437-856E-4592-8891-3BF1DAD9BB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5934A-BBD7-4F2B-89BE-0231E329B447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480543964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>
            <a:extLst>
              <a:ext uri="{FF2B5EF4-FFF2-40B4-BE49-F238E27FC236}">
                <a16:creationId xmlns:a16="http://schemas.microsoft.com/office/drawing/2014/main" id="{69154CE8-6223-4BD0-BF9C-AB0CF3F1BC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961B264D-4B0F-41B8-AE9D-998BDB4D33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F5B0875F-4C59-4E96-AF75-1D4E51CA97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51F8161-36FE-48E1-AC76-F0AD344CB61F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  <p:sp>
        <p:nvSpPr>
          <p:cNvPr id="1030" name="Rectangle 16">
            <a:extLst>
              <a:ext uri="{FF2B5EF4-FFF2-40B4-BE49-F238E27FC236}">
                <a16:creationId xmlns:a16="http://schemas.microsoft.com/office/drawing/2014/main" id="{49F295A7-0D30-4116-81A7-EE7E74E296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6513" y="765175"/>
            <a:ext cx="9356726" cy="36513"/>
          </a:xfrm>
          <a:prstGeom prst="rect">
            <a:avLst/>
          </a:prstGeom>
          <a:solidFill>
            <a:srgbClr val="00599D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t-PT" altLang="pt-PT"/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11A4741E-18DF-46E2-B001-A3489256612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6632"/>
            <a:ext cx="2770803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cut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goncalo.novo@gee.gov.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">
            <a:extLst>
              <a:ext uri="{FF2B5EF4-FFF2-40B4-BE49-F238E27FC236}">
                <a16:creationId xmlns:a16="http://schemas.microsoft.com/office/drawing/2014/main" id="{ADA5693D-8E75-4AB4-8A8A-6CCBF7964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268760"/>
            <a:ext cx="7993063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pt-PT" sz="2400" b="1" dirty="0">
                <a:solidFill>
                  <a:srgbClr val="00599D"/>
                </a:solidFill>
              </a:rPr>
              <a:t>Impactos heterogéneos da pandemia da COVID-19 no setor do Turismo</a:t>
            </a:r>
          </a:p>
          <a:p>
            <a:pPr algn="ctr" eaLnBrk="1" hangingPunct="1"/>
            <a:r>
              <a:rPr lang="pt-PT" altLang="pt-PT" sz="1600" dirty="0">
                <a:solidFill>
                  <a:srgbClr val="00599D"/>
                </a:solidFill>
              </a:rPr>
              <a:t>Ciclo de Seminários GEE/GPEARI (75ª edição)</a:t>
            </a:r>
          </a:p>
          <a:p>
            <a:pPr algn="ctr" eaLnBrk="1" hangingPunct="1"/>
            <a:r>
              <a:rPr lang="pt-PT" altLang="pt-PT" sz="1600" b="1" dirty="0">
                <a:solidFill>
                  <a:srgbClr val="00599D"/>
                </a:solidFill>
              </a:rPr>
              <a:t>27 de setembro de 2022</a:t>
            </a:r>
          </a:p>
          <a:p>
            <a:pPr algn="ctr" eaLnBrk="1" hangingPunct="1">
              <a:lnSpc>
                <a:spcPct val="150000"/>
              </a:lnSpc>
            </a:pPr>
            <a:endParaRPr lang="pt-PT" altLang="pt-PT" sz="1600" b="1" dirty="0">
              <a:solidFill>
                <a:srgbClr val="00599D"/>
              </a:solidFill>
            </a:endParaRPr>
          </a:p>
          <a:p>
            <a:pPr algn="ctr" eaLnBrk="1" hangingPunct="1"/>
            <a:r>
              <a:rPr lang="pt-PT" altLang="pt-PT" sz="1600" b="1" dirty="0">
                <a:solidFill>
                  <a:srgbClr val="00599D"/>
                </a:solidFill>
              </a:rPr>
              <a:t>Gonçalo Novo e Gabriel Osório de Barros </a:t>
            </a:r>
          </a:p>
          <a:p>
            <a:pPr algn="ctr" eaLnBrk="1" hangingPunct="1"/>
            <a:r>
              <a:rPr lang="pt-PT" altLang="pt-PT" sz="1600" b="1" dirty="0">
                <a:solidFill>
                  <a:srgbClr val="00599D"/>
                </a:solidFill>
              </a:rPr>
              <a:t>Direção de Serviços de Análise Económica</a:t>
            </a:r>
          </a:p>
        </p:txBody>
      </p:sp>
      <p:pic>
        <p:nvPicPr>
          <p:cNvPr id="4099" name="Imagem 5">
            <a:extLst>
              <a:ext uri="{FF2B5EF4-FFF2-40B4-BE49-F238E27FC236}">
                <a16:creationId xmlns:a16="http://schemas.microsoft.com/office/drawing/2014/main" id="{5482A322-8C16-4162-A780-9156052A9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2"/>
          <a:stretch/>
        </p:blipFill>
        <p:spPr bwMode="auto">
          <a:xfrm>
            <a:off x="7596336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Marcador de Posição do Número do Diapositivo 1">
            <a:extLst>
              <a:ext uri="{FF2B5EF4-FFF2-40B4-BE49-F238E27FC236}">
                <a16:creationId xmlns:a16="http://schemas.microsoft.com/office/drawing/2014/main" id="{AF557880-CBA4-4E51-8961-573D82FB82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8504D8-DD9C-4A25-82A2-C1F1C035543F}" type="slidenum">
              <a:rPr lang="pt-PT" altLang="pt-PT" smtClean="0"/>
              <a:pPr/>
              <a:t>1</a:t>
            </a:fld>
            <a:endParaRPr lang="pt-PT" altLang="pt-PT"/>
          </a:p>
        </p:txBody>
      </p:sp>
      <p:sp>
        <p:nvSpPr>
          <p:cNvPr id="4102" name="CaixaDeTexto 4">
            <a:extLst>
              <a:ext uri="{FF2B5EF4-FFF2-40B4-BE49-F238E27FC236}">
                <a16:creationId xmlns:a16="http://schemas.microsoft.com/office/drawing/2014/main" id="{F3FDBD91-E392-4328-9C7C-1488C7763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6425" y="6657975"/>
            <a:ext cx="901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PT" sz="1000">
                <a:solidFill>
                  <a:schemeClr val="bg1"/>
                </a:solidFill>
                <a:cs typeface="Arial" panose="020B0604020202020204" pitchFamily="34" charset="0"/>
              </a:rPr>
              <a:t>pixabay.com</a:t>
            </a:r>
            <a:endParaRPr lang="pt-PT" altLang="pt-PT" sz="10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person, walking&#10;&#10;Description automatically generated">
            <a:extLst>
              <a:ext uri="{FF2B5EF4-FFF2-40B4-BE49-F238E27FC236}">
                <a16:creationId xmlns:a16="http://schemas.microsoft.com/office/drawing/2014/main" id="{1624120E-4FFD-FBC9-D2E5-6B6C7F3C8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51127"/>
            <a:ext cx="9160985" cy="3106873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O Turismo em Portugal e na UE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Participação no turismo por motivos pessoais, por escalão etário (% 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da população desse grupo) (uma ou mais noites); Anual</a:t>
            </a: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10</a:t>
            </a:fld>
            <a:endParaRPr lang="pt-PT" altLang="pt-PT"/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BA6A1579-0DC7-00C5-878B-956529F96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805516"/>
            <a:ext cx="5966146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99077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O Turismo em Portugal e na UE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Participação no turismo por motivos pessoais (% população) em país 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estrangeiro (uma ou mais noites); Anual</a:t>
            </a: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11</a:t>
            </a:fld>
            <a:endParaRPr lang="pt-PT" altLang="pt-P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FABCB-1274-9796-AD49-B83DACE8D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857" y="2829625"/>
            <a:ext cx="5977868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13036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O Turismo em Portugal e na UE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Participação no turismo por motivos pessoais (% população) unicamente no país de residência (uma ou mais noites); Anual</a:t>
            </a: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12</a:t>
            </a:fld>
            <a:endParaRPr lang="pt-PT" altLang="pt-PT"/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94A68018-B93A-04C9-5BF3-E4E447F86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05" y="2829625"/>
            <a:ext cx="6006989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27035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O Turismo em Portugal e na UE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Incapacidade de suportar uma semana de férias fora de casa no 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período de um ano (% dos agregados familiares); Anual</a:t>
            </a: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13</a:t>
            </a:fld>
            <a:endParaRPr lang="pt-PT" altLang="pt-PT"/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1D582172-24F5-3E4B-761B-A169EE5B8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29625"/>
            <a:ext cx="599864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84491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O Turismo em Portugal e na UE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Pressão demográfica; Anual</a:t>
            </a: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14</a:t>
            </a:fld>
            <a:endParaRPr lang="pt-PT" altLang="pt-PT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9612738-6801-F884-44CC-7F8FC8F92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816925"/>
            <a:ext cx="5945306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57541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O Turismo em Portugal e na UE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Índice de sazonalidade; Anual</a:t>
            </a: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15</a:t>
            </a:fld>
            <a:endParaRPr lang="pt-PT" altLang="pt-PT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8870DF2E-FCFF-53A6-B9C7-2943DE59F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08920"/>
            <a:ext cx="6040862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56000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O Turismo em Portugal e na UE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Relação entre o índice de sazonalidade (2019) e a média de horas de luz 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solar para os meses veranis (1961-1990)</a:t>
            </a: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16</a:t>
            </a:fld>
            <a:endParaRPr lang="pt-PT" altLang="pt-PT"/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09C1A17A-39F5-97AA-EF93-D37174ECB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04" y="2636912"/>
            <a:ext cx="5921748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13926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O Turismo em Portugal e na UE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População empregada em alojamento e restauração (</a:t>
            </a:r>
            <a:r>
              <a:rPr lang="pt-PT" sz="1200" b="1" dirty="0" err="1"/>
              <a:t>Nace</a:t>
            </a:r>
            <a:r>
              <a:rPr lang="pt-PT" sz="1200" b="1" dirty="0"/>
              <a:t> Rev. 2); 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Variação homóloga (VH) (%); Trimestral</a:t>
            </a: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17</a:t>
            </a:fld>
            <a:endParaRPr lang="pt-PT" altLang="pt-PT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98BD71B-C4FE-E1BB-EEA3-73B8FE788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37" y="2829625"/>
            <a:ext cx="5999663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8746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COVID-19 e Turismo em Portugal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Dormidas nos estabelecimentos de alojamento turístico por local de 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residência; Mensal</a:t>
            </a: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18</a:t>
            </a:fld>
            <a:endParaRPr lang="pt-PT" altLang="pt-PT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449FEC8A-90EB-2DE7-6B1C-5DB5864B4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17" y="2708920"/>
            <a:ext cx="6006989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59118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COVID-19 e Turismo em Portugal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3852416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Dormidas nos estabelecimentos 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de alojamento turístico por residentes no 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Estrangeiro; Mensal; Valores acumulados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altLang="pt-PT" sz="1200" b="1" dirty="0">
              <a:solidFill>
                <a:schemeClr val="tx2"/>
              </a:solidFill>
            </a:endParaRP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19</a:t>
            </a:fld>
            <a:endParaRPr lang="pt-PT" altLang="pt-P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E19EBCA-128C-22EB-4DB1-374ED4970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760" y="1416049"/>
            <a:ext cx="3852416" cy="49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Tx/>
              <a:buNone/>
            </a:pPr>
            <a:r>
              <a:rPr lang="pt-PT" sz="1200" b="1" kern="0" dirty="0"/>
              <a:t>Dormidas nos estabelecimentos 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Tx/>
              <a:buNone/>
            </a:pPr>
            <a:r>
              <a:rPr lang="pt-PT" sz="1200" b="1" kern="0" dirty="0"/>
              <a:t>de alojamento turístico por residentes em 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Tx/>
              <a:buNone/>
            </a:pPr>
            <a:r>
              <a:rPr lang="pt-PT" sz="1200" b="1" kern="0" dirty="0"/>
              <a:t>Portugal; Mensal; Valores acumulados</a:t>
            </a:r>
            <a:endParaRPr lang="pt-PT" altLang="pt-PT" sz="1200" b="1" kern="0" dirty="0">
              <a:solidFill>
                <a:schemeClr val="tx2"/>
              </a:solidFill>
            </a:endParaRP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Tx/>
              <a:buNone/>
            </a:pPr>
            <a:endParaRPr lang="pt-PT" altLang="pt-PT" sz="1400" b="1" kern="0" dirty="0">
              <a:solidFill>
                <a:schemeClr val="tx2"/>
              </a:solidFill>
            </a:endParaRP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2B127F-9D1C-C90D-B37F-0E9447E4B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99" y="2819195"/>
            <a:ext cx="7199525" cy="27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6414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Índice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9588" y="1698892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 typeface="+mj-lt"/>
              <a:buAutoNum type="arabicPeriod"/>
            </a:pPr>
            <a:r>
              <a:rPr lang="pt-PT" altLang="pt-PT" sz="1400" b="1" dirty="0">
                <a:solidFill>
                  <a:schemeClr val="tx2"/>
                </a:solidFill>
              </a:rPr>
              <a:t>Sumário introdutório</a:t>
            </a:r>
          </a:p>
          <a:p>
            <a:pPr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 typeface="+mj-lt"/>
              <a:buAutoNum type="arabicPeriod"/>
            </a:pPr>
            <a:endParaRPr lang="pt-PT" altLang="pt-PT" sz="14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 typeface="+mj-lt"/>
              <a:buAutoNum type="arabicPeriod"/>
            </a:pPr>
            <a:r>
              <a:rPr lang="pt-PT" altLang="pt-PT" sz="1400" b="1" dirty="0">
                <a:solidFill>
                  <a:schemeClr val="tx2"/>
                </a:solidFill>
              </a:rPr>
              <a:t>O Turismo na economia nacional</a:t>
            </a:r>
          </a:p>
          <a:p>
            <a:pPr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 typeface="+mj-lt"/>
              <a:buAutoNum type="arabicPeriod"/>
            </a:pPr>
            <a:endParaRPr lang="pt-PT" altLang="pt-PT" sz="14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 typeface="+mj-lt"/>
              <a:buAutoNum type="arabicPeriod"/>
            </a:pPr>
            <a:r>
              <a:rPr lang="pt-PT" altLang="pt-PT" sz="1400" b="1" dirty="0">
                <a:solidFill>
                  <a:schemeClr val="tx2"/>
                </a:solidFill>
              </a:rPr>
              <a:t>O Turismo em Portugal e na EU</a:t>
            </a:r>
          </a:p>
          <a:p>
            <a:pPr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 typeface="+mj-lt"/>
              <a:buAutoNum type="arabicPeriod"/>
            </a:pPr>
            <a:endParaRPr lang="pt-PT" altLang="pt-PT" sz="14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 typeface="+mj-lt"/>
              <a:buAutoNum type="arabicPeriod"/>
            </a:pPr>
            <a:r>
              <a:rPr lang="pt-PT" altLang="pt-PT" sz="1400" b="1" dirty="0">
                <a:solidFill>
                  <a:schemeClr val="tx2"/>
                </a:solidFill>
              </a:rPr>
              <a:t>COVID-19 e Turismo em Portugal</a:t>
            </a:r>
          </a:p>
          <a:p>
            <a:pPr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 typeface="+mj-lt"/>
              <a:buAutoNum type="arabicPeriod"/>
            </a:pPr>
            <a:endParaRPr lang="pt-PT" altLang="pt-PT" sz="14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 typeface="+mj-lt"/>
              <a:buAutoNum type="arabicPeriod"/>
            </a:pPr>
            <a:r>
              <a:rPr lang="pt-PT" altLang="pt-PT" sz="1400" b="1" dirty="0">
                <a:solidFill>
                  <a:schemeClr val="tx2"/>
                </a:solidFill>
              </a:rPr>
              <a:t>Súmula</a:t>
            </a: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2</a:t>
            </a:fld>
            <a:endParaRPr lang="pt-PT" altLang="pt-PT"/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COVID-19 e Turismo em Portugal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Estada média (número de noites passadas) nos estabelecimentos de 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alojamento turístico em época estival; Anual</a:t>
            </a: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20</a:t>
            </a:fld>
            <a:endParaRPr lang="pt-PT" altLang="pt-PT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AAD82A2E-D253-2934-AF24-8EC59BC3A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78170"/>
            <a:ext cx="5832000" cy="32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05226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COVID-19 e Turismo em Portugal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Distribuição (%) de dormidas por mês (total de dormidas nos 12 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meses); Anual</a:t>
            </a: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21</a:t>
            </a:fld>
            <a:endParaRPr lang="pt-PT" altLang="pt-PT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9EB99E82-207F-D2CC-58C3-E513ACE3A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20888"/>
            <a:ext cx="6008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30225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COVID-19 e Turismo em Portugal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3852416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sz="1200" b="1" dirty="0"/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altLang="pt-PT" sz="1200" b="1" dirty="0">
              <a:solidFill>
                <a:schemeClr val="tx2"/>
              </a:solidFill>
            </a:endParaRP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22</a:t>
            </a:fld>
            <a:endParaRPr lang="pt-PT" altLang="pt-P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E19EBCA-128C-22EB-4DB1-374ED4970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111" y="1196752"/>
            <a:ext cx="5634608" cy="49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Tx/>
              <a:buNone/>
            </a:pPr>
            <a:r>
              <a:rPr lang="pt-PT" sz="1200" b="1" kern="0" dirty="0"/>
              <a:t>Quota (%) de cada localização geográfica no número total de 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Tx/>
              <a:buNone/>
            </a:pPr>
            <a:r>
              <a:rPr lang="pt-PT" sz="1200" b="1" kern="0" dirty="0"/>
              <a:t>dormidas nos estabelecimentos de alojamento turístico; Mensal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Tx/>
              <a:buNone/>
            </a:pPr>
            <a:endParaRPr lang="pt-PT" altLang="pt-PT" sz="1200" b="1" kern="0" dirty="0">
              <a:solidFill>
                <a:schemeClr val="tx2"/>
              </a:solidFill>
            </a:endParaRP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Tx/>
              <a:buNone/>
            </a:pPr>
            <a:endParaRPr lang="pt-PT" altLang="pt-PT" sz="1400" b="1" kern="0" dirty="0">
              <a:solidFill>
                <a:schemeClr val="tx2"/>
              </a:solidFill>
            </a:endParaRPr>
          </a:p>
        </p:txBody>
      </p:sp>
      <p:pic>
        <p:nvPicPr>
          <p:cNvPr id="9" name="Picture 8" descr="Chart, histogram">
            <a:extLst>
              <a:ext uri="{FF2B5EF4-FFF2-40B4-BE49-F238E27FC236}">
                <a16:creationId xmlns:a16="http://schemas.microsoft.com/office/drawing/2014/main" id="{87915FF4-C396-A537-35FD-2EB674BFA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2564904"/>
            <a:ext cx="5544000" cy="334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53217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COVID-19 e Turismo em Portugal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Proporção (%) de hóspedes não-residentes por localização 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geográfica; Anual</a:t>
            </a: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23</a:t>
            </a:fld>
            <a:endParaRPr lang="pt-PT" altLang="pt-PT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D01E1C8C-AD9B-444E-80DA-01AFB8D03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76872"/>
            <a:ext cx="5394081" cy="35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6505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COVID-19 e Turismo em Portugal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Número de dormidas e número de quartos em estabelecimentos de 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alojamento turístico por localização geográfica; Anual</a:t>
            </a: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24</a:t>
            </a:fld>
            <a:endParaRPr lang="pt-PT" alt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C768BF-5EEE-ED89-CD29-069DA87F1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829625"/>
            <a:ext cx="6086652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76982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COVID-19 e Turismo em Portugal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0332" y="980728"/>
            <a:ext cx="3525644" cy="35251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000" b="1" dirty="0"/>
              <a:t>Tendência de mobilidade </a:t>
            </a:r>
          </a:p>
          <a:p>
            <a:pPr marL="0" indent="0" algn="ctr" eaLnBrk="1" hangingPunct="1"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000" b="1" dirty="0"/>
              <a:t>em locais de lazer e retalho; COVID </a:t>
            </a:r>
          </a:p>
          <a:p>
            <a:pPr marL="0" indent="0" algn="ctr" eaLnBrk="1" hangingPunct="1"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000" b="1" dirty="0" err="1"/>
              <a:t>Stringency</a:t>
            </a:r>
            <a:r>
              <a:rPr lang="pt-PT" sz="1000" b="1" dirty="0"/>
              <a:t> Index; 2020</a:t>
            </a:r>
            <a:endParaRPr lang="pt-PT" altLang="pt-PT" sz="10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25</a:t>
            </a:fld>
            <a:endParaRPr lang="pt-PT" altLang="pt-PT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761D150-0421-5502-9664-12A8AE076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326" y="980728"/>
            <a:ext cx="3524400" cy="352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Aft>
                <a:spcPts val="400"/>
              </a:spcAft>
              <a:buClr>
                <a:srgbClr val="00599D"/>
              </a:buClr>
              <a:buFontTx/>
              <a:buNone/>
            </a:pPr>
            <a:r>
              <a:rPr lang="pt-PT" sz="1000" b="1" kern="0" dirty="0"/>
              <a:t>Tendência de mobilidade </a:t>
            </a:r>
          </a:p>
          <a:p>
            <a:pPr marL="0" indent="0" algn="ctr" eaLnBrk="1" hangingPunct="1">
              <a:spcAft>
                <a:spcPts val="400"/>
              </a:spcAft>
              <a:buClr>
                <a:srgbClr val="00599D"/>
              </a:buClr>
              <a:buFontTx/>
              <a:buNone/>
            </a:pPr>
            <a:r>
              <a:rPr lang="pt-PT" sz="1000" b="1" kern="0" dirty="0"/>
              <a:t>no local de residência; COVID </a:t>
            </a:r>
          </a:p>
          <a:p>
            <a:pPr marL="0" indent="0" algn="ctr" eaLnBrk="1" hangingPunct="1">
              <a:spcAft>
                <a:spcPts val="400"/>
              </a:spcAft>
              <a:buClr>
                <a:srgbClr val="00599D"/>
              </a:buClr>
              <a:buFontTx/>
              <a:buNone/>
            </a:pPr>
            <a:r>
              <a:rPr lang="pt-PT" sz="1000" b="1" kern="0" dirty="0" err="1"/>
              <a:t>Stringency</a:t>
            </a:r>
            <a:r>
              <a:rPr lang="pt-PT" sz="1000" b="1" kern="0" dirty="0"/>
              <a:t> Index; 2020</a:t>
            </a:r>
            <a:endParaRPr lang="pt-PT" altLang="pt-PT" sz="1000" b="1" kern="0" dirty="0">
              <a:solidFill>
                <a:schemeClr val="tx2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29AF9D-870A-7F04-F744-1103B06A0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326" y="3789040"/>
            <a:ext cx="3524400" cy="352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Aft>
                <a:spcPts val="400"/>
              </a:spcAft>
              <a:buClr>
                <a:srgbClr val="00599D"/>
              </a:buClr>
              <a:buFontTx/>
              <a:buNone/>
            </a:pPr>
            <a:r>
              <a:rPr lang="pt-PT" sz="1000" b="1" kern="0" dirty="0"/>
              <a:t>Tendência de mobilidade </a:t>
            </a:r>
          </a:p>
          <a:p>
            <a:pPr marL="0" indent="0" algn="ctr" eaLnBrk="1" hangingPunct="1">
              <a:spcAft>
                <a:spcPts val="400"/>
              </a:spcAft>
              <a:buClr>
                <a:srgbClr val="00599D"/>
              </a:buClr>
              <a:buFontTx/>
              <a:buNone/>
            </a:pPr>
            <a:r>
              <a:rPr lang="pt-PT" sz="1000" b="1" kern="0" dirty="0"/>
              <a:t>no local de residência; COVID </a:t>
            </a:r>
          </a:p>
          <a:p>
            <a:pPr marL="0" indent="0" algn="ctr" eaLnBrk="1" hangingPunct="1">
              <a:spcAft>
                <a:spcPts val="400"/>
              </a:spcAft>
              <a:buClr>
                <a:srgbClr val="00599D"/>
              </a:buClr>
              <a:buFontTx/>
              <a:buNone/>
            </a:pPr>
            <a:r>
              <a:rPr lang="pt-PT" sz="1000" b="1" kern="0" dirty="0" err="1"/>
              <a:t>Stringency</a:t>
            </a:r>
            <a:r>
              <a:rPr lang="pt-PT" sz="1000" b="1" kern="0" dirty="0"/>
              <a:t> Index; 2021</a:t>
            </a:r>
            <a:endParaRPr lang="pt-PT" altLang="pt-PT" sz="1000" b="1" kern="0" dirty="0">
              <a:solidFill>
                <a:schemeClr val="tx2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6DFC02D-311C-711A-28A4-6C6F327EA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332" y="3789040"/>
            <a:ext cx="3524400" cy="352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Aft>
                <a:spcPts val="400"/>
              </a:spcAft>
              <a:buClr>
                <a:srgbClr val="00599D"/>
              </a:buClr>
              <a:buFontTx/>
              <a:buNone/>
            </a:pPr>
            <a:r>
              <a:rPr lang="pt-PT" sz="1000" b="1" kern="0" dirty="0"/>
              <a:t>Tendência de mobilidade </a:t>
            </a:r>
          </a:p>
          <a:p>
            <a:pPr marL="0" indent="0" algn="ctr" eaLnBrk="1" hangingPunct="1">
              <a:spcAft>
                <a:spcPts val="400"/>
              </a:spcAft>
              <a:buClr>
                <a:srgbClr val="00599D"/>
              </a:buClr>
              <a:buFontTx/>
              <a:buNone/>
            </a:pPr>
            <a:r>
              <a:rPr lang="pt-PT" sz="1000" b="1" kern="0" dirty="0"/>
              <a:t>em locais de lazer e retalho; COVID </a:t>
            </a:r>
          </a:p>
          <a:p>
            <a:pPr marL="0" indent="0" algn="ctr" eaLnBrk="1" hangingPunct="1">
              <a:spcAft>
                <a:spcPts val="400"/>
              </a:spcAft>
              <a:buClr>
                <a:srgbClr val="00599D"/>
              </a:buClr>
              <a:buFontTx/>
              <a:buNone/>
            </a:pPr>
            <a:r>
              <a:rPr lang="pt-PT" sz="1000" b="1" kern="0" dirty="0" err="1"/>
              <a:t>Stringency</a:t>
            </a:r>
            <a:r>
              <a:rPr lang="pt-PT" sz="1000" b="1" kern="0" dirty="0"/>
              <a:t> Index; 2021</a:t>
            </a:r>
            <a:endParaRPr lang="pt-PT" altLang="pt-PT" sz="1000" b="1" kern="0" dirty="0">
              <a:solidFill>
                <a:schemeClr val="tx2"/>
              </a:solidFill>
            </a:endParaRPr>
          </a:p>
        </p:txBody>
      </p: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0FC69BD8-C1EB-4381-67DF-885C4D3BC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51" y="1782937"/>
            <a:ext cx="2270957" cy="1638442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218DC003-3310-8EA2-E667-1445E2853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65" y="1782937"/>
            <a:ext cx="2331922" cy="1646063"/>
          </a:xfrm>
          <a:prstGeom prst="rect">
            <a:avLst/>
          </a:prstGeom>
        </p:spPr>
      </p:pic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CA09653F-3C29-B3CE-470C-05D762298E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99" y="4618818"/>
            <a:ext cx="2530059" cy="2263336"/>
          </a:xfrm>
          <a:prstGeom prst="rect">
            <a:avLst/>
          </a:prstGeom>
        </p:spPr>
      </p:pic>
      <p:pic>
        <p:nvPicPr>
          <p:cNvPr id="15" name="Picture 14" descr="Chart, scatter chart&#10;&#10;Description automatically generated">
            <a:extLst>
              <a:ext uri="{FF2B5EF4-FFF2-40B4-BE49-F238E27FC236}">
                <a16:creationId xmlns:a16="http://schemas.microsoft.com/office/drawing/2014/main" id="{50D94D43-4057-6FB7-4924-E282B19FE5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619934"/>
            <a:ext cx="2347163" cy="22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15371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COVID-19 e Turismo em Portugal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Variação homóloga (%) do número de dormidas nos 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estabelecimentos de alojamento turístico por segmento; Mensal</a:t>
            </a: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26</a:t>
            </a:fld>
            <a:endParaRPr lang="pt-PT" altLang="pt-PT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D2A3F12A-459C-3217-5BF3-4C75A7393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73164"/>
            <a:ext cx="6048000" cy="263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1665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COVID-19 e Turismo em Portugal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Número de quartos em estabelecimentos de alojamento turístico 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por localização geográfica e segmento; Variação anual (%)</a:t>
            </a: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27</a:t>
            </a:fld>
            <a:endParaRPr lang="pt-PT" altLang="pt-PT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3D6027C5-D314-A3B8-803B-EF1D71EEB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34" y="2636912"/>
            <a:ext cx="6756731" cy="263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48249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COVID-19 e Turismo em Portugal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Taxa líquida de ocupação-cama (%) nos estabelecimentos de 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alojamento turístico por segmento; Mensal</a:t>
            </a: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28</a:t>
            </a:fld>
            <a:endParaRPr lang="pt-PT" alt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159358-05F0-A54E-3496-C05155D4D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262" y="2829625"/>
            <a:ext cx="6077499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92512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COVID-19 e Turismo em Portugal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Dormidas nos estabelecimentos de alojamento turístico por local de 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residência; Mensal</a:t>
            </a: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29</a:t>
            </a:fld>
            <a:endParaRPr lang="pt-PT" altLang="pt-PT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3956EB1C-5C5E-37F1-951A-D1A3A3176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4" y="2949428"/>
            <a:ext cx="8851352" cy="239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74821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Sumário introdutório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 typeface="Wingdings" panose="05000000000000000000" pitchFamily="2" charset="2"/>
              <a:buChar char="Ø"/>
            </a:pPr>
            <a:r>
              <a:rPr lang="pt-PT" altLang="pt-PT" sz="1400" b="1" dirty="0">
                <a:solidFill>
                  <a:schemeClr val="tx2"/>
                </a:solidFill>
              </a:rPr>
              <a:t>A pandemia do coronavírus SARS-CoV-2 provocou uma quebra da </a:t>
            </a:r>
            <a:r>
              <a:rPr lang="pt-PT" altLang="pt-PT" sz="1400" b="1" dirty="0" err="1">
                <a:solidFill>
                  <a:schemeClr val="tx2"/>
                </a:solidFill>
              </a:rPr>
              <a:t>actividade</a:t>
            </a:r>
            <a:r>
              <a:rPr lang="pt-PT" altLang="pt-PT" sz="1400" b="1" dirty="0">
                <a:solidFill>
                  <a:schemeClr val="tx2"/>
                </a:solidFill>
              </a:rPr>
              <a:t> turística global.</a:t>
            </a:r>
          </a:p>
          <a:p>
            <a:pPr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 typeface="Wingdings" panose="05000000000000000000" pitchFamily="2" charset="2"/>
              <a:buChar char="Ø"/>
            </a:pPr>
            <a:endParaRPr lang="pt-PT" altLang="pt-PT" sz="14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 typeface="Wingdings" panose="05000000000000000000" pitchFamily="2" charset="2"/>
              <a:buChar char="Ø"/>
            </a:pPr>
            <a:r>
              <a:rPr lang="pt-PT" altLang="pt-PT" sz="1400" b="1" dirty="0">
                <a:solidFill>
                  <a:schemeClr val="tx2"/>
                </a:solidFill>
              </a:rPr>
              <a:t>Constatou-se uma depressão dos indicadores estatísticos associados à </a:t>
            </a:r>
            <a:r>
              <a:rPr lang="pt-PT" altLang="pt-PT" sz="1400" b="1" dirty="0" err="1">
                <a:solidFill>
                  <a:schemeClr val="tx2"/>
                </a:solidFill>
              </a:rPr>
              <a:t>actividade</a:t>
            </a:r>
            <a:r>
              <a:rPr lang="pt-PT" altLang="pt-PT" sz="1400" b="1" dirty="0">
                <a:solidFill>
                  <a:schemeClr val="tx2"/>
                </a:solidFill>
              </a:rPr>
              <a:t> turística nos dois anos de aplicação de políticas sanitárias mais restritivas, em relação a 2019.</a:t>
            </a:r>
          </a:p>
          <a:p>
            <a:pPr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 typeface="Wingdings" panose="05000000000000000000" pitchFamily="2" charset="2"/>
              <a:buChar char="Ø"/>
            </a:pPr>
            <a:endParaRPr lang="pt-PT" altLang="pt-PT" sz="14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 typeface="Wingdings" panose="05000000000000000000" pitchFamily="2" charset="2"/>
              <a:buChar char="Ø"/>
            </a:pPr>
            <a:r>
              <a:rPr lang="pt-PT" altLang="pt-PT" sz="1400" b="1" dirty="0">
                <a:solidFill>
                  <a:schemeClr val="tx2"/>
                </a:solidFill>
              </a:rPr>
              <a:t>Os impactos no sector do alojamento foram heterogéneos e influenciados pelas características do destino e dos hóspedes.</a:t>
            </a:r>
          </a:p>
          <a:p>
            <a:pPr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 typeface="Wingdings" panose="05000000000000000000" pitchFamily="2" charset="2"/>
              <a:buChar char="Ø"/>
            </a:pPr>
            <a:endParaRPr lang="pt-PT" altLang="pt-PT" sz="14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 typeface="Wingdings" panose="05000000000000000000" pitchFamily="2" charset="2"/>
              <a:buChar char="Ø"/>
            </a:pPr>
            <a:r>
              <a:rPr lang="pt-PT" altLang="pt-PT" sz="1400" b="1" dirty="0">
                <a:solidFill>
                  <a:schemeClr val="tx2"/>
                </a:solidFill>
              </a:rPr>
              <a:t>As consequências repercutidas nas empresas instaram a Comissão Europeia e os Estados-Membros a </a:t>
            </a:r>
            <a:r>
              <a:rPr lang="pt-PT" altLang="pt-PT" sz="1400" b="1" dirty="0" err="1">
                <a:solidFill>
                  <a:schemeClr val="tx2"/>
                </a:solidFill>
              </a:rPr>
              <a:t>actuar</a:t>
            </a:r>
            <a:r>
              <a:rPr lang="pt-PT" altLang="pt-PT" sz="1400" b="1" dirty="0">
                <a:solidFill>
                  <a:schemeClr val="tx2"/>
                </a:solidFill>
              </a:rPr>
              <a:t> rapidamente através de programas destinados a garantir a sua solvabilidade e manutenção de postos de trabalho.</a:t>
            </a:r>
          </a:p>
          <a:p>
            <a:pPr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 typeface="Wingdings" panose="05000000000000000000" pitchFamily="2" charset="2"/>
              <a:buChar char="Ø"/>
            </a:pPr>
            <a:endParaRPr lang="pt-PT" altLang="pt-PT" sz="14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 typeface="Wingdings" panose="05000000000000000000" pitchFamily="2" charset="2"/>
              <a:buChar char="Ø"/>
            </a:pP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3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148441453"/>
      </p:ext>
    </p:extLst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COVID-19 e Turismo em Portugal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0332" y="980728"/>
            <a:ext cx="3525644" cy="35251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000" b="1" dirty="0"/>
              <a:t> Proveitos de aposento </a:t>
            </a:r>
          </a:p>
          <a:p>
            <a:pPr marL="0" indent="0" algn="ctr" eaLnBrk="1" hangingPunct="1"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000" b="1" dirty="0"/>
              <a:t>na Hotelaria; Mensal; VH acumulada </a:t>
            </a:r>
          </a:p>
          <a:p>
            <a:pPr marL="0" indent="0" algn="ctr" eaLnBrk="1" hangingPunct="1"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000" b="1" dirty="0"/>
              <a:t>(%)</a:t>
            </a:r>
            <a:endParaRPr lang="pt-PT" altLang="pt-PT" sz="10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30</a:t>
            </a:fld>
            <a:endParaRPr lang="pt-PT" altLang="pt-PT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761D150-0421-5502-9664-12A8AE076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326" y="980728"/>
            <a:ext cx="3524400" cy="352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Aft>
                <a:spcPts val="400"/>
              </a:spcAft>
              <a:buClr>
                <a:srgbClr val="00599D"/>
              </a:buClr>
              <a:buFontTx/>
              <a:buNone/>
            </a:pPr>
            <a:r>
              <a:rPr lang="pt-PT" sz="1000" b="1" kern="0" dirty="0"/>
              <a:t>Proveitos de aposento </a:t>
            </a:r>
          </a:p>
          <a:p>
            <a:pPr marL="0" indent="0" algn="ctr" eaLnBrk="1" hangingPunct="1">
              <a:spcAft>
                <a:spcPts val="400"/>
              </a:spcAft>
              <a:buClr>
                <a:srgbClr val="00599D"/>
              </a:buClr>
              <a:buFontTx/>
              <a:buNone/>
            </a:pPr>
            <a:r>
              <a:rPr lang="pt-PT" sz="1000" b="1" kern="0" dirty="0"/>
              <a:t>no Alojamento local; Mensal; VH </a:t>
            </a:r>
          </a:p>
          <a:p>
            <a:pPr marL="0" indent="0" algn="ctr" eaLnBrk="1" hangingPunct="1">
              <a:spcAft>
                <a:spcPts val="400"/>
              </a:spcAft>
              <a:buClr>
                <a:srgbClr val="00599D"/>
              </a:buClr>
              <a:buFontTx/>
              <a:buNone/>
            </a:pPr>
            <a:r>
              <a:rPr lang="pt-PT" sz="1000" b="1" kern="0" dirty="0"/>
              <a:t>acumulada (%)</a:t>
            </a:r>
            <a:endParaRPr lang="pt-PT" altLang="pt-PT" sz="1000" b="1" kern="0" dirty="0">
              <a:solidFill>
                <a:schemeClr val="tx2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29AF9D-870A-7F04-F744-1103B06A0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084" y="3789040"/>
            <a:ext cx="3524400" cy="352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Aft>
                <a:spcPts val="400"/>
              </a:spcAft>
              <a:buClr>
                <a:srgbClr val="00599D"/>
              </a:buClr>
              <a:buFontTx/>
              <a:buNone/>
            </a:pPr>
            <a:r>
              <a:rPr lang="pt-PT" sz="1000" b="1" kern="0" dirty="0"/>
              <a:t>Proveitos de aposento </a:t>
            </a:r>
          </a:p>
          <a:p>
            <a:pPr marL="0" indent="0" algn="ctr" eaLnBrk="1" hangingPunct="1">
              <a:spcAft>
                <a:spcPts val="400"/>
              </a:spcAft>
              <a:buClr>
                <a:srgbClr val="00599D"/>
              </a:buClr>
              <a:buFontTx/>
              <a:buNone/>
            </a:pPr>
            <a:r>
              <a:rPr lang="pt-PT" sz="1000" b="1" kern="0" dirty="0"/>
              <a:t>Total; Mensal; VH acumulada (%)</a:t>
            </a:r>
            <a:endParaRPr lang="pt-PT" altLang="pt-PT" sz="1000" b="1" kern="0" dirty="0">
              <a:solidFill>
                <a:schemeClr val="tx2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6DFC02D-311C-711A-28A4-6C6F327EA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332" y="3789040"/>
            <a:ext cx="3524400" cy="352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Aft>
                <a:spcPts val="400"/>
              </a:spcAft>
              <a:buClr>
                <a:srgbClr val="00599D"/>
              </a:buClr>
              <a:buFontTx/>
              <a:buNone/>
            </a:pPr>
            <a:r>
              <a:rPr lang="pt-PT" sz="1000" b="1" kern="0" dirty="0"/>
              <a:t> Proveitos de aposento </a:t>
            </a:r>
          </a:p>
          <a:p>
            <a:pPr marL="0" indent="0" algn="ctr" eaLnBrk="1" hangingPunct="1">
              <a:spcAft>
                <a:spcPts val="400"/>
              </a:spcAft>
              <a:buClr>
                <a:srgbClr val="00599D"/>
              </a:buClr>
              <a:buFontTx/>
              <a:buNone/>
            </a:pPr>
            <a:r>
              <a:rPr lang="pt-PT" sz="1000" b="1" kern="0" dirty="0"/>
              <a:t>no turismo no espaço rural e de </a:t>
            </a:r>
          </a:p>
          <a:p>
            <a:pPr marL="0" indent="0" algn="ctr" eaLnBrk="1" hangingPunct="1">
              <a:spcAft>
                <a:spcPts val="400"/>
              </a:spcAft>
              <a:buClr>
                <a:srgbClr val="00599D"/>
              </a:buClr>
              <a:buFontTx/>
              <a:buNone/>
            </a:pPr>
            <a:r>
              <a:rPr lang="pt-PT" sz="1000" b="1" kern="0" dirty="0"/>
              <a:t>habitação; Mensal; VH acumulada </a:t>
            </a:r>
          </a:p>
          <a:p>
            <a:pPr marL="0" indent="0" algn="ctr" eaLnBrk="1" hangingPunct="1">
              <a:spcAft>
                <a:spcPts val="400"/>
              </a:spcAft>
              <a:buClr>
                <a:srgbClr val="00599D"/>
              </a:buClr>
              <a:buFontTx/>
              <a:buNone/>
            </a:pPr>
            <a:r>
              <a:rPr lang="pt-PT" sz="1000" b="1" kern="0" dirty="0"/>
              <a:t>(%)</a:t>
            </a:r>
            <a:endParaRPr lang="pt-PT" altLang="pt-PT" sz="1000" b="1" kern="0" dirty="0">
              <a:solidFill>
                <a:schemeClr val="tx2"/>
              </a:solidFill>
            </a:endParaRP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4F9861A7-F657-11DA-8CB9-3A8D0E8AC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32" y="1772380"/>
            <a:ext cx="3092400" cy="1648773"/>
          </a:xfrm>
          <a:prstGeom prst="rect">
            <a:avLst/>
          </a:prstGeom>
        </p:spPr>
      </p:pic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DDD960F1-FD23-2B29-46D9-AB7F039DA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75" y="4797523"/>
            <a:ext cx="3092400" cy="1942392"/>
          </a:xfrm>
          <a:prstGeom prst="rect">
            <a:avLst/>
          </a:prstGeom>
        </p:spPr>
      </p:pic>
      <p:pic>
        <p:nvPicPr>
          <p:cNvPr id="18" name="Picture 17" descr="Chart, histogram&#10;&#10;Description automatically generated">
            <a:extLst>
              <a:ext uri="{FF2B5EF4-FFF2-40B4-BE49-F238E27FC236}">
                <a16:creationId xmlns:a16="http://schemas.microsoft.com/office/drawing/2014/main" id="{2015B9C1-8A86-4516-BAC4-23BB292C85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97" y="4709423"/>
            <a:ext cx="3092400" cy="21185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84D718-7155-02F6-CF46-D56634CD78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397" y="1809246"/>
            <a:ext cx="2748000" cy="16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80613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COVID-19 e Turismo em Portugal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Rendimento médio por quarto (em euros) nos estabelecimentos de 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alojamento turístico por segmento; Anual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sz="1200" b="1" dirty="0"/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sz="1200" b="1" dirty="0"/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sz="1200" b="1" dirty="0"/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sz="1200" b="1" dirty="0"/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sz="1200" b="1" dirty="0"/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sz="1200" b="1" dirty="0"/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sz="1200" b="1" dirty="0"/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sz="1200" b="1" dirty="0"/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sz="1200" b="1" dirty="0"/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sz="1800" i="1" dirty="0">
              <a:solidFill>
                <a:srgbClr val="44546A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800" i="1" dirty="0">
                <a:solidFill>
                  <a:srgbClr val="44546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Fonte: INE; Inquérito à Permanência de Hóspedes na Hotelaria e Outros Alojamentos</a:t>
            </a:r>
            <a:endParaRPr lang="pt-PT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sz="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altLang="pt-PT" sz="1200" b="1" dirty="0">
              <a:solidFill>
                <a:schemeClr val="tx2"/>
              </a:solidFill>
            </a:endParaRP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31</a:t>
            </a:fld>
            <a:endParaRPr lang="pt-PT" altLang="pt-P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37207E-AC88-2B49-2CBB-84D794D37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708920"/>
            <a:ext cx="5688000" cy="30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50940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COVID-19 e Turismo em Portugal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Rendimento médio por quarto (em euros) nos estabelecimentos de 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alojamento turístico por localização geográfica; Anual</a:t>
            </a: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32</a:t>
            </a:fld>
            <a:endParaRPr lang="pt-PT" alt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C90EE5-1C15-3D34-79EB-8CE479C07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564904"/>
            <a:ext cx="5940000" cy="337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37967"/>
      </p:ext>
    </p:extLst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Súmula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 typeface="Wingdings" panose="05000000000000000000" pitchFamily="2" charset="2"/>
              <a:buChar char="Ø"/>
            </a:pPr>
            <a:r>
              <a:rPr lang="pt-PT" altLang="pt-PT" sz="1400" b="1" dirty="0">
                <a:solidFill>
                  <a:schemeClr val="tx2"/>
                </a:solidFill>
              </a:rPr>
              <a:t>Embora o impacto da pandemia do coronavírus SARS-CoV-2 tenha sido generalizado, a sua intensidade variou de acordo com ordens geográficas e de natureza da oferta. </a:t>
            </a:r>
          </a:p>
          <a:p>
            <a:pPr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 typeface="Wingdings" panose="05000000000000000000" pitchFamily="2" charset="2"/>
              <a:buChar char="Ø"/>
            </a:pPr>
            <a:endParaRPr lang="pt-PT" altLang="pt-PT" sz="14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 typeface="Wingdings" panose="05000000000000000000" pitchFamily="2" charset="2"/>
              <a:buChar char="Ø"/>
            </a:pPr>
            <a:r>
              <a:rPr lang="pt-PT" altLang="pt-PT" sz="1400" b="1" dirty="0">
                <a:solidFill>
                  <a:schemeClr val="tx2"/>
                </a:solidFill>
              </a:rPr>
              <a:t>No ano zero da emergência sanitária as regiões continentais menos dependentes do turismo internacional foram aquelas menos </a:t>
            </a:r>
            <a:r>
              <a:rPr lang="pt-PT" altLang="pt-PT" sz="1400" b="1" dirty="0" err="1">
                <a:solidFill>
                  <a:schemeClr val="tx2"/>
                </a:solidFill>
              </a:rPr>
              <a:t>afectadas</a:t>
            </a:r>
            <a:r>
              <a:rPr lang="pt-PT" altLang="pt-PT" sz="1400" b="1" dirty="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 typeface="Wingdings" panose="05000000000000000000" pitchFamily="2" charset="2"/>
              <a:buChar char="Ø"/>
            </a:pPr>
            <a:endParaRPr lang="pt-PT" altLang="pt-PT" sz="14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 typeface="Wingdings" panose="05000000000000000000" pitchFamily="2" charset="2"/>
              <a:buChar char="Ø"/>
            </a:pPr>
            <a:r>
              <a:rPr lang="pt-PT" altLang="pt-PT" sz="1400" b="1" dirty="0">
                <a:solidFill>
                  <a:schemeClr val="tx2"/>
                </a:solidFill>
              </a:rPr>
              <a:t>O turismo no espaço rural e de habitação mostrou ser particularmente resiliente no decurso deste período.</a:t>
            </a:r>
          </a:p>
          <a:p>
            <a:pPr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 typeface="Wingdings" panose="05000000000000000000" pitchFamily="2" charset="2"/>
              <a:buChar char="Ø"/>
            </a:pPr>
            <a:endParaRPr lang="pt-PT" altLang="pt-PT" sz="14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Font typeface="Wingdings" panose="05000000000000000000" pitchFamily="2" charset="2"/>
              <a:buChar char="Ø"/>
            </a:pPr>
            <a:r>
              <a:rPr lang="pt-PT" altLang="pt-PT" sz="1400" b="1" dirty="0">
                <a:solidFill>
                  <a:schemeClr val="tx2"/>
                </a:solidFill>
              </a:rPr>
              <a:t>Dados existentes para 2022 sugerem um retorno progressivo à configuração do mercado turístico pré-pandémico, confirmando-se, contudo, uma expansão da quota do turismo no espaço rural.</a:t>
            </a:r>
          </a:p>
          <a:p>
            <a:pPr marL="0" indent="0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33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814608647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09FFFF45-AC63-4408-AF06-81C7DB758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988" y="1125538"/>
            <a:ext cx="2736850" cy="50165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Clr>
                <a:srgbClr val="00599D"/>
              </a:buClr>
              <a:buFontTx/>
              <a:buNone/>
              <a:defRPr/>
            </a:pPr>
            <a:r>
              <a:rPr lang="pt-PT" altLang="pt-PT" sz="2000" kern="0" dirty="0">
                <a:solidFill>
                  <a:srgbClr val="00599D"/>
                </a:solidFill>
              </a:rPr>
              <a:t>Muito obrigado.</a:t>
            </a:r>
          </a:p>
        </p:txBody>
      </p:sp>
      <p:sp>
        <p:nvSpPr>
          <p:cNvPr id="82949" name="CaixaDeTexto 5">
            <a:extLst>
              <a:ext uri="{FF2B5EF4-FFF2-40B4-BE49-F238E27FC236}">
                <a16:creationId xmlns:a16="http://schemas.microsoft.com/office/drawing/2014/main" id="{D49E95C7-B9EB-4750-9136-2A599F6C3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700213"/>
            <a:ext cx="7391400" cy="128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PT" altLang="pt-PT" dirty="0"/>
              <a:t>Gonçalo Novo (</a:t>
            </a:r>
            <a:r>
              <a:rPr lang="pt-PT" altLang="pt-PT" u="sng" dirty="0">
                <a:solidFill>
                  <a:srgbClr val="00599D"/>
                </a:solidFill>
                <a:hlinkClick r:id="rId2"/>
              </a:rPr>
              <a:t>goncalo.novo@gee.gov.pt</a:t>
            </a:r>
            <a:r>
              <a:rPr lang="pt-PT" altLang="pt-PT" dirty="0"/>
              <a:t>)</a:t>
            </a:r>
          </a:p>
          <a:p>
            <a:pPr algn="ctr" eaLnBrk="1" hangingPunct="1">
              <a:lnSpc>
                <a:spcPct val="150000"/>
              </a:lnSpc>
            </a:pPr>
            <a:r>
              <a:rPr lang="pt-PT" altLang="pt-PT" dirty="0"/>
              <a:t>Gabriel Osório de Barros (</a:t>
            </a:r>
            <a:r>
              <a:rPr lang="pt-PT" altLang="pt-PT" u="sng" dirty="0">
                <a:solidFill>
                  <a:srgbClr val="00599D"/>
                </a:solidFill>
              </a:rPr>
              <a:t>gabriel.barros@gee.gov.pt</a:t>
            </a:r>
            <a:r>
              <a:rPr lang="pt-PT" altLang="pt-PT" dirty="0"/>
              <a:t>)</a:t>
            </a:r>
          </a:p>
          <a:p>
            <a:pPr algn="ctr" eaLnBrk="1" hangingPunct="1">
              <a:lnSpc>
                <a:spcPct val="150000"/>
              </a:lnSpc>
            </a:pPr>
            <a:endParaRPr lang="pt-PT" altLang="pt-PT" u="sng" dirty="0">
              <a:solidFill>
                <a:srgbClr val="00599D"/>
              </a:solidFill>
            </a:endParaRPr>
          </a:p>
        </p:txBody>
      </p:sp>
      <p:sp>
        <p:nvSpPr>
          <p:cNvPr id="82951" name="Marcador de Posição do Número do Diapositivo 1">
            <a:extLst>
              <a:ext uri="{FF2B5EF4-FFF2-40B4-BE49-F238E27FC236}">
                <a16:creationId xmlns:a16="http://schemas.microsoft.com/office/drawing/2014/main" id="{00D2F754-DF86-4EDE-871D-A2352FCC6F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8E5112-1DC2-4C6E-81A0-3C17094F65DA}" type="slidenum">
              <a:rPr lang="pt-PT" altLang="pt-PT" smtClean="0"/>
              <a:pPr/>
              <a:t>34</a:t>
            </a:fld>
            <a:endParaRPr lang="pt-PT" altLang="pt-PT"/>
          </a:p>
        </p:txBody>
      </p:sp>
      <p:pic>
        <p:nvPicPr>
          <p:cNvPr id="9" name="Imagem 5">
            <a:extLst>
              <a:ext uri="{FF2B5EF4-FFF2-40B4-BE49-F238E27FC236}">
                <a16:creationId xmlns:a16="http://schemas.microsoft.com/office/drawing/2014/main" id="{FBEFDDC4-5045-4F5B-A75E-3128C3F86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2"/>
          <a:stretch/>
        </p:blipFill>
        <p:spPr bwMode="auto">
          <a:xfrm>
            <a:off x="7596336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CaixaDeTexto 4">
            <a:extLst>
              <a:ext uri="{FF2B5EF4-FFF2-40B4-BE49-F238E27FC236}">
                <a16:creationId xmlns:a16="http://schemas.microsoft.com/office/drawing/2014/main" id="{BEDE92AC-4368-4AF1-99B5-F7DC13F1F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513" y="6638925"/>
            <a:ext cx="901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PT" sz="1000">
                <a:solidFill>
                  <a:schemeClr val="bg1"/>
                </a:solidFill>
              </a:rPr>
              <a:t>pixabay.com</a:t>
            </a:r>
          </a:p>
        </p:txBody>
      </p:sp>
      <p:pic>
        <p:nvPicPr>
          <p:cNvPr id="3" name="Picture 2" descr="A picture containing sky, outdoor, nature, river">
            <a:extLst>
              <a:ext uri="{FF2B5EF4-FFF2-40B4-BE49-F238E27FC236}">
                <a16:creationId xmlns:a16="http://schemas.microsoft.com/office/drawing/2014/main" id="{6BACB2A9-4B25-FDD5-4672-209B53244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5"/>
            <a:ext cx="9160984" cy="4005063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O Turismo na economia nacional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Proporção do valor acrescentado bruto gerado pelo Turismo (VABGT) e consumo do Turismo no território económico (CTTE) (em milhões de euros) no VAB e no PIB nacionais; Variação anual (VA) (%)</a:t>
            </a:r>
          </a:p>
          <a:p>
            <a:pPr marL="0" indent="0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sz="1000" dirty="0"/>
          </a:p>
          <a:p>
            <a:pPr marL="0" indent="0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sz="1000" dirty="0"/>
          </a:p>
          <a:p>
            <a:pPr marL="0" indent="0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sz="1000" dirty="0"/>
          </a:p>
          <a:p>
            <a:pPr marL="0" indent="0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altLang="pt-PT" sz="1000" b="1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4</a:t>
            </a:fld>
            <a:endParaRPr lang="pt-PT" alt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7C5504-FECF-3FAD-6AB4-5E986D8B5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831" y="2901625"/>
            <a:ext cx="5900362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69917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O Turismo na economia nacional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Proporção (%) das receitas turísticas nas exportações; Anual</a:t>
            </a:r>
            <a:endParaRPr lang="pt-PT" sz="1000" dirty="0"/>
          </a:p>
          <a:p>
            <a:pPr marL="0" indent="0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sz="1000" dirty="0"/>
          </a:p>
          <a:p>
            <a:pPr marL="0" indent="0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sz="1000" dirty="0"/>
          </a:p>
          <a:p>
            <a:pPr marL="0" indent="0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altLang="pt-PT" sz="1000" b="1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5</a:t>
            </a:fld>
            <a:endParaRPr lang="pt-PT" altLang="pt-PT"/>
          </a:p>
        </p:txBody>
      </p:sp>
      <p:pic>
        <p:nvPicPr>
          <p:cNvPr id="3" name="Picture 2" descr="Chart, line chart">
            <a:extLst>
              <a:ext uri="{FF2B5EF4-FFF2-40B4-BE49-F238E27FC236}">
                <a16:creationId xmlns:a16="http://schemas.microsoft.com/office/drawing/2014/main" id="{580A464F-A235-C5E5-C9F4-72E4438CB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0" y="2506225"/>
            <a:ext cx="6191203" cy="30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57549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O Turismo na economia nacional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Saldo (em milhões de euros) da rubrica Viagens e turismo corrigido 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da sazonalidade; Mensal</a:t>
            </a:r>
            <a:endParaRPr lang="pt-PT" sz="1000" dirty="0"/>
          </a:p>
          <a:p>
            <a:pPr marL="0" indent="0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sz="1000" dirty="0"/>
          </a:p>
          <a:p>
            <a:pPr marL="0" indent="0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altLang="pt-PT" sz="1000" b="1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6</a:t>
            </a:fld>
            <a:endParaRPr lang="pt-PT" altLang="pt-PT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6CCBC974-F39B-0215-0EBB-A6C8841C5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04" y="2798316"/>
            <a:ext cx="6047015" cy="30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46317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O Turismo na economia nacional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Taxa de valor acrescentado bruto (%) das empresas por Atividade 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económica (Divisão - CAE Rev. 3); Anual </a:t>
            </a:r>
            <a:endParaRPr lang="pt-PT" sz="1000" dirty="0"/>
          </a:p>
          <a:p>
            <a:pPr marL="0" indent="0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altLang="pt-PT" sz="1000" b="1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7</a:t>
            </a:fld>
            <a:endParaRPr lang="pt-PT" altLang="pt-PT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B6B18795-92DC-9BE8-CA2F-A8C381F07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08920"/>
            <a:ext cx="5990705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63970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O Turismo na economia nacional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Produtividade aparente do trabalho (em euros) nas empresas por 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Atividade económica (Divisão - CAE Rev. 3) e Forma jurídica; Anual</a:t>
            </a:r>
            <a:endParaRPr lang="pt-PT" altLang="pt-PT" sz="1000" b="1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8</a:t>
            </a:fld>
            <a:endParaRPr lang="pt-PT" altLang="pt-PT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E9007C6C-D8BA-E379-7367-4393E7EAF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36912"/>
            <a:ext cx="5998297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9789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D0B0D40-3CAF-4AB2-A2A9-387E20A7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5977" y="188913"/>
            <a:ext cx="4753098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PT" altLang="pt-PT" sz="2000" b="1" dirty="0">
                <a:solidFill>
                  <a:srgbClr val="00599D"/>
                </a:solidFill>
              </a:rPr>
              <a:t>O Turismo na economia nacional</a:t>
            </a:r>
            <a:endParaRPr lang="pt-PT" altLang="pt-PT" sz="2000" b="1" dirty="0">
              <a:solidFill>
                <a:srgbClr val="00599D"/>
              </a:solidFill>
              <a:latin typeface="Tahoma" panose="020B0604030504040204" pitchFamily="34" charset="0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8CF9FBE6-D5D2-417B-BCB7-B3B0DD776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416050"/>
            <a:ext cx="7524824" cy="494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Peso do excedente bruto de exploração (EBE) no valor acrescentado 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bruto (VAB) (%) das empresas por atividade económica (Divisão - CAE Rev. 3); </a:t>
            </a:r>
          </a:p>
          <a:p>
            <a:pPr marL="0" indent="0" algn="ctr" eaLnBrk="1" hangingPunct="1">
              <a:lnSpc>
                <a:spcPct val="150000"/>
              </a:lnSpc>
              <a:spcAft>
                <a:spcPts val="400"/>
              </a:spcAft>
              <a:buClr>
                <a:srgbClr val="00599D"/>
              </a:buClr>
              <a:buNone/>
            </a:pPr>
            <a:r>
              <a:rPr lang="pt-PT" sz="1200" b="1" dirty="0"/>
              <a:t>Anual</a:t>
            </a:r>
            <a:endParaRPr lang="pt-PT" altLang="pt-PT" sz="1400" b="1" dirty="0">
              <a:solidFill>
                <a:schemeClr val="tx2"/>
              </a:solidFill>
            </a:endParaRPr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7DBAE22-666B-461C-9A2F-2F0CD8016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6960"/>
          <a:stretch/>
        </p:blipFill>
        <p:spPr bwMode="auto">
          <a:xfrm>
            <a:off x="2791328" y="116632"/>
            <a:ext cx="15646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Marcador de Posição do Número do Diapositivo 1">
            <a:extLst>
              <a:ext uri="{FF2B5EF4-FFF2-40B4-BE49-F238E27FC236}">
                <a16:creationId xmlns:a16="http://schemas.microsoft.com/office/drawing/2014/main" id="{6DD42F9E-B5D4-4E7C-95E9-D496A8998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AF888-675D-4CC7-AF48-9579A51BC73A}" type="slidenum">
              <a:rPr lang="pt-PT" altLang="pt-PT" smtClean="0"/>
              <a:pPr/>
              <a:t>9</a:t>
            </a:fld>
            <a:endParaRPr lang="pt-PT" altLang="pt-PT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7B797521-E7B6-48AC-B796-90C6FA615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829625"/>
            <a:ext cx="598091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6380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1_Modelo de apresentação predefinido">
  <a:themeElements>
    <a:clrScheme name="1_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39424</TotalTime>
  <Words>1089</Words>
  <Application>Microsoft Office PowerPoint</Application>
  <PresentationFormat>On-screen Show (4:3)</PresentationFormat>
  <Paragraphs>197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Tahoma</vt:lpstr>
      <vt:lpstr>Verdana</vt:lpstr>
      <vt:lpstr>Wingdings</vt:lpstr>
      <vt:lpstr>1_Modelo de apresentação predefinido</vt:lpstr>
      <vt:lpstr>PowerPoint Presentation</vt:lpstr>
      <vt:lpstr>Índice</vt:lpstr>
      <vt:lpstr>Sumário introdutório</vt:lpstr>
      <vt:lpstr>O Turismo na economia nacional</vt:lpstr>
      <vt:lpstr>O Turismo na economia nacional</vt:lpstr>
      <vt:lpstr>O Turismo na economia nacional</vt:lpstr>
      <vt:lpstr>O Turismo na economia nacional</vt:lpstr>
      <vt:lpstr>O Turismo na economia nacional</vt:lpstr>
      <vt:lpstr>O Turismo na economia nacional</vt:lpstr>
      <vt:lpstr>O Turismo em Portugal e na UE</vt:lpstr>
      <vt:lpstr>O Turismo em Portugal e na UE</vt:lpstr>
      <vt:lpstr>O Turismo em Portugal e na UE</vt:lpstr>
      <vt:lpstr>O Turismo em Portugal e na UE</vt:lpstr>
      <vt:lpstr>O Turismo em Portugal e na UE</vt:lpstr>
      <vt:lpstr>O Turismo em Portugal e na UE</vt:lpstr>
      <vt:lpstr>O Turismo em Portugal e na UE</vt:lpstr>
      <vt:lpstr>O Turismo em Portugal e na UE</vt:lpstr>
      <vt:lpstr>COVID-19 e Turismo em Portugal</vt:lpstr>
      <vt:lpstr>COVID-19 e Turismo em Portugal</vt:lpstr>
      <vt:lpstr>COVID-19 e Turismo em Portugal</vt:lpstr>
      <vt:lpstr>COVID-19 e Turismo em Portugal</vt:lpstr>
      <vt:lpstr>COVID-19 e Turismo em Portugal</vt:lpstr>
      <vt:lpstr>COVID-19 e Turismo em Portugal</vt:lpstr>
      <vt:lpstr>COVID-19 e Turismo em Portugal</vt:lpstr>
      <vt:lpstr>COVID-19 e Turismo em Portugal</vt:lpstr>
      <vt:lpstr>COVID-19 e Turismo em Portugal</vt:lpstr>
      <vt:lpstr>COVID-19 e Turismo em Portugal</vt:lpstr>
      <vt:lpstr>COVID-19 e Turismo em Portugal</vt:lpstr>
      <vt:lpstr>COVID-19 e Turismo em Portugal</vt:lpstr>
      <vt:lpstr>COVID-19 e Turismo em Portugal</vt:lpstr>
      <vt:lpstr>COVID-19 e Turismo em Portugal</vt:lpstr>
      <vt:lpstr>COVID-19 e Turismo em Portugal</vt:lpstr>
      <vt:lpstr>Súmula</vt:lpstr>
      <vt:lpstr>PowerPoint Presentation</vt:lpstr>
    </vt:vector>
  </TitlesOfParts>
  <Company>Freemind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(GEE) Gabriel Osório de Barros</dc:creator>
  <cp:lastModifiedBy>(GEE) Gonçalo Novo</cp:lastModifiedBy>
  <cp:revision>217</cp:revision>
  <cp:lastPrinted>2018-04-05T11:16:45Z</cp:lastPrinted>
  <dcterms:created xsi:type="dcterms:W3CDTF">2006-07-06T18:17:16Z</dcterms:created>
  <dcterms:modified xsi:type="dcterms:W3CDTF">2022-09-27T12:31:11Z</dcterms:modified>
</cp:coreProperties>
</file>