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8" r:id="rId3"/>
    <p:sldId id="261" r:id="rId4"/>
    <p:sldId id="295" r:id="rId5"/>
    <p:sldId id="294" r:id="rId6"/>
    <p:sldId id="288" r:id="rId7"/>
    <p:sldId id="260" r:id="rId8"/>
    <p:sldId id="264" r:id="rId9"/>
    <p:sldId id="296" r:id="rId10"/>
    <p:sldId id="265" r:id="rId11"/>
    <p:sldId id="263" r:id="rId12"/>
    <p:sldId id="280" r:id="rId13"/>
    <p:sldId id="262" r:id="rId14"/>
    <p:sldId id="268" r:id="rId15"/>
    <p:sldId id="271" r:id="rId16"/>
    <p:sldId id="291" r:id="rId17"/>
    <p:sldId id="286" r:id="rId18"/>
    <p:sldId id="275" r:id="rId19"/>
    <p:sldId id="276" r:id="rId20"/>
    <p:sldId id="298" r:id="rId21"/>
    <p:sldId id="300" r:id="rId22"/>
    <p:sldId id="274" r:id="rId23"/>
    <p:sldId id="282" r:id="rId24"/>
  </p:sldIdLst>
  <p:sldSz cx="12192000" cy="6858000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094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C0D0C-D954-4D0D-98C0-1DE8C9C282C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DAFE3-DADE-4039-8B99-1714938BCC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882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FCA40-0D73-40A8-BF98-0111AE339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6A7743-0DB9-4EE2-A754-84956151B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CF8F56-34D9-44C1-8806-31FB75BA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10F80-35FD-4DA0-8E7F-9EA59C0A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460705D-E12E-4992-BE21-262C7638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020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628EC-2240-4C48-9B63-AD190DEC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816F1AD-B368-4569-A513-D9139253C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4782453-6306-4058-8E61-8F9EC57C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092819A-DFD0-4377-9CAE-F79D8A7C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9AD56AB-A432-48E0-BF6E-5221E3E2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189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DFB945-7ED0-47EE-A683-F7C377BA8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6293C9-491B-4640-B042-591E63FC3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7773629-D0A1-40B0-B8D0-92C84B5E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9F5800E-5E95-441F-952C-22B88A8B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2C6043E-A1B6-4FF7-A709-BC537470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859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00F68-74F3-43BD-B63D-781B3CCA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04926D-C808-4321-9F81-1E15E468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6A8CD37-2223-4430-9C18-BB032863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1772C5C-F319-433B-BBB3-1AA28DC0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933030-C222-4436-BCC7-47EF2072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410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4E4EF-A2B5-41B2-8080-ADCECACF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7B2958C-EC00-4445-A5B2-03078F048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A7F2D06-155A-4ADF-A6DA-47D58FE0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58102B-C735-4603-BC07-CAD4B003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2CDEB7-BF52-4C29-9061-F389C790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363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E4F4D-E142-4015-95E4-5331A58F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DDC0717-8022-456D-8208-E583D5F27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8589EF0-D9B0-4D89-8A47-4F48941B3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C289A10-B39F-40B5-B540-FA87A766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7BFEAD7-EDCC-48F6-8206-C3693F25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0B45CB2-DEDE-419D-AF88-93AB5CB5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321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919-9CE8-4F1D-8B20-E9F567D6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73F7F31-25EF-4600-8D31-01BFC145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F522505-F4C2-4CC7-9DC8-A55ED430D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D2B27DB-2E9D-44EE-90B1-5C91909B2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D445DEF-DCA0-4E1B-8754-3C1F4CDF4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E6AE1F8-C222-43FE-A3D9-DA8CAD36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61F7C6D-0F72-4141-892D-F4BEEB6D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88538D7-E069-48FC-9B08-28392299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169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D7AA1-482E-47D8-930C-1D24B7EA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619FE31-B613-44DF-B3D4-F515A466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85AE6F8-E298-42FF-A763-F8F022F9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C09EE5D-EC62-412F-9E09-F4883548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72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59C6D4F-72DF-4B9C-A5A0-B05020D8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D30DD00-A6E4-4B24-A223-323DEB2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515A631-C94B-49B2-BB91-12A41969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004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06D7D-3F7B-4F2B-AEB7-555631E5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01BF3D7-1D84-4066-A7D3-6AFDE278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4AA262-AB77-4875-A178-729884D9A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959B916-A19D-4D12-960C-A4D4061B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6D05E00-B28A-4C57-A2A6-BCE3753A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FA2314A-6474-4E9A-9CD7-1CEB4B57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834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337BC-CCCD-460D-86CB-55F67BD3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8F5BA8D-B589-4C45-BDA7-937BC6983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BB74B55-1681-4A4A-A1A9-EA239E14A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D70C7CC-DCC1-4E9A-9165-6943A424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0C99211-787F-40A5-981F-7507F388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D46891D-486C-4E09-8FDC-1C917938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457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213BF05-189D-43E3-B6DD-56313FFC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822A737-E1D5-4716-B96E-8E876C88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C2EAB71-40F9-48F2-90C3-F4A0591D6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9AB990-61D5-4233-9EE6-0804FEE2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E70445-9213-4EAB-ADFB-F33E37034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DC19-863D-4342-9F79-E9FAA17EAE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06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5C86B4-4ED6-4F0F-A989-5D27A4719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38748"/>
            <a:ext cx="5120640" cy="891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49BBA8-FCC5-4B48-AF7A-DB3E316654B1}"/>
              </a:ext>
            </a:extLst>
          </p:cNvPr>
          <p:cNvSpPr txBox="1"/>
          <p:nvPr/>
        </p:nvSpPr>
        <p:spPr>
          <a:xfrm>
            <a:off x="3226643" y="2844225"/>
            <a:ext cx="6501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chemeClr val="accent1">
                    <a:lumMod val="75000"/>
                  </a:schemeClr>
                </a:solidFill>
              </a:rPr>
              <a:t>O Plano de Recuperação e Resiliência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F66D03-3C27-436A-AA48-E4AD1402C723}"/>
              </a:ext>
            </a:extLst>
          </p:cNvPr>
          <p:cNvSpPr txBox="1"/>
          <p:nvPr/>
        </p:nvSpPr>
        <p:spPr>
          <a:xfrm>
            <a:off x="3749040" y="3602552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Recuperar Portugal, Construindo o futuro</a:t>
            </a:r>
          </a:p>
          <a:p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sz="2400" b="1" dirty="0">
              <a:solidFill>
                <a:srgbClr val="00599D"/>
              </a:solidFill>
            </a:endParaRPr>
          </a:p>
          <a:p>
            <a:endParaRPr lang="pt-PT" sz="2400" b="1" dirty="0">
              <a:solidFill>
                <a:srgbClr val="00599D"/>
              </a:solidFill>
            </a:endParaRPr>
          </a:p>
          <a:p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11 maio 2022</a:t>
            </a:r>
          </a:p>
          <a:p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Maria Leonor Trindade</a:t>
            </a:r>
          </a:p>
          <a:p>
            <a:r>
              <a:rPr lang="pt-PT" altLang="pt-PT" sz="2000" b="1" dirty="0">
                <a:solidFill>
                  <a:schemeClr val="accent1">
                    <a:lumMod val="75000"/>
                  </a:schemeClr>
                </a:solidFill>
              </a:rPr>
              <a:t>Direção de Serviços de Análise Económica</a:t>
            </a:r>
          </a:p>
          <a:p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0E2B2DE-A9EA-46B8-8ED4-3A344B85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925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2EEC9C-C76F-46BC-8351-AA5F5D261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51" y="1218908"/>
            <a:ext cx="10048240" cy="51242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6F695D-5F45-4D76-95D4-866182BDF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ABDE6FC-5077-4032-99B5-DD737D829ECD}"/>
              </a:ext>
            </a:extLst>
          </p:cNvPr>
          <p:cNvSpPr txBox="1"/>
          <p:nvPr/>
        </p:nvSpPr>
        <p:spPr>
          <a:xfrm>
            <a:off x="1423447" y="284849"/>
            <a:ext cx="607793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Estrutura e Componentes 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026F109-C623-4846-AFD1-B3C699B8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10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5BBBDA-BB4C-EE7F-C361-9B847C64AC9B}"/>
              </a:ext>
            </a:extLst>
          </p:cNvPr>
          <p:cNvSpPr txBox="1"/>
          <p:nvPr/>
        </p:nvSpPr>
        <p:spPr>
          <a:xfrm>
            <a:off x="1151851" y="5973808"/>
            <a:ext cx="60973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>
                    <a:lumMod val="75000"/>
                  </a:schemeClr>
                </a:solidFill>
              </a:rPr>
              <a:t>Fonte: portal Recuperar Portugal</a:t>
            </a:r>
          </a:p>
        </p:txBody>
      </p:sp>
    </p:spTree>
    <p:extLst>
      <p:ext uri="{BB962C8B-B14F-4D97-AF65-F5344CB8AC3E}">
        <p14:creationId xmlns:p14="http://schemas.microsoft.com/office/powerpoint/2010/main" val="415062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96F3BF-A6E2-4FDF-8800-4B718879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5" y="1176229"/>
            <a:ext cx="10742295" cy="53537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6FBDE9E-5E60-406F-AEDC-D96F5E82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D5C33E-496E-43B2-9EF4-A207AD826E96}"/>
              </a:ext>
            </a:extLst>
          </p:cNvPr>
          <p:cNvSpPr txBox="1"/>
          <p:nvPr/>
        </p:nvSpPr>
        <p:spPr>
          <a:xfrm>
            <a:off x="1423447" y="284849"/>
            <a:ext cx="607793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Estrutura e Componentes 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F4EABAF4-8806-4B0E-971F-1F11AF36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058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510E4E2-B536-448E-B15A-E424944B7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8" y="1213954"/>
            <a:ext cx="10033860" cy="56440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ECFBBB2-20B6-4638-96A5-845CF8CCF85D}"/>
              </a:ext>
            </a:extLst>
          </p:cNvPr>
          <p:cNvSpPr txBox="1"/>
          <p:nvPr/>
        </p:nvSpPr>
        <p:spPr>
          <a:xfrm>
            <a:off x="1423447" y="284849"/>
            <a:ext cx="6077932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Estrutura e Componentes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Resposta às REP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56A595C6-6C1E-4B97-B06A-585B5A34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427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1E4E975-ECD9-42FC-B981-4C7EFDA0D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1142F5F-3B7B-4068-ADB7-5E4E039D7388}"/>
              </a:ext>
            </a:extLst>
          </p:cNvPr>
          <p:cNvSpPr txBox="1"/>
          <p:nvPr/>
        </p:nvSpPr>
        <p:spPr>
          <a:xfrm>
            <a:off x="759907" y="284848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Contribuição para a Transição Climática</a:t>
            </a:r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11E8A35F-828C-4BA0-8158-132E4CC0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13</a:t>
            </a:fld>
            <a:endParaRPr lang="pt-PT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69C29B8-74F5-4C37-98F0-4FE1D5075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07" y="1256168"/>
            <a:ext cx="9904194" cy="51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8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0BECA9-074F-4F3E-A911-9D36F278A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510BDB9-8C31-4F21-8CF5-DEA9B4631BF5}"/>
              </a:ext>
            </a:extLst>
          </p:cNvPr>
          <p:cNvSpPr txBox="1"/>
          <p:nvPr/>
        </p:nvSpPr>
        <p:spPr>
          <a:xfrm>
            <a:off x="759907" y="284848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Contribuição para a Transição Digital</a:t>
            </a:r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640B69E6-6C1D-4587-A0C5-548F2E33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14</a:t>
            </a:fld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74C5E0-333A-4C3D-B3E6-3E16356E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59" y="1384915"/>
            <a:ext cx="9123637" cy="47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2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EAE44F-AFB9-42FC-AAF7-32B4B2E19ED1}"/>
              </a:ext>
            </a:extLst>
          </p:cNvPr>
          <p:cNvSpPr/>
          <p:nvPr/>
        </p:nvSpPr>
        <p:spPr>
          <a:xfrm>
            <a:off x="1856195" y="1146297"/>
            <a:ext cx="2352675" cy="1028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2DF8666-72B7-4C2E-914F-22B4849B9FAD}"/>
              </a:ext>
            </a:extLst>
          </p:cNvPr>
          <p:cNvSpPr/>
          <p:nvPr/>
        </p:nvSpPr>
        <p:spPr>
          <a:xfrm>
            <a:off x="8406750" y="1723341"/>
            <a:ext cx="2352675" cy="10286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BFFDC13-0DA2-4FF9-B1FB-F6FE87BF2D53}"/>
              </a:ext>
            </a:extLst>
          </p:cNvPr>
          <p:cNvSpPr/>
          <p:nvPr/>
        </p:nvSpPr>
        <p:spPr>
          <a:xfrm>
            <a:off x="8406749" y="2990166"/>
            <a:ext cx="2352675" cy="10286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B6660EE-DD91-4A26-B1A6-C81C01EB3687}"/>
              </a:ext>
            </a:extLst>
          </p:cNvPr>
          <p:cNvSpPr/>
          <p:nvPr/>
        </p:nvSpPr>
        <p:spPr>
          <a:xfrm>
            <a:off x="8406749" y="4276693"/>
            <a:ext cx="2352675" cy="10286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5C470C-7EBC-4AC2-B08A-3AEBB63ECBC1}"/>
              </a:ext>
            </a:extLst>
          </p:cNvPr>
          <p:cNvSpPr txBox="1"/>
          <p:nvPr/>
        </p:nvSpPr>
        <p:spPr>
          <a:xfrm>
            <a:off x="2229600" y="1347259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Estratégias de Coordenação Política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B6B0E8-3C9B-40B0-AF78-18DB5276BC2C}"/>
              </a:ext>
            </a:extLst>
          </p:cNvPr>
          <p:cNvSpPr txBox="1"/>
          <p:nvPr/>
        </p:nvSpPr>
        <p:spPr>
          <a:xfrm>
            <a:off x="2229600" y="3350626"/>
            <a:ext cx="167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Acompanhamento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C4FF61A-1360-496E-9711-4517A7367329}"/>
              </a:ext>
            </a:extLst>
          </p:cNvPr>
          <p:cNvSpPr txBox="1"/>
          <p:nvPr/>
        </p:nvSpPr>
        <p:spPr>
          <a:xfrm>
            <a:off x="2291696" y="4560209"/>
            <a:ext cx="155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Coordenação Técnica e Gestão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186F647-4D41-447F-9ED2-299A4C56375C}"/>
              </a:ext>
            </a:extLst>
          </p:cNvPr>
          <p:cNvSpPr txBox="1"/>
          <p:nvPr/>
        </p:nvSpPr>
        <p:spPr>
          <a:xfrm>
            <a:off x="5549248" y="4496777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Estrutura de Missão</a:t>
            </a:r>
          </a:p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“RECUPERAR PORTUGAL”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7CEFE5F-3989-4C68-8F47-42D68F308FE2}"/>
              </a:ext>
            </a:extLst>
          </p:cNvPr>
          <p:cNvSpPr txBox="1"/>
          <p:nvPr/>
        </p:nvSpPr>
        <p:spPr>
          <a:xfrm>
            <a:off x="5324756" y="3227515"/>
            <a:ext cx="2001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Comissão Nacional de Acompanhamento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C1C1D8-26AC-43DB-BAA3-C710892566AD}"/>
              </a:ext>
            </a:extLst>
          </p:cNvPr>
          <p:cNvSpPr txBox="1"/>
          <p:nvPr/>
        </p:nvSpPr>
        <p:spPr>
          <a:xfrm>
            <a:off x="6230424" y="2323714"/>
            <a:ext cx="228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CIC - Comissão Interministerial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9EA86B-0AAD-4D8B-871D-25918424831E}"/>
              </a:ext>
            </a:extLst>
          </p:cNvPr>
          <p:cNvSpPr txBox="1"/>
          <p:nvPr/>
        </p:nvSpPr>
        <p:spPr>
          <a:xfrm>
            <a:off x="8806797" y="1925912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IGF</a:t>
            </a:r>
          </a:p>
          <a:p>
            <a:pPr algn="ctr"/>
            <a:r>
              <a:rPr lang="pt-P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Controlo e Auditoria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48C47F3-4E6E-4FCB-915D-E66007E9730B}"/>
              </a:ext>
            </a:extLst>
          </p:cNvPr>
          <p:cNvSpPr txBox="1"/>
          <p:nvPr/>
        </p:nvSpPr>
        <p:spPr>
          <a:xfrm>
            <a:off x="8534894" y="3109078"/>
            <a:ext cx="209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GPEARI</a:t>
            </a:r>
          </a:p>
          <a:p>
            <a:pPr algn="ctr"/>
            <a:r>
              <a:rPr lang="pt-P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Suporte Comité Económico e Financeiro e Conselho ECOFIN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A77D96D-A359-4113-8A93-57C7C4ECF128}"/>
              </a:ext>
            </a:extLst>
          </p:cNvPr>
          <p:cNvSpPr txBox="1"/>
          <p:nvPr/>
        </p:nvSpPr>
        <p:spPr>
          <a:xfrm>
            <a:off x="8534895" y="4283211"/>
            <a:ext cx="2096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AD&amp;C</a:t>
            </a:r>
          </a:p>
          <a:p>
            <a:pPr algn="ctr"/>
            <a:r>
              <a:rPr lang="pt-P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Monitorização estratégica e avaliação</a:t>
            </a:r>
          </a:p>
          <a:p>
            <a:pPr algn="ctr"/>
            <a:r>
              <a:rPr lang="pt-P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Portal de Informação e Transparência</a:t>
            </a:r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2EAC39B2-10CE-46D0-BB6B-291FC7847525}"/>
              </a:ext>
            </a:extLst>
          </p:cNvPr>
          <p:cNvCxnSpPr>
            <a:cxnSpLocks/>
          </p:cNvCxnSpPr>
          <p:nvPr/>
        </p:nvCxnSpPr>
        <p:spPr>
          <a:xfrm flipV="1">
            <a:off x="4447962" y="1662118"/>
            <a:ext cx="52180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93DDDBD-F019-4DE5-BDC1-B6B541F90D01}"/>
              </a:ext>
            </a:extLst>
          </p:cNvPr>
          <p:cNvCxnSpPr>
            <a:cxnSpLocks/>
          </p:cNvCxnSpPr>
          <p:nvPr/>
        </p:nvCxnSpPr>
        <p:spPr>
          <a:xfrm flipV="1">
            <a:off x="4372330" y="3022748"/>
            <a:ext cx="52180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98CB2A15-009D-4A11-98A9-9FFF76D5A17D}"/>
              </a:ext>
            </a:extLst>
          </p:cNvPr>
          <p:cNvCxnSpPr>
            <a:cxnSpLocks/>
          </p:cNvCxnSpPr>
          <p:nvPr/>
        </p:nvCxnSpPr>
        <p:spPr>
          <a:xfrm flipV="1">
            <a:off x="4445816" y="4283211"/>
            <a:ext cx="52180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9441D0B7-8C48-4CC9-8E3F-A2D0C2B8A3D0}"/>
              </a:ext>
            </a:extLst>
          </p:cNvPr>
          <p:cNvCxnSpPr/>
          <p:nvPr/>
        </p:nvCxnSpPr>
        <p:spPr>
          <a:xfrm>
            <a:off x="7926174" y="2247541"/>
            <a:ext cx="360000" cy="15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A9A1C230-3A4D-44B0-BD22-72132BA9AC51}"/>
              </a:ext>
            </a:extLst>
          </p:cNvPr>
          <p:cNvCxnSpPr/>
          <p:nvPr/>
        </p:nvCxnSpPr>
        <p:spPr>
          <a:xfrm>
            <a:off x="7926174" y="3626088"/>
            <a:ext cx="360000" cy="15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925BB599-35B1-4A80-B20B-9BA28DFBCBB3}"/>
              </a:ext>
            </a:extLst>
          </p:cNvPr>
          <p:cNvCxnSpPr/>
          <p:nvPr/>
        </p:nvCxnSpPr>
        <p:spPr>
          <a:xfrm>
            <a:off x="7958251" y="4828893"/>
            <a:ext cx="360000" cy="15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4F1F4B88-BDB3-4D3E-A6D8-AEA1BCA29DF7}"/>
              </a:ext>
            </a:extLst>
          </p:cNvPr>
          <p:cNvCxnSpPr>
            <a:cxnSpLocks/>
          </p:cNvCxnSpPr>
          <p:nvPr/>
        </p:nvCxnSpPr>
        <p:spPr>
          <a:xfrm flipH="1" flipV="1">
            <a:off x="7926097" y="2247541"/>
            <a:ext cx="64309" cy="4439049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47D76E3D-64E5-428A-B605-E78FB33CF1B8}"/>
              </a:ext>
            </a:extLst>
          </p:cNvPr>
          <p:cNvCxnSpPr/>
          <p:nvPr/>
        </p:nvCxnSpPr>
        <p:spPr>
          <a:xfrm flipH="1">
            <a:off x="3109441" y="6704193"/>
            <a:ext cx="4879614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2E69A859-9774-4FC1-8A6E-A4BB9869DFB0}"/>
              </a:ext>
            </a:extLst>
          </p:cNvPr>
          <p:cNvCxnSpPr/>
          <p:nvPr/>
        </p:nvCxnSpPr>
        <p:spPr>
          <a:xfrm>
            <a:off x="6230421" y="6434590"/>
            <a:ext cx="0" cy="252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05AFD0C4-153B-453E-A022-07DC9C085816}"/>
              </a:ext>
            </a:extLst>
          </p:cNvPr>
          <p:cNvSpPr/>
          <p:nvPr/>
        </p:nvSpPr>
        <p:spPr>
          <a:xfrm>
            <a:off x="5054086" y="1163438"/>
            <a:ext cx="2352675" cy="102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F3FA940-8196-4827-998E-D6BC08C2360A}"/>
              </a:ext>
            </a:extLst>
          </p:cNvPr>
          <p:cNvSpPr txBox="1"/>
          <p:nvPr/>
        </p:nvSpPr>
        <p:spPr>
          <a:xfrm>
            <a:off x="5095794" y="1449920"/>
            <a:ext cx="228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CIC - Comissão Interministerial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F05117C3-05F6-4F9B-AD88-01431BD4C8E7}"/>
              </a:ext>
            </a:extLst>
          </p:cNvPr>
          <p:cNvCxnSpPr>
            <a:cxnSpLocks/>
          </p:cNvCxnSpPr>
          <p:nvPr/>
        </p:nvCxnSpPr>
        <p:spPr>
          <a:xfrm>
            <a:off x="3109441" y="6416987"/>
            <a:ext cx="0" cy="287206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05D5B88-BA30-4A0A-B0B2-6063D38A40B6}"/>
              </a:ext>
            </a:extLst>
          </p:cNvPr>
          <p:cNvSpPr txBox="1"/>
          <p:nvPr/>
        </p:nvSpPr>
        <p:spPr>
          <a:xfrm>
            <a:off x="1631688" y="307497"/>
            <a:ext cx="6094428" cy="11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Governação</a:t>
            </a:r>
          </a:p>
          <a:p>
            <a:pPr marL="139700">
              <a:lnSpc>
                <a:spcPct val="107000"/>
              </a:lnSpc>
              <a:spcAft>
                <a:spcPts val="500"/>
              </a:spcAft>
              <a:tabLst>
                <a:tab pos="558800" algn="l"/>
                <a:tab pos="5393690" algn="r"/>
              </a:tabLst>
              <a:defRPr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</a:rPr>
              <a:t>Decreto-Lei n.º 29-B/2021 de 4 de maio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8CABBD7C-5261-4B9D-8CEF-7F649FC7F309}"/>
              </a:ext>
            </a:extLst>
          </p:cNvPr>
          <p:cNvSpPr/>
          <p:nvPr/>
        </p:nvSpPr>
        <p:spPr>
          <a:xfrm>
            <a:off x="5054084" y="5105237"/>
            <a:ext cx="2352675" cy="102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CAC - Comissão de Auditoria e Controlo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405B9892-0D9B-4BF6-9CC7-4364CE13732C}"/>
              </a:ext>
            </a:extLst>
          </p:cNvPr>
          <p:cNvSpPr/>
          <p:nvPr/>
        </p:nvSpPr>
        <p:spPr>
          <a:xfrm>
            <a:off x="1853575" y="2508399"/>
            <a:ext cx="2352675" cy="1028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4A4E5B8-8F78-4573-99D2-1FDA7B25EF8F}"/>
              </a:ext>
            </a:extLst>
          </p:cNvPr>
          <p:cNvSpPr txBox="1"/>
          <p:nvPr/>
        </p:nvSpPr>
        <p:spPr>
          <a:xfrm>
            <a:off x="2191525" y="2868859"/>
            <a:ext cx="167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Acompanhamento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E918BECE-B94B-4657-8098-61D2A0570CAF}"/>
              </a:ext>
            </a:extLst>
          </p:cNvPr>
          <p:cNvSpPr/>
          <p:nvPr/>
        </p:nvSpPr>
        <p:spPr>
          <a:xfrm>
            <a:off x="5077761" y="2429157"/>
            <a:ext cx="2352675" cy="102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A74C6F6-A746-4EF5-AD9E-D5221075CEB7}"/>
              </a:ext>
            </a:extLst>
          </p:cNvPr>
          <p:cNvSpPr txBox="1"/>
          <p:nvPr/>
        </p:nvSpPr>
        <p:spPr>
          <a:xfrm>
            <a:off x="5253317" y="2666506"/>
            <a:ext cx="2001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Comissão Nacional de Acompanhamento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D2487113-D0A7-4244-AE71-CBB9F114805B}"/>
              </a:ext>
            </a:extLst>
          </p:cNvPr>
          <p:cNvSpPr/>
          <p:nvPr/>
        </p:nvSpPr>
        <p:spPr>
          <a:xfrm>
            <a:off x="1848921" y="3794079"/>
            <a:ext cx="2352675" cy="1028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9B7F2AE3-DF1D-4665-8B65-60A651EA8244}"/>
              </a:ext>
            </a:extLst>
          </p:cNvPr>
          <p:cNvSpPr txBox="1"/>
          <p:nvPr/>
        </p:nvSpPr>
        <p:spPr>
          <a:xfrm>
            <a:off x="2248968" y="4077595"/>
            <a:ext cx="155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Coordenação Técnica e Gestão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D81347F4-2CC8-4B80-9E9D-4D349620CD39}"/>
              </a:ext>
            </a:extLst>
          </p:cNvPr>
          <p:cNvSpPr/>
          <p:nvPr/>
        </p:nvSpPr>
        <p:spPr>
          <a:xfrm>
            <a:off x="5054086" y="3800194"/>
            <a:ext cx="2352675" cy="102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547CC6B8-3CD2-45F0-B77D-528E01D8CCA9}"/>
              </a:ext>
            </a:extLst>
          </p:cNvPr>
          <p:cNvSpPr txBox="1"/>
          <p:nvPr/>
        </p:nvSpPr>
        <p:spPr>
          <a:xfrm>
            <a:off x="5454135" y="4020278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Estrutura de Missão</a:t>
            </a:r>
          </a:p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“RECUPERAR PORTUGAL”</a:t>
            </a:r>
          </a:p>
        </p:txBody>
      </p:sp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2A08138A-80F6-4598-99C9-2307DBAFFF57}"/>
              </a:ext>
            </a:extLst>
          </p:cNvPr>
          <p:cNvCxnSpPr>
            <a:cxnSpLocks/>
          </p:cNvCxnSpPr>
          <p:nvPr/>
        </p:nvCxnSpPr>
        <p:spPr>
          <a:xfrm flipV="1">
            <a:off x="4432205" y="5614094"/>
            <a:ext cx="52180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Retângulo 66">
            <a:extLst>
              <a:ext uri="{FF2B5EF4-FFF2-40B4-BE49-F238E27FC236}">
                <a16:creationId xmlns:a16="http://schemas.microsoft.com/office/drawing/2014/main" id="{01593725-93EB-4BBC-8BC9-1A8CD11D89D1}"/>
              </a:ext>
            </a:extLst>
          </p:cNvPr>
          <p:cNvSpPr/>
          <p:nvPr/>
        </p:nvSpPr>
        <p:spPr>
          <a:xfrm>
            <a:off x="1862964" y="5099746"/>
            <a:ext cx="2352675" cy="1028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Auditoria e Controlo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4975178-8C72-401C-AD24-C9A0F604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660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5AFF47E-886F-417C-B34C-730BCB7C3F9A}"/>
              </a:ext>
            </a:extLst>
          </p:cNvPr>
          <p:cNvSpPr txBox="1"/>
          <p:nvPr/>
        </p:nvSpPr>
        <p:spPr>
          <a:xfrm>
            <a:off x="897904" y="399574"/>
            <a:ext cx="6094428" cy="1193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implementação</a:t>
            </a:r>
          </a:p>
          <a:p>
            <a:pPr marL="139700">
              <a:lnSpc>
                <a:spcPct val="107000"/>
              </a:lnSpc>
              <a:spcAft>
                <a:spcPts val="500"/>
              </a:spcAft>
              <a:tabLst>
                <a:tab pos="558800" algn="l"/>
                <a:tab pos="5393690" algn="r"/>
              </a:tabLst>
              <a:defRPr/>
            </a:pP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Decreto-Lei n.º 29-B/2021 de 4 de maio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B409DE-5E2A-442B-A337-AE6271B2B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30" y="2255737"/>
            <a:ext cx="7377626" cy="2346525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38C6061-0C57-46E5-847A-949D41249C1B}"/>
              </a:ext>
            </a:extLst>
          </p:cNvPr>
          <p:cNvSpPr txBox="1"/>
          <p:nvPr/>
        </p:nvSpPr>
        <p:spPr>
          <a:xfrm>
            <a:off x="897904" y="3034642"/>
            <a:ext cx="159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Estrutura de Missão</a:t>
            </a:r>
          </a:p>
          <a:p>
            <a:pPr algn="ctr"/>
            <a:r>
              <a:rPr lang="pt-PT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“RECUPERAR PORTUGAL”</a:t>
            </a:r>
          </a:p>
        </p:txBody>
      </p:sp>
      <p:sp>
        <p:nvSpPr>
          <p:cNvPr id="8" name="Isosceles Triangle 4">
            <a:extLst>
              <a:ext uri="{FF2B5EF4-FFF2-40B4-BE49-F238E27FC236}">
                <a16:creationId xmlns:a16="http://schemas.microsoft.com/office/drawing/2014/main" id="{8401D7DC-5791-4F0E-BC2B-9BFED83DBB09}"/>
              </a:ext>
            </a:extLst>
          </p:cNvPr>
          <p:cNvSpPr/>
          <p:nvPr/>
        </p:nvSpPr>
        <p:spPr>
          <a:xfrm rot="5400000">
            <a:off x="2061261" y="3386472"/>
            <a:ext cx="2612921" cy="422786"/>
          </a:xfrm>
          <a:prstGeom prst="triangle">
            <a:avLst/>
          </a:prstGeom>
          <a:solidFill>
            <a:srgbClr val="60B8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675392-53E1-4126-BA26-675B24B4F960}"/>
              </a:ext>
            </a:extLst>
          </p:cNvPr>
          <p:cNvSpPr/>
          <p:nvPr/>
        </p:nvSpPr>
        <p:spPr>
          <a:xfrm>
            <a:off x="897904" y="2919134"/>
            <a:ext cx="1886055" cy="1357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EMRP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D9752B42-26E4-4499-82F2-17866F3D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524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3E83532-8878-477D-81C0-173497EEB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74423"/>
              </p:ext>
            </p:extLst>
          </p:nvPr>
        </p:nvGraphicFramePr>
        <p:xfrm>
          <a:off x="4627179" y="1281161"/>
          <a:ext cx="6975307" cy="2329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855">
                  <a:extLst>
                    <a:ext uri="{9D8B030D-6E8A-4147-A177-3AD203B41FA5}">
                      <a16:colId xmlns:a16="http://schemas.microsoft.com/office/drawing/2014/main" val="3976863141"/>
                    </a:ext>
                  </a:extLst>
                </a:gridCol>
                <a:gridCol w="4147039">
                  <a:extLst>
                    <a:ext uri="{9D8B030D-6E8A-4147-A177-3AD203B41FA5}">
                      <a16:colId xmlns:a16="http://schemas.microsoft.com/office/drawing/2014/main" val="1896930235"/>
                    </a:ext>
                  </a:extLst>
                </a:gridCol>
                <a:gridCol w="964428">
                  <a:extLst>
                    <a:ext uri="{9D8B030D-6E8A-4147-A177-3AD203B41FA5}">
                      <a16:colId xmlns:a16="http://schemas.microsoft.com/office/drawing/2014/main" val="926683892"/>
                    </a:ext>
                  </a:extLst>
                </a:gridCol>
                <a:gridCol w="867985">
                  <a:extLst>
                    <a:ext uri="{9D8B030D-6E8A-4147-A177-3AD203B41FA5}">
                      <a16:colId xmlns:a16="http://schemas.microsoft.com/office/drawing/2014/main" val="1261495365"/>
                    </a:ext>
                  </a:extLst>
                </a:gridCol>
              </a:tblGrid>
              <a:tr h="332013">
                <a:tc>
                  <a:txBody>
                    <a:bodyPr/>
                    <a:lstStyle/>
                    <a:p>
                      <a:pPr algn="l" fontAlgn="b"/>
                      <a:r>
                        <a:rPr lang="pt-P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Investimento</a:t>
                      </a:r>
                      <a:endParaRPr lang="pt-P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A6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Designação</a:t>
                      </a:r>
                      <a:endParaRPr lang="pt-P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A6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Beneficiário</a:t>
                      </a:r>
                      <a:endParaRPr lang="pt-P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A6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Investimento Total (M€)</a:t>
                      </a:r>
                      <a:endParaRPr lang="pt-P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A6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26488"/>
                  </a:ext>
                </a:extLst>
              </a:tr>
              <a:tr h="28852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C01-i06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Transição Digital na Saúde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SPMS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300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78609"/>
                  </a:ext>
                </a:extLst>
              </a:tr>
              <a:tr h="28852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C15-i02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Expansão da Rede de Metro do Porto - Casa da Música-Santo Ovídio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MP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299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15404"/>
                  </a:ext>
                </a:extLst>
              </a:tr>
              <a:tr h="28852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C17-i03.02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Transição digital da Segurança Social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II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182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996731"/>
                  </a:ext>
                </a:extLst>
              </a:tr>
              <a:tr h="28852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C17-i01.01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Sistemas de informação de Gestão Financeira Pública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ESPAP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161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14260"/>
                  </a:ext>
                </a:extLst>
              </a:tr>
              <a:tr h="33257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C18-i01.01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Justiça Económica e Ambiente de Negócios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IGFEJ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149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8461"/>
                  </a:ext>
                </a:extLst>
              </a:tr>
              <a:tr h="29954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C09-i02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Aproveitamento hidráulico de fins múltiplos do Crato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CIMAA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120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94380"/>
                  </a:ext>
                </a:extLst>
              </a:tr>
              <a:tr h="210903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C07-i04.01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Áreas de Acolhimento Empresarial (AAE) – Acessibilidades Rodoviárias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IP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>
                          <a:effectLst/>
                        </a:rPr>
                        <a:t>91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4704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474AA43-C7CE-486F-BFF5-6A02D1495827}"/>
              </a:ext>
            </a:extLst>
          </p:cNvPr>
          <p:cNvSpPr txBox="1"/>
          <p:nvPr/>
        </p:nvSpPr>
        <p:spPr>
          <a:xfrm>
            <a:off x="897904" y="399574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implementação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4F7D1C8A-B656-4B75-AEF8-C04535E5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17</a:t>
            </a:fld>
            <a:endParaRPr lang="pt-PT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5016899-B600-47EA-9859-36FAC69DA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18265"/>
              </p:ext>
            </p:extLst>
          </p:nvPr>
        </p:nvGraphicFramePr>
        <p:xfrm>
          <a:off x="1282210" y="3943237"/>
          <a:ext cx="6832622" cy="2595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484">
                  <a:extLst>
                    <a:ext uri="{9D8B030D-6E8A-4147-A177-3AD203B41FA5}">
                      <a16:colId xmlns:a16="http://schemas.microsoft.com/office/drawing/2014/main" val="3976863141"/>
                    </a:ext>
                  </a:extLst>
                </a:gridCol>
                <a:gridCol w="4062208">
                  <a:extLst>
                    <a:ext uri="{9D8B030D-6E8A-4147-A177-3AD203B41FA5}">
                      <a16:colId xmlns:a16="http://schemas.microsoft.com/office/drawing/2014/main" val="1896930235"/>
                    </a:ext>
                  </a:extLst>
                </a:gridCol>
                <a:gridCol w="944700">
                  <a:extLst>
                    <a:ext uri="{9D8B030D-6E8A-4147-A177-3AD203B41FA5}">
                      <a16:colId xmlns:a16="http://schemas.microsoft.com/office/drawing/2014/main" val="926683892"/>
                    </a:ext>
                  </a:extLst>
                </a:gridCol>
                <a:gridCol w="850230">
                  <a:extLst>
                    <a:ext uri="{9D8B030D-6E8A-4147-A177-3AD203B41FA5}">
                      <a16:colId xmlns:a16="http://schemas.microsoft.com/office/drawing/2014/main" val="1261495365"/>
                    </a:ext>
                  </a:extLst>
                </a:gridCol>
              </a:tblGrid>
              <a:tr h="32402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Componente</a:t>
                      </a:r>
                      <a:endParaRPr lang="pt-P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A6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Designação</a:t>
                      </a:r>
                      <a:endParaRPr lang="pt-P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A6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Beneficiário</a:t>
                      </a:r>
                      <a:endParaRPr lang="pt-P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A6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Investimento Total (M€)</a:t>
                      </a:r>
                      <a:endParaRPr lang="pt-P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A6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26488"/>
                  </a:ext>
                </a:extLst>
              </a:tr>
              <a:tr h="30550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apoio ao acesso à habitação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IHRU,IP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310770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C05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Agendas/Alianças (.01) Mobilizadoras para a </a:t>
                      </a:r>
                      <a:r>
                        <a:rPr lang="pt-P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Reindustrialização</a:t>
                      </a:r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(.02) Verdes para a Inovação Empresarial 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IAPMEI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78609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Requalificação e alargamento da rede de equipamentos e respostas sociais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ISS,IP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15404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Bolsa Nacional de Alojamento Urgente e</a:t>
                      </a:r>
                      <a:b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Temporário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IHRU,IP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24386"/>
                  </a:ext>
                </a:extLst>
              </a:tr>
              <a:tr h="31669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de Acolhimento Empresarial de Nova Geração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930561"/>
                  </a:ext>
                </a:extLst>
              </a:tr>
              <a:tr h="291621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C13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Eficiência Energética em Edifícios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rgbClr val="C8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996731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à aquisição de veículos  para o</a:t>
                      </a:r>
                      <a:b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coletivo de passageiros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14260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F36DC26C-8970-4BA1-B560-F24B53C78ED2}"/>
              </a:ext>
            </a:extLst>
          </p:cNvPr>
          <p:cNvSpPr txBox="1"/>
          <p:nvPr/>
        </p:nvSpPr>
        <p:spPr>
          <a:xfrm>
            <a:off x="1062202" y="1834200"/>
            <a:ext cx="264269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Exemplos de investimentos de beneficiários diretos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E71424-63D3-4591-906F-D5A412F9D89D}"/>
              </a:ext>
            </a:extLst>
          </p:cNvPr>
          <p:cNvSpPr txBox="1"/>
          <p:nvPr/>
        </p:nvSpPr>
        <p:spPr>
          <a:xfrm>
            <a:off x="9244506" y="4608753"/>
            <a:ext cx="1952486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Exemplos de avisos abertos por beneficiários intermédios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6FA21905-6812-4ED1-9EB2-B44A26B1855A}"/>
              </a:ext>
            </a:extLst>
          </p:cNvPr>
          <p:cNvSpPr/>
          <p:nvPr/>
        </p:nvSpPr>
        <p:spPr>
          <a:xfrm rot="10800000">
            <a:off x="8610600" y="5241074"/>
            <a:ext cx="480777" cy="2276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CBDE43C9-172F-458F-B8D9-2D4D67FD0052}"/>
              </a:ext>
            </a:extLst>
          </p:cNvPr>
          <p:cNvSpPr/>
          <p:nvPr/>
        </p:nvSpPr>
        <p:spPr>
          <a:xfrm>
            <a:off x="3528044" y="2204499"/>
            <a:ext cx="480777" cy="2276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16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id="{9A3BCB18-1C05-4F50-842E-62A8F767EAE5}"/>
              </a:ext>
            </a:extLst>
          </p:cNvPr>
          <p:cNvSpPr/>
          <p:nvPr/>
        </p:nvSpPr>
        <p:spPr>
          <a:xfrm>
            <a:off x="7873395" y="1751795"/>
            <a:ext cx="1854000" cy="4237501"/>
          </a:xfrm>
          <a:prstGeom prst="roundRect">
            <a:avLst/>
          </a:prstGeom>
          <a:solidFill>
            <a:srgbClr val="FFF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C597D0E1-3B15-4E30-BB76-977638489B21}"/>
              </a:ext>
            </a:extLst>
          </p:cNvPr>
          <p:cNvSpPr/>
          <p:nvPr/>
        </p:nvSpPr>
        <p:spPr>
          <a:xfrm>
            <a:off x="3211227" y="1751795"/>
            <a:ext cx="1946004" cy="4769078"/>
          </a:xfrm>
          <a:prstGeom prst="roundRect">
            <a:avLst/>
          </a:prstGeom>
          <a:solidFill>
            <a:srgbClr val="D9E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: Rounded Corners 22">
            <a:extLst>
              <a:ext uri="{FF2B5EF4-FFF2-40B4-BE49-F238E27FC236}">
                <a16:creationId xmlns:a16="http://schemas.microsoft.com/office/drawing/2014/main" id="{4F52416F-EEE1-4795-A05D-963253D00619}"/>
              </a:ext>
            </a:extLst>
          </p:cNvPr>
          <p:cNvSpPr/>
          <p:nvPr/>
        </p:nvSpPr>
        <p:spPr>
          <a:xfrm>
            <a:off x="1077964" y="1751795"/>
            <a:ext cx="1855061" cy="4770000"/>
          </a:xfrm>
          <a:prstGeom prst="roundRect">
            <a:avLst/>
          </a:prstGeom>
          <a:solidFill>
            <a:srgbClr val="C5E9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: Rounded Corners 22">
            <a:extLst>
              <a:ext uri="{FF2B5EF4-FFF2-40B4-BE49-F238E27FC236}">
                <a16:creationId xmlns:a16="http://schemas.microsoft.com/office/drawing/2014/main" id="{7FB5059B-D3E4-4234-9BE1-A94DD5429A57}"/>
              </a:ext>
            </a:extLst>
          </p:cNvPr>
          <p:cNvSpPr/>
          <p:nvPr/>
        </p:nvSpPr>
        <p:spPr>
          <a:xfrm>
            <a:off x="3269056" y="2055983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DIRETOS</a:t>
            </a:r>
          </a:p>
        </p:txBody>
      </p:sp>
      <p:sp>
        <p:nvSpPr>
          <p:cNvPr id="8" name="Rectangle: Rounded Corners 22">
            <a:extLst>
              <a:ext uri="{FF2B5EF4-FFF2-40B4-BE49-F238E27FC236}">
                <a16:creationId xmlns:a16="http://schemas.microsoft.com/office/drawing/2014/main" id="{F3A72908-EA1E-46E5-9A77-4FE7EDBB8553}"/>
              </a:ext>
            </a:extLst>
          </p:cNvPr>
          <p:cNvSpPr/>
          <p:nvPr/>
        </p:nvSpPr>
        <p:spPr>
          <a:xfrm>
            <a:off x="3269056" y="3229155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INTERMEDIÁRIOS</a:t>
            </a: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7D84ECCA-44F5-4392-9BD5-FAC84CAA406D}"/>
              </a:ext>
            </a:extLst>
          </p:cNvPr>
          <p:cNvSpPr/>
          <p:nvPr/>
        </p:nvSpPr>
        <p:spPr>
          <a:xfrm>
            <a:off x="5731774" y="3105727"/>
            <a:ext cx="1634400" cy="6845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Abertura de Concursos</a:t>
            </a:r>
            <a:b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PT" sz="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(projetos/ manifestações de</a:t>
            </a:r>
            <a:r>
              <a:rPr lang="pt-PT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PT" sz="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interesse)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ED762DB4-79FE-48A5-9334-E63EE3151520}"/>
              </a:ext>
            </a:extLst>
          </p:cNvPr>
          <p:cNvSpPr/>
          <p:nvPr/>
        </p:nvSpPr>
        <p:spPr>
          <a:xfrm>
            <a:off x="5133499" y="3334180"/>
            <a:ext cx="480777" cy="227680"/>
          </a:xfrm>
          <a:prstGeom prst="rightArrow">
            <a:avLst/>
          </a:prstGeom>
          <a:solidFill>
            <a:srgbClr val="72D596"/>
          </a:solidFill>
          <a:ln>
            <a:solidFill>
              <a:srgbClr val="72D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5DE25A51-AF43-40D2-9B31-F0F3DF805813}"/>
              </a:ext>
            </a:extLst>
          </p:cNvPr>
          <p:cNvSpPr/>
          <p:nvPr/>
        </p:nvSpPr>
        <p:spPr>
          <a:xfrm>
            <a:off x="7963395" y="3088028"/>
            <a:ext cx="1764000" cy="68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FINAIS</a:t>
            </a:r>
            <a:b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PT" sz="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(aprovações)</a:t>
            </a:r>
            <a:endParaRPr lang="pt-PT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AF5AF111-3357-4193-A4E8-19B9FF8635DC}"/>
              </a:ext>
            </a:extLst>
          </p:cNvPr>
          <p:cNvSpPr/>
          <p:nvPr/>
        </p:nvSpPr>
        <p:spPr>
          <a:xfrm>
            <a:off x="7468823" y="3334180"/>
            <a:ext cx="480777" cy="227680"/>
          </a:xfrm>
          <a:prstGeom prst="rightArrow">
            <a:avLst/>
          </a:prstGeom>
          <a:solidFill>
            <a:srgbClr val="72D596"/>
          </a:solidFill>
          <a:ln>
            <a:solidFill>
              <a:srgbClr val="72D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id="{6EF76E30-0512-467B-B65A-FA7E19F5AE5B}"/>
              </a:ext>
            </a:extLst>
          </p:cNvPr>
          <p:cNvSpPr/>
          <p:nvPr/>
        </p:nvSpPr>
        <p:spPr>
          <a:xfrm>
            <a:off x="1116110" y="2055983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DIRETOS</a:t>
            </a:r>
          </a:p>
        </p:txBody>
      </p:sp>
      <p:sp>
        <p:nvSpPr>
          <p:cNvPr id="15" name="Rectangle: Rounded Corners 22">
            <a:extLst>
              <a:ext uri="{FF2B5EF4-FFF2-40B4-BE49-F238E27FC236}">
                <a16:creationId xmlns:a16="http://schemas.microsoft.com/office/drawing/2014/main" id="{81332E37-5005-4559-BBE2-3F66A2C5D67A}"/>
              </a:ext>
            </a:extLst>
          </p:cNvPr>
          <p:cNvSpPr/>
          <p:nvPr/>
        </p:nvSpPr>
        <p:spPr>
          <a:xfrm>
            <a:off x="1125346" y="3229155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INTERMEDIÁRIOS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0DAB28B-D658-406B-B2F4-756F7640EF6D}"/>
              </a:ext>
            </a:extLst>
          </p:cNvPr>
          <p:cNvSpPr/>
          <p:nvPr/>
        </p:nvSpPr>
        <p:spPr>
          <a:xfrm>
            <a:off x="1641742" y="2601833"/>
            <a:ext cx="1152000" cy="261818"/>
          </a:xfrm>
          <a:prstGeom prst="roundRect">
            <a:avLst/>
          </a:prstGeom>
          <a:noFill/>
          <a:ln>
            <a:solidFill>
              <a:srgbClr val="3E9F7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3E9F7B"/>
                </a:solidFill>
                <a:latin typeface="Lato" panose="020F0502020204030203"/>
              </a:rPr>
              <a:t>3.626 M€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18CEE7C-82E7-4F19-A90B-0715B2E548EB}"/>
              </a:ext>
            </a:extLst>
          </p:cNvPr>
          <p:cNvSpPr/>
          <p:nvPr/>
        </p:nvSpPr>
        <p:spPr>
          <a:xfrm>
            <a:off x="1641742" y="3781078"/>
            <a:ext cx="1152000" cy="261818"/>
          </a:xfrm>
          <a:prstGeom prst="roundRect">
            <a:avLst/>
          </a:prstGeom>
          <a:noFill/>
          <a:ln>
            <a:solidFill>
              <a:srgbClr val="3E9F7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3E9F7B"/>
                </a:solidFill>
                <a:latin typeface="Lato" panose="020F0502020204030203"/>
              </a:rPr>
              <a:t>13.018 M€</a:t>
            </a:r>
          </a:p>
        </p:txBody>
      </p:sp>
      <p:sp>
        <p:nvSpPr>
          <p:cNvPr id="18" name="Rectangle: Rounded Corners 22">
            <a:extLst>
              <a:ext uri="{FF2B5EF4-FFF2-40B4-BE49-F238E27FC236}">
                <a16:creationId xmlns:a16="http://schemas.microsoft.com/office/drawing/2014/main" id="{53503761-F05B-4F8E-B038-849DE5510B13}"/>
              </a:ext>
            </a:extLst>
          </p:cNvPr>
          <p:cNvSpPr/>
          <p:nvPr/>
        </p:nvSpPr>
        <p:spPr>
          <a:xfrm>
            <a:off x="1125346" y="4391440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B450DC2-2A94-4E41-9CD4-22CA40ADCFEC}"/>
              </a:ext>
            </a:extLst>
          </p:cNvPr>
          <p:cNvSpPr/>
          <p:nvPr/>
        </p:nvSpPr>
        <p:spPr>
          <a:xfrm>
            <a:off x="1641742" y="4944240"/>
            <a:ext cx="1152000" cy="294545"/>
          </a:xfrm>
          <a:prstGeom prst="roundRect">
            <a:avLst/>
          </a:prstGeom>
          <a:noFill/>
          <a:ln>
            <a:solidFill>
              <a:srgbClr val="3E9F7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>
              <a:solidFill>
                <a:srgbClr val="3E9F7B"/>
              </a:solidFill>
              <a:latin typeface="Lato" panose="020F0502020204030203"/>
            </a:endParaRPr>
          </a:p>
          <a:p>
            <a:pPr algn="ctr"/>
            <a:r>
              <a:rPr lang="pt-PT" sz="1400" b="1" dirty="0">
                <a:solidFill>
                  <a:srgbClr val="3E9F7B"/>
                </a:solidFill>
                <a:latin typeface="Lato" panose="020F0502020204030203"/>
              </a:rPr>
              <a:t>16.644 M€</a:t>
            </a:r>
          </a:p>
          <a:p>
            <a:pPr algn="ctr"/>
            <a:endParaRPr lang="pt-PT" sz="1400" b="1" dirty="0">
              <a:solidFill>
                <a:srgbClr val="3E9F7B"/>
              </a:solidFill>
              <a:latin typeface="Lato" panose="020F0502020204030203"/>
            </a:endParaRPr>
          </a:p>
        </p:txBody>
      </p:sp>
      <p:sp>
        <p:nvSpPr>
          <p:cNvPr id="20" name="Rectangle: Rounded Corners 22">
            <a:extLst>
              <a:ext uri="{FF2B5EF4-FFF2-40B4-BE49-F238E27FC236}">
                <a16:creationId xmlns:a16="http://schemas.microsoft.com/office/drawing/2014/main" id="{4259C725-FC63-4614-B242-9C28FCD5A923}"/>
              </a:ext>
            </a:extLst>
          </p:cNvPr>
          <p:cNvSpPr/>
          <p:nvPr/>
        </p:nvSpPr>
        <p:spPr>
          <a:xfrm>
            <a:off x="1077964" y="1253152"/>
            <a:ext cx="1855061" cy="468000"/>
          </a:xfrm>
          <a:prstGeom prst="roundRect">
            <a:avLst/>
          </a:prstGeom>
          <a:solidFill>
            <a:srgbClr val="3E9F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DOTAÇÃO ORÇAMENTAL</a:t>
            </a:r>
          </a:p>
        </p:txBody>
      </p:sp>
      <p:sp>
        <p:nvSpPr>
          <p:cNvPr id="21" name="Rectangle: Rounded Corners 22">
            <a:extLst>
              <a:ext uri="{FF2B5EF4-FFF2-40B4-BE49-F238E27FC236}">
                <a16:creationId xmlns:a16="http://schemas.microsoft.com/office/drawing/2014/main" id="{30FD7331-B461-47A1-BB00-910F057EC16C}"/>
              </a:ext>
            </a:extLst>
          </p:cNvPr>
          <p:cNvSpPr/>
          <p:nvPr/>
        </p:nvSpPr>
        <p:spPr>
          <a:xfrm>
            <a:off x="3149913" y="1253152"/>
            <a:ext cx="2185658" cy="468000"/>
          </a:xfrm>
          <a:prstGeom prst="roundRect">
            <a:avLst/>
          </a:prstGeom>
          <a:solidFill>
            <a:srgbClr val="3E9F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CONTRATUALIZAÇÃO</a:t>
            </a:r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id="{416FB955-41B9-46BF-9E39-FDAFC0653E6F}"/>
              </a:ext>
            </a:extLst>
          </p:cNvPr>
          <p:cNvSpPr/>
          <p:nvPr/>
        </p:nvSpPr>
        <p:spPr>
          <a:xfrm>
            <a:off x="7906846" y="1253152"/>
            <a:ext cx="1855061" cy="468000"/>
          </a:xfrm>
          <a:prstGeom prst="roundRect">
            <a:avLst/>
          </a:prstGeom>
          <a:solidFill>
            <a:srgbClr val="3E9F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APROVAÇÕES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CD12B49-95A9-4949-BC00-1200ADBA1D02}"/>
              </a:ext>
            </a:extLst>
          </p:cNvPr>
          <p:cNvSpPr/>
          <p:nvPr/>
        </p:nvSpPr>
        <p:spPr>
          <a:xfrm>
            <a:off x="5732429" y="1997514"/>
            <a:ext cx="1633090" cy="7341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</a:rPr>
              <a:t>Concursos empreitadas/ bens e  serviços   </a:t>
            </a:r>
            <a:r>
              <a:rPr lang="pt-PT" sz="800" b="1" dirty="0">
                <a:latin typeface="Lato" panose="020F0502020204030203" pitchFamily="34" charset="0"/>
              </a:rPr>
              <a:t>(fornecedores)</a:t>
            </a: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012B9E49-56E2-4BB7-A49C-90ED76BF8995}"/>
              </a:ext>
            </a:extLst>
          </p:cNvPr>
          <p:cNvSpPr/>
          <p:nvPr/>
        </p:nvSpPr>
        <p:spPr>
          <a:xfrm>
            <a:off x="5133499" y="2250766"/>
            <a:ext cx="480777" cy="227680"/>
          </a:xfrm>
          <a:prstGeom prst="rightArrow">
            <a:avLst/>
          </a:prstGeom>
          <a:solidFill>
            <a:srgbClr val="72D596"/>
          </a:solidFill>
          <a:ln>
            <a:solidFill>
              <a:srgbClr val="72D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angle: Rounded Corners 22">
            <a:extLst>
              <a:ext uri="{FF2B5EF4-FFF2-40B4-BE49-F238E27FC236}">
                <a16:creationId xmlns:a16="http://schemas.microsoft.com/office/drawing/2014/main" id="{9DAF0C99-8C41-4090-95D3-01D4C3FE115A}"/>
              </a:ext>
            </a:extLst>
          </p:cNvPr>
          <p:cNvSpPr/>
          <p:nvPr/>
        </p:nvSpPr>
        <p:spPr>
          <a:xfrm>
            <a:off x="5621591" y="1239653"/>
            <a:ext cx="1855061" cy="468000"/>
          </a:xfrm>
          <a:prstGeom prst="roundRect">
            <a:avLst/>
          </a:prstGeom>
          <a:solidFill>
            <a:srgbClr val="3E9F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CONCURSOS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4C4F3DD-E54C-4DE5-AAEC-995F5021D698}"/>
              </a:ext>
            </a:extLst>
          </p:cNvPr>
          <p:cNvSpPr txBox="1"/>
          <p:nvPr/>
        </p:nvSpPr>
        <p:spPr>
          <a:xfrm>
            <a:off x="897904" y="399574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implementação</a:t>
            </a:r>
          </a:p>
        </p:txBody>
      </p:sp>
      <p:sp>
        <p:nvSpPr>
          <p:cNvPr id="26" name="Rectangle: Rounded Corners 22">
            <a:extLst>
              <a:ext uri="{FF2B5EF4-FFF2-40B4-BE49-F238E27FC236}">
                <a16:creationId xmlns:a16="http://schemas.microsoft.com/office/drawing/2014/main" id="{5905BF77-4D46-4844-B3FE-684244A78B50}"/>
              </a:ext>
            </a:extLst>
          </p:cNvPr>
          <p:cNvSpPr/>
          <p:nvPr/>
        </p:nvSpPr>
        <p:spPr>
          <a:xfrm>
            <a:off x="7865512" y="1743378"/>
            <a:ext cx="1854000" cy="4237501"/>
          </a:xfrm>
          <a:prstGeom prst="roundRect">
            <a:avLst/>
          </a:prstGeom>
          <a:solidFill>
            <a:srgbClr val="FFFA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angle: Rounded Corners 22">
            <a:extLst>
              <a:ext uri="{FF2B5EF4-FFF2-40B4-BE49-F238E27FC236}">
                <a16:creationId xmlns:a16="http://schemas.microsoft.com/office/drawing/2014/main" id="{2BB97D4D-F7E2-47AF-AA0B-362F6EEC897E}"/>
              </a:ext>
            </a:extLst>
          </p:cNvPr>
          <p:cNvSpPr/>
          <p:nvPr/>
        </p:nvSpPr>
        <p:spPr>
          <a:xfrm>
            <a:off x="3203344" y="1743378"/>
            <a:ext cx="1946004" cy="4769078"/>
          </a:xfrm>
          <a:prstGeom prst="roundRect">
            <a:avLst/>
          </a:prstGeom>
          <a:solidFill>
            <a:srgbClr val="D9E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410B14D1-1B7A-4344-A3B0-02CBFCE2A86F}"/>
              </a:ext>
            </a:extLst>
          </p:cNvPr>
          <p:cNvSpPr/>
          <p:nvPr/>
        </p:nvSpPr>
        <p:spPr>
          <a:xfrm>
            <a:off x="1070081" y="1743378"/>
            <a:ext cx="1855061" cy="4770000"/>
          </a:xfrm>
          <a:prstGeom prst="roundRect">
            <a:avLst/>
          </a:prstGeom>
          <a:solidFill>
            <a:srgbClr val="C5E9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id="{4837872D-2F8B-4BED-8622-1E7C3F68C43E}"/>
              </a:ext>
            </a:extLst>
          </p:cNvPr>
          <p:cNvSpPr/>
          <p:nvPr/>
        </p:nvSpPr>
        <p:spPr>
          <a:xfrm>
            <a:off x="3261173" y="2047566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DIRETOS</a:t>
            </a: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04B745C5-56B8-42A8-9F5A-41EE25CF118A}"/>
              </a:ext>
            </a:extLst>
          </p:cNvPr>
          <p:cNvSpPr/>
          <p:nvPr/>
        </p:nvSpPr>
        <p:spPr>
          <a:xfrm>
            <a:off x="3261173" y="3220738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INTERMEDIÁRIOS</a:t>
            </a:r>
          </a:p>
        </p:txBody>
      </p:sp>
      <p:sp>
        <p:nvSpPr>
          <p:cNvPr id="32" name="Rectangle: Rounded Corners 22">
            <a:extLst>
              <a:ext uri="{FF2B5EF4-FFF2-40B4-BE49-F238E27FC236}">
                <a16:creationId xmlns:a16="http://schemas.microsoft.com/office/drawing/2014/main" id="{A58D8185-594F-4639-92E2-2367178B90CE}"/>
              </a:ext>
            </a:extLst>
          </p:cNvPr>
          <p:cNvSpPr/>
          <p:nvPr/>
        </p:nvSpPr>
        <p:spPr>
          <a:xfrm>
            <a:off x="5723891" y="3097310"/>
            <a:ext cx="1634400" cy="6845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Abertura de Concursos</a:t>
            </a:r>
            <a:b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PT" sz="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(projetos/ manifestações de</a:t>
            </a:r>
            <a:r>
              <a:rPr lang="pt-PT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PT" sz="9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interesse)</a:t>
            </a:r>
          </a:p>
        </p:txBody>
      </p:sp>
      <p:sp>
        <p:nvSpPr>
          <p:cNvPr id="33" name="Rectangle: Rounded Corners 22">
            <a:extLst>
              <a:ext uri="{FF2B5EF4-FFF2-40B4-BE49-F238E27FC236}">
                <a16:creationId xmlns:a16="http://schemas.microsoft.com/office/drawing/2014/main" id="{77E86E54-02D7-48C0-8973-1016EA6C0EE7}"/>
              </a:ext>
            </a:extLst>
          </p:cNvPr>
          <p:cNvSpPr/>
          <p:nvPr/>
        </p:nvSpPr>
        <p:spPr>
          <a:xfrm>
            <a:off x="7955512" y="3079611"/>
            <a:ext cx="1764000" cy="68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FINAIS</a:t>
            </a:r>
            <a:b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PT" sz="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(aprovações)</a:t>
            </a:r>
            <a:endParaRPr lang="pt-PT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201E1127-D754-4466-88DF-C462D1DC7848}"/>
              </a:ext>
            </a:extLst>
          </p:cNvPr>
          <p:cNvSpPr/>
          <p:nvPr/>
        </p:nvSpPr>
        <p:spPr>
          <a:xfrm>
            <a:off x="7460940" y="3325763"/>
            <a:ext cx="480777" cy="227680"/>
          </a:xfrm>
          <a:prstGeom prst="rightArrow">
            <a:avLst/>
          </a:prstGeom>
          <a:solidFill>
            <a:srgbClr val="72D596"/>
          </a:solidFill>
          <a:ln>
            <a:solidFill>
              <a:srgbClr val="72D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ctangle: Rounded Corners 22">
            <a:extLst>
              <a:ext uri="{FF2B5EF4-FFF2-40B4-BE49-F238E27FC236}">
                <a16:creationId xmlns:a16="http://schemas.microsoft.com/office/drawing/2014/main" id="{7C16651D-BBE1-43DC-8363-63E628F906BC}"/>
              </a:ext>
            </a:extLst>
          </p:cNvPr>
          <p:cNvSpPr/>
          <p:nvPr/>
        </p:nvSpPr>
        <p:spPr>
          <a:xfrm>
            <a:off x="1108227" y="2047566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DIRETOS</a:t>
            </a:r>
          </a:p>
        </p:txBody>
      </p:sp>
      <p:sp>
        <p:nvSpPr>
          <p:cNvPr id="36" name="Rectangle: Rounded Corners 22">
            <a:extLst>
              <a:ext uri="{FF2B5EF4-FFF2-40B4-BE49-F238E27FC236}">
                <a16:creationId xmlns:a16="http://schemas.microsoft.com/office/drawing/2014/main" id="{A8D708AA-2B39-4CD8-8F8D-14AD877C719E}"/>
              </a:ext>
            </a:extLst>
          </p:cNvPr>
          <p:cNvSpPr/>
          <p:nvPr/>
        </p:nvSpPr>
        <p:spPr>
          <a:xfrm>
            <a:off x="1117463" y="3220738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BENEFICIÁRIOS INTERMEDIÁRIOS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813B1D2A-CA2A-4655-AC75-84BBC1319960}"/>
              </a:ext>
            </a:extLst>
          </p:cNvPr>
          <p:cNvSpPr/>
          <p:nvPr/>
        </p:nvSpPr>
        <p:spPr>
          <a:xfrm>
            <a:off x="1633859" y="2593416"/>
            <a:ext cx="1152000" cy="261818"/>
          </a:xfrm>
          <a:prstGeom prst="roundRect">
            <a:avLst/>
          </a:prstGeom>
          <a:noFill/>
          <a:ln>
            <a:solidFill>
              <a:srgbClr val="3E9F7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3E9F7B"/>
                </a:solidFill>
                <a:latin typeface="Lato" panose="020F0502020204030203"/>
              </a:rPr>
              <a:t>3.626 M€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542612FE-CEC4-434D-BFBD-8C81D2FB8259}"/>
              </a:ext>
            </a:extLst>
          </p:cNvPr>
          <p:cNvSpPr/>
          <p:nvPr/>
        </p:nvSpPr>
        <p:spPr>
          <a:xfrm>
            <a:off x="1633859" y="3772661"/>
            <a:ext cx="1152000" cy="261818"/>
          </a:xfrm>
          <a:prstGeom prst="roundRect">
            <a:avLst/>
          </a:prstGeom>
          <a:noFill/>
          <a:ln>
            <a:solidFill>
              <a:srgbClr val="3E9F7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3E9F7B"/>
                </a:solidFill>
                <a:latin typeface="Lato" panose="020F0502020204030203"/>
              </a:rPr>
              <a:t>13.018 M€</a:t>
            </a:r>
          </a:p>
        </p:txBody>
      </p:sp>
      <p:sp>
        <p:nvSpPr>
          <p:cNvPr id="39" name="Rectangle: Rounded Corners 22">
            <a:extLst>
              <a:ext uri="{FF2B5EF4-FFF2-40B4-BE49-F238E27FC236}">
                <a16:creationId xmlns:a16="http://schemas.microsoft.com/office/drawing/2014/main" id="{12797253-76DF-47A0-99FF-D3B909FEB18A}"/>
              </a:ext>
            </a:extLst>
          </p:cNvPr>
          <p:cNvSpPr/>
          <p:nvPr/>
        </p:nvSpPr>
        <p:spPr>
          <a:xfrm>
            <a:off x="1117463" y="4383023"/>
            <a:ext cx="1764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CBDF328-B40F-40E4-BA1E-0BE00C9345C2}"/>
              </a:ext>
            </a:extLst>
          </p:cNvPr>
          <p:cNvSpPr/>
          <p:nvPr/>
        </p:nvSpPr>
        <p:spPr>
          <a:xfrm>
            <a:off x="1633859" y="4935823"/>
            <a:ext cx="1152000" cy="294545"/>
          </a:xfrm>
          <a:prstGeom prst="roundRect">
            <a:avLst/>
          </a:prstGeom>
          <a:noFill/>
          <a:ln>
            <a:solidFill>
              <a:srgbClr val="3E9F7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>
              <a:solidFill>
                <a:srgbClr val="3E9F7B"/>
              </a:solidFill>
              <a:latin typeface="Lato" panose="020F0502020204030203"/>
            </a:endParaRPr>
          </a:p>
          <a:p>
            <a:pPr algn="ctr"/>
            <a:r>
              <a:rPr lang="pt-PT" sz="1400" b="1" dirty="0">
                <a:solidFill>
                  <a:srgbClr val="3E9F7B"/>
                </a:solidFill>
                <a:latin typeface="Lato" panose="020F0502020204030203"/>
              </a:rPr>
              <a:t>16.644 M€</a:t>
            </a:r>
          </a:p>
          <a:p>
            <a:pPr algn="ctr"/>
            <a:endParaRPr lang="pt-PT" sz="1400" b="1" dirty="0">
              <a:solidFill>
                <a:srgbClr val="3E9F7B"/>
              </a:solidFill>
              <a:latin typeface="Lato" panose="020F0502020204030203"/>
            </a:endParaRPr>
          </a:p>
        </p:txBody>
      </p:sp>
      <p:sp>
        <p:nvSpPr>
          <p:cNvPr id="41" name="Rectangle: Rounded Corners 22">
            <a:extLst>
              <a:ext uri="{FF2B5EF4-FFF2-40B4-BE49-F238E27FC236}">
                <a16:creationId xmlns:a16="http://schemas.microsoft.com/office/drawing/2014/main" id="{9C53E388-F055-4FB9-ACE1-F40BD2AC70FA}"/>
              </a:ext>
            </a:extLst>
          </p:cNvPr>
          <p:cNvSpPr/>
          <p:nvPr/>
        </p:nvSpPr>
        <p:spPr>
          <a:xfrm>
            <a:off x="1070081" y="1244735"/>
            <a:ext cx="1855061" cy="468000"/>
          </a:xfrm>
          <a:prstGeom prst="roundRect">
            <a:avLst/>
          </a:prstGeom>
          <a:solidFill>
            <a:srgbClr val="3E9F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DOTAÇÃO ORÇAMENTAL</a:t>
            </a:r>
          </a:p>
        </p:txBody>
      </p:sp>
      <p:sp>
        <p:nvSpPr>
          <p:cNvPr id="42" name="Rectangle: Rounded Corners 22">
            <a:extLst>
              <a:ext uri="{FF2B5EF4-FFF2-40B4-BE49-F238E27FC236}">
                <a16:creationId xmlns:a16="http://schemas.microsoft.com/office/drawing/2014/main" id="{D1EE282A-5A11-4D5D-B0D6-A41C1236C974}"/>
              </a:ext>
            </a:extLst>
          </p:cNvPr>
          <p:cNvSpPr/>
          <p:nvPr/>
        </p:nvSpPr>
        <p:spPr>
          <a:xfrm>
            <a:off x="3142030" y="1244735"/>
            <a:ext cx="2185658" cy="468000"/>
          </a:xfrm>
          <a:prstGeom prst="roundRect">
            <a:avLst/>
          </a:prstGeom>
          <a:solidFill>
            <a:srgbClr val="3E9F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CONTRATUALIZAÇÃO</a:t>
            </a:r>
          </a:p>
        </p:txBody>
      </p:sp>
      <p:sp>
        <p:nvSpPr>
          <p:cNvPr id="43" name="Rectangle: Rounded Corners 22">
            <a:extLst>
              <a:ext uri="{FF2B5EF4-FFF2-40B4-BE49-F238E27FC236}">
                <a16:creationId xmlns:a16="http://schemas.microsoft.com/office/drawing/2014/main" id="{5447BB3F-100D-4E71-9F29-11EF5F712EE1}"/>
              </a:ext>
            </a:extLst>
          </p:cNvPr>
          <p:cNvSpPr/>
          <p:nvPr/>
        </p:nvSpPr>
        <p:spPr>
          <a:xfrm>
            <a:off x="7898963" y="1244735"/>
            <a:ext cx="1855061" cy="468000"/>
          </a:xfrm>
          <a:prstGeom prst="roundRect">
            <a:avLst/>
          </a:prstGeom>
          <a:solidFill>
            <a:srgbClr val="3E9F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APROVAÇÕES</a:t>
            </a:r>
          </a:p>
        </p:txBody>
      </p:sp>
      <p:sp>
        <p:nvSpPr>
          <p:cNvPr id="44" name="Rectangle: Rounded Corners 22">
            <a:extLst>
              <a:ext uri="{FF2B5EF4-FFF2-40B4-BE49-F238E27FC236}">
                <a16:creationId xmlns:a16="http://schemas.microsoft.com/office/drawing/2014/main" id="{F228C6BB-4192-42D2-9BB8-900DC90D3983}"/>
              </a:ext>
            </a:extLst>
          </p:cNvPr>
          <p:cNvSpPr/>
          <p:nvPr/>
        </p:nvSpPr>
        <p:spPr>
          <a:xfrm>
            <a:off x="5724546" y="1989097"/>
            <a:ext cx="1633090" cy="7341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>
                <a:latin typeface="Lato" panose="020F0502020204030203" pitchFamily="34" charset="0"/>
              </a:rPr>
              <a:t>Concursos empreitadas/ bens e  serviços   </a:t>
            </a:r>
            <a:r>
              <a:rPr lang="pt-PT" sz="800" b="1" dirty="0">
                <a:latin typeface="Lato" panose="020F0502020204030203" pitchFamily="34" charset="0"/>
              </a:rPr>
              <a:t>(fornecedores)</a:t>
            </a:r>
          </a:p>
        </p:txBody>
      </p:sp>
      <p:sp>
        <p:nvSpPr>
          <p:cNvPr id="45" name="Rectangle: Rounded Corners 22">
            <a:extLst>
              <a:ext uri="{FF2B5EF4-FFF2-40B4-BE49-F238E27FC236}">
                <a16:creationId xmlns:a16="http://schemas.microsoft.com/office/drawing/2014/main" id="{40C84397-A737-4C7B-8EF5-E13A1CB663A7}"/>
              </a:ext>
            </a:extLst>
          </p:cNvPr>
          <p:cNvSpPr/>
          <p:nvPr/>
        </p:nvSpPr>
        <p:spPr>
          <a:xfrm>
            <a:off x="5613708" y="1231236"/>
            <a:ext cx="1855061" cy="468000"/>
          </a:xfrm>
          <a:prstGeom prst="roundRect">
            <a:avLst/>
          </a:prstGeom>
          <a:solidFill>
            <a:srgbClr val="3E9F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CONCURSOS</a:t>
            </a:r>
          </a:p>
        </p:txBody>
      </p:sp>
      <p:sp>
        <p:nvSpPr>
          <p:cNvPr id="12" name="Marcador de Posição do Número do Diapositivo 11">
            <a:extLst>
              <a:ext uri="{FF2B5EF4-FFF2-40B4-BE49-F238E27FC236}">
                <a16:creationId xmlns:a16="http://schemas.microsoft.com/office/drawing/2014/main" id="{2D3B95AB-0E49-4CE7-B59A-E78E9CC9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535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01F2A9A-F335-407D-B73C-6F45CD0D0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16267"/>
              </p:ext>
            </p:extLst>
          </p:nvPr>
        </p:nvGraphicFramePr>
        <p:xfrm>
          <a:off x="4320077" y="1040730"/>
          <a:ext cx="5344510" cy="193357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82984">
                  <a:extLst>
                    <a:ext uri="{9D8B030D-6E8A-4147-A177-3AD203B41FA5}">
                      <a16:colId xmlns:a16="http://schemas.microsoft.com/office/drawing/2014/main" val="1878467860"/>
                    </a:ext>
                  </a:extLst>
                </a:gridCol>
                <a:gridCol w="960653">
                  <a:extLst>
                    <a:ext uri="{9D8B030D-6E8A-4147-A177-3AD203B41FA5}">
                      <a16:colId xmlns:a16="http://schemas.microsoft.com/office/drawing/2014/main" val="286607028"/>
                    </a:ext>
                  </a:extLst>
                </a:gridCol>
                <a:gridCol w="900873">
                  <a:extLst>
                    <a:ext uri="{9D8B030D-6E8A-4147-A177-3AD203B41FA5}">
                      <a16:colId xmlns:a16="http://schemas.microsoft.com/office/drawing/2014/main" val="107081282"/>
                    </a:ext>
                  </a:extLst>
                </a:gridCol>
              </a:tblGrid>
              <a:tr h="26461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Descrição Concurso Público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Adjudicatário</a:t>
                      </a:r>
                      <a:endParaRPr lang="pt-PT" sz="1100" b="1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Montante</a:t>
                      </a:r>
                      <a:br>
                        <a:rPr lang="pt-PT" sz="11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</a:br>
                      <a:r>
                        <a:rPr lang="pt-PT" sz="11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(m€)</a:t>
                      </a:r>
                      <a:endParaRPr lang="pt-PT" sz="1100" b="1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72729"/>
                  </a:ext>
                </a:extLst>
              </a:tr>
              <a:tr h="22669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Transição Digital na Educação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SGEC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180 000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4278947"/>
                  </a:ext>
                </a:extLst>
              </a:tr>
              <a:tr h="2462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EN14 - Maia (Nó do Jumbo) / Interface Rodoferroviário da Trofa - 2ª Fase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IP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32 000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902310"/>
                  </a:ext>
                </a:extLst>
              </a:tr>
              <a:tr h="29468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Meios de prevenção e combate a incêndios rurais - Subinvestimento Meios Terrestres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ICNF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8 134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6611919"/>
                  </a:ext>
                </a:extLst>
              </a:tr>
              <a:tr h="28158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Reforma e Modernização da Rede de Dados da Saúde - Infraestruturas I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SPMS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4 249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0675644"/>
                  </a:ext>
                </a:extLst>
              </a:tr>
              <a:tr h="394053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Aquisição e instalação de equipamento  de maquinas agrícolas para formação, destinado às Unidades Orgânicas Locais do Emprego e Formação Profissional, I.P. 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IEFP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3 247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5128002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8EE919FD-3A56-4E48-9C32-34BE05B33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2" y="1121092"/>
            <a:ext cx="2898408" cy="17728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C159C2-C00D-48CC-A1BE-46A5FE662A36}"/>
              </a:ext>
            </a:extLst>
          </p:cNvPr>
          <p:cNvSpPr txBox="1"/>
          <p:nvPr/>
        </p:nvSpPr>
        <p:spPr>
          <a:xfrm>
            <a:off x="897904" y="399574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implementação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D8503AA-A11F-4BE3-8AB4-1664C597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19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1D4E93-751A-457D-939F-9C05C447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1" y="4376839"/>
            <a:ext cx="2926329" cy="1789925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D180028-C93D-4874-9500-9D9F3A8A9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15758"/>
              </p:ext>
            </p:extLst>
          </p:nvPr>
        </p:nvGraphicFramePr>
        <p:xfrm>
          <a:off x="4320077" y="3774086"/>
          <a:ext cx="5344510" cy="28644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56622">
                  <a:extLst>
                    <a:ext uri="{9D8B030D-6E8A-4147-A177-3AD203B41FA5}">
                      <a16:colId xmlns:a16="http://schemas.microsoft.com/office/drawing/2014/main" val="2435520952"/>
                    </a:ext>
                  </a:extLst>
                </a:gridCol>
                <a:gridCol w="1085812">
                  <a:extLst>
                    <a:ext uri="{9D8B030D-6E8A-4147-A177-3AD203B41FA5}">
                      <a16:colId xmlns:a16="http://schemas.microsoft.com/office/drawing/2014/main" val="2624995757"/>
                    </a:ext>
                  </a:extLst>
                </a:gridCol>
                <a:gridCol w="902076">
                  <a:extLst>
                    <a:ext uri="{9D8B030D-6E8A-4147-A177-3AD203B41FA5}">
                      <a16:colId xmlns:a16="http://schemas.microsoft.com/office/drawing/2014/main" val="2857177639"/>
                    </a:ext>
                  </a:extLst>
                </a:gridCol>
              </a:tblGrid>
              <a:tr h="5353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Avisos de Concurso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Beneficiário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000" b="1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Valor orçamentado (m€)</a:t>
                      </a:r>
                      <a:endParaRPr lang="pt-PT" sz="1000" b="1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32606"/>
                  </a:ext>
                </a:extLst>
              </a:tr>
              <a:tr h="305401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Programa de apoio ao acesso à habitação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IHRU, I. P.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1 211 000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0112323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Agendas/Alianças mobilizadoras para a Inovação Empresarial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IAPMEI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930 000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281228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Impulso Jovens STEAM e Incentivo Adultos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DGES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252 000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4791278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Requalificação e alargamento da rede de equipamentos e respostas sociais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ISS, IP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247 068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2412633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Operações Integradas em Comunidades</a:t>
                      </a:r>
                      <a:b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</a:br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Desfavorecidas na Área Metropolitana de Lisboa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AML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118 861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6434018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Qualificar as instalações e os equipamentos dos centros de saúde - Modernizar equipamentos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ACSS, I.P.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62 914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6587296"/>
                  </a:ext>
                </a:extLst>
              </a:tr>
              <a:tr h="372763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Apoio à produção de hidrogénio renovável e outros gases renováveis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FA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Lato" panose="020F0502020204030203"/>
                        </a:rPr>
                        <a:t>62 000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7180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5C86B4-4ED6-4F0F-A989-5D27A4719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F5097F8-E340-4B4B-8457-9B96BA6A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32" y="302922"/>
            <a:ext cx="2258743" cy="8073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6D10BC-ADCA-4D95-9EAC-1B5EEF131CD0}"/>
              </a:ext>
            </a:extLst>
          </p:cNvPr>
          <p:cNvSpPr txBox="1"/>
          <p:nvPr/>
        </p:nvSpPr>
        <p:spPr>
          <a:xfrm>
            <a:off x="2616252" y="1541565"/>
            <a:ext cx="8361575" cy="512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Enquadramento geral e regulamentar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Estrutura e Componentes </a:t>
            </a:r>
          </a:p>
          <a:p>
            <a:pPr marL="1054100" lvl="2">
              <a:lnSpc>
                <a:spcPct val="107000"/>
              </a:lnSpc>
              <a:spcAft>
                <a:spcPts val="500"/>
              </a:spcAft>
              <a:tabLst>
                <a:tab pos="558800" algn="l"/>
                <a:tab pos="5393690" algn="r"/>
              </a:tabLst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Dimensão Resiliência</a:t>
            </a:r>
          </a:p>
          <a:p>
            <a:pPr marL="1054100" lvl="2">
              <a:lnSpc>
                <a:spcPct val="107000"/>
              </a:lnSpc>
              <a:spcAft>
                <a:spcPts val="500"/>
              </a:spcAft>
              <a:tabLst>
                <a:tab pos="558800" algn="l"/>
                <a:tab pos="5393690" algn="r"/>
              </a:tabLst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Dimensão Transição Climática</a:t>
            </a:r>
          </a:p>
          <a:p>
            <a:pPr marL="1054100" lvl="2">
              <a:lnSpc>
                <a:spcPct val="107000"/>
              </a:lnSpc>
              <a:spcAft>
                <a:spcPts val="500"/>
              </a:spcAft>
              <a:tabLst>
                <a:tab pos="558800" algn="l"/>
                <a:tab pos="5393690" algn="r"/>
              </a:tabLst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Dimensão Transição Digital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Contribuição para a Transição Climática e Digital</a:t>
            </a:r>
          </a:p>
          <a:p>
            <a:pPr marL="1054100" lvl="2">
              <a:lnSpc>
                <a:spcPct val="107000"/>
              </a:lnSpc>
              <a:spcAft>
                <a:spcPts val="500"/>
              </a:spcAft>
              <a:tabLst>
                <a:tab pos="558800" algn="l"/>
                <a:tab pos="5393690" algn="r"/>
              </a:tabLst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Investimentos do PRR para a Transição Climática</a:t>
            </a:r>
          </a:p>
          <a:p>
            <a:pPr marL="1054100" lvl="2">
              <a:lnSpc>
                <a:spcPct val="107000"/>
              </a:lnSpc>
              <a:spcAft>
                <a:spcPts val="500"/>
              </a:spcAft>
              <a:tabLst>
                <a:tab pos="558800" algn="l"/>
                <a:tab pos="5393690" algn="r"/>
              </a:tabLst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Investimentos do PRR para a Transição Digital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Governação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implementação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no PRR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Empresas no PRR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Autarquias no PRR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848CF845-8B18-4120-B0DA-BB8C9007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227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FD5A04B-F842-4422-AB95-39732C5F3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7" y="1620230"/>
            <a:ext cx="9867037" cy="3027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D02923C-AA4C-43B8-A545-638A3604D038}"/>
              </a:ext>
            </a:extLst>
          </p:cNvPr>
          <p:cNvSpPr txBox="1"/>
          <p:nvPr/>
        </p:nvSpPr>
        <p:spPr>
          <a:xfrm>
            <a:off x="-1334637" y="5075104"/>
            <a:ext cx="11487305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Projetos previstos no PRR no montante de 580M€ (em falta 117M€ de outros investimentos nacionais para atingir os 4%+1%).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FA0DBD-9921-48BA-8CF1-FFE02ACBAC49}"/>
              </a:ext>
            </a:extLst>
          </p:cNvPr>
          <p:cNvSpPr txBox="1"/>
          <p:nvPr/>
        </p:nvSpPr>
        <p:spPr>
          <a:xfrm>
            <a:off x="1086440" y="284848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Regiões Autónomas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PRR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DD5A7F93-EE98-44A7-A108-7A90CCE1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24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6D06E6B-0470-43A1-9FCA-CBA8E2EE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35" y="1913641"/>
            <a:ext cx="10578006" cy="26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5B6376B-EA61-423B-9F9F-522D24E543A3}"/>
              </a:ext>
            </a:extLst>
          </p:cNvPr>
          <p:cNvSpPr txBox="1"/>
          <p:nvPr/>
        </p:nvSpPr>
        <p:spPr>
          <a:xfrm>
            <a:off x="740544" y="4986939"/>
            <a:ext cx="10166268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Projetos previstos no PRR no montante de 561M€ (em falta 136M€ de outros investimentos nacionais para atingir os 4%+1%).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974521-FBB6-457E-BD93-4F6AE31B0774}"/>
              </a:ext>
            </a:extLst>
          </p:cNvPr>
          <p:cNvSpPr txBox="1"/>
          <p:nvPr/>
        </p:nvSpPr>
        <p:spPr>
          <a:xfrm>
            <a:off x="1086440" y="284848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Regiões Autónomas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PRR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8F49C3B-3D7B-4148-BA18-A11DF24C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6480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41798F9-BF10-4A7E-B699-D0FAD44811F4}"/>
              </a:ext>
            </a:extLst>
          </p:cNvPr>
          <p:cNvSpPr txBox="1"/>
          <p:nvPr/>
        </p:nvSpPr>
        <p:spPr>
          <a:xfrm>
            <a:off x="1086440" y="284848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Empresas no PRR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3D8D0C-0081-4617-9EF4-144095E0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09" y="1053548"/>
            <a:ext cx="9198510" cy="5326821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49996CF-F2D5-4AC4-B833-315A8E39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0341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8E8CD43-EAF3-47FD-9939-FB024A55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109" y="977762"/>
            <a:ext cx="8001000" cy="56578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AF556C-62A9-44A2-B8EB-4EC0CB193937}"/>
              </a:ext>
            </a:extLst>
          </p:cNvPr>
          <p:cNvSpPr txBox="1"/>
          <p:nvPr/>
        </p:nvSpPr>
        <p:spPr>
          <a:xfrm>
            <a:off x="1086440" y="284848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Autarquias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PRR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0B78DA1-6F77-4025-AD59-000FD518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754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025E39B-0319-477E-8192-A84C8AC5BAF3}"/>
              </a:ext>
            </a:extLst>
          </p:cNvPr>
          <p:cNvSpPr txBox="1"/>
          <p:nvPr/>
        </p:nvSpPr>
        <p:spPr>
          <a:xfrm>
            <a:off x="737647" y="3591611"/>
            <a:ext cx="4984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REGULAMENTO (UE) 2021/241 DO PARLAMENTO EUROPEU E DO CONSELHO de 12 de fevereiro de 2021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CBC972-5269-40C4-B9B3-04286CF1E618}"/>
              </a:ext>
            </a:extLst>
          </p:cNvPr>
          <p:cNvSpPr txBox="1"/>
          <p:nvPr/>
        </p:nvSpPr>
        <p:spPr>
          <a:xfrm>
            <a:off x="1001599" y="472624"/>
            <a:ext cx="609442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Enquadramento geral e regulamentar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679A778-4C8B-411F-AC08-212F2956475D}"/>
              </a:ext>
            </a:extLst>
          </p:cNvPr>
          <p:cNvSpPr txBox="1"/>
          <p:nvPr/>
        </p:nvSpPr>
        <p:spPr>
          <a:xfrm>
            <a:off x="6985888" y="363053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Mecanismo de Recuperação e Resiliência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460ABB26-B0C5-4019-83F5-291A2B1C40E4}"/>
              </a:ext>
            </a:extLst>
          </p:cNvPr>
          <p:cNvSpPr/>
          <p:nvPr/>
        </p:nvSpPr>
        <p:spPr>
          <a:xfrm>
            <a:off x="5989156" y="3815200"/>
            <a:ext cx="480777" cy="227680"/>
          </a:xfrm>
          <a:prstGeom prst="rightArrow">
            <a:avLst/>
          </a:prstGeom>
          <a:solidFill>
            <a:srgbClr val="72D596"/>
          </a:solidFill>
          <a:ln>
            <a:solidFill>
              <a:srgbClr val="72D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E9D8B5-F911-478B-86DC-15EB98E11F61}"/>
              </a:ext>
            </a:extLst>
          </p:cNvPr>
          <p:cNvSpPr/>
          <p:nvPr/>
        </p:nvSpPr>
        <p:spPr>
          <a:xfrm>
            <a:off x="1644979" y="4612825"/>
            <a:ext cx="2285998" cy="1323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7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75 considerandos</a:t>
            </a:r>
          </a:p>
          <a:p>
            <a:pPr algn="ctr"/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36 artigos</a:t>
            </a:r>
            <a:endParaRPr lang="pt-PT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F176D68F-2AE0-409C-A5FA-9418DB7C9DA1}"/>
              </a:ext>
            </a:extLst>
          </p:cNvPr>
          <p:cNvSpPr/>
          <p:nvPr/>
        </p:nvSpPr>
        <p:spPr>
          <a:xfrm rot="5400000">
            <a:off x="8782357" y="4261935"/>
            <a:ext cx="392174" cy="113840"/>
          </a:xfrm>
          <a:prstGeom prst="rightArrow">
            <a:avLst/>
          </a:prstGeom>
          <a:solidFill>
            <a:srgbClr val="72D596"/>
          </a:solidFill>
          <a:ln>
            <a:solidFill>
              <a:srgbClr val="72D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A0E456-A5F1-4513-9952-7A657C400486}"/>
              </a:ext>
            </a:extLst>
          </p:cNvPr>
          <p:cNvSpPr txBox="1"/>
          <p:nvPr/>
        </p:nvSpPr>
        <p:spPr>
          <a:xfrm>
            <a:off x="7096027" y="454346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Planos de Recuperação e Resiliência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EED4B5D-1FA6-473E-8A3A-5F2D9C071619}"/>
              </a:ext>
            </a:extLst>
          </p:cNvPr>
          <p:cNvSpPr txBox="1"/>
          <p:nvPr/>
        </p:nvSpPr>
        <p:spPr>
          <a:xfrm>
            <a:off x="907331" y="2095605"/>
            <a:ext cx="6735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pt-PT" sz="18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Generation</a:t>
            </a:r>
            <a:r>
              <a:rPr lang="pt-PT" sz="18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</a:t>
            </a:r>
            <a:r>
              <a:rPr lang="pt-PT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(17 a 21 julho 2020</a:t>
            </a:r>
            <a:r>
              <a:rPr lang="pt-PT" sz="18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5D59E5E-7E66-4E23-818E-70057865AF0B}"/>
              </a:ext>
            </a:extLst>
          </p:cNvPr>
          <p:cNvSpPr txBox="1"/>
          <p:nvPr/>
        </p:nvSpPr>
        <p:spPr>
          <a:xfrm>
            <a:off x="5362282" y="1807036"/>
            <a:ext cx="67354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t-PT" sz="1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nstrumento comunitário estratégico de mitigação do impacto económico e social da crise, capaz de promover a convergência económica e a resiliência das economias da União, contribuindo para assegurar o crescimento sustentável de longo prazo respondendo aos desafios da dupla transição</a:t>
            </a:r>
            <a:r>
              <a:rPr lang="pt-PT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t-PT" sz="1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ecológica e digital.</a:t>
            </a:r>
            <a:endParaRPr lang="pt-P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FC516EF-D340-4DD8-8A2F-F70F0ED6DAE5}"/>
              </a:ext>
            </a:extLst>
          </p:cNvPr>
          <p:cNvSpPr txBox="1"/>
          <p:nvPr/>
        </p:nvSpPr>
        <p:spPr>
          <a:xfrm>
            <a:off x="7536572" y="5048022"/>
            <a:ext cx="4381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PT" sz="16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aplicação</a:t>
            </a:r>
            <a:r>
              <a:rPr lang="pt-PT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nacional </a:t>
            </a:r>
            <a:endParaRPr lang="pt-PT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E71D2DB-2C8F-43E9-BFD3-96848C69335F}"/>
              </a:ext>
            </a:extLst>
          </p:cNvPr>
          <p:cNvSpPr txBox="1"/>
          <p:nvPr/>
        </p:nvSpPr>
        <p:spPr>
          <a:xfrm>
            <a:off x="7435393" y="5936054"/>
            <a:ext cx="4084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implementa um conjunto de reformas </a:t>
            </a:r>
          </a:p>
          <a:p>
            <a:r>
              <a:rPr lang="pt-PT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t-PT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de investimentos</a:t>
            </a:r>
            <a:endParaRPr lang="pt-PT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AE72E64-EAB1-4643-B967-312CB3187781}"/>
              </a:ext>
            </a:extLst>
          </p:cNvPr>
          <p:cNvSpPr txBox="1"/>
          <p:nvPr/>
        </p:nvSpPr>
        <p:spPr>
          <a:xfrm>
            <a:off x="7535235" y="5339388"/>
            <a:ext cx="2488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- comparticipado a 100%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D02F5BD-2E49-47A5-AC9F-80EE41C10F15}"/>
              </a:ext>
            </a:extLst>
          </p:cNvPr>
          <p:cNvSpPr txBox="1"/>
          <p:nvPr/>
        </p:nvSpPr>
        <p:spPr>
          <a:xfrm>
            <a:off x="7435393" y="5644688"/>
            <a:ext cx="3535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período de execução até 1ºS 2026</a:t>
            </a:r>
            <a:endParaRPr lang="pt-PT" dirty="0"/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2453501-C24F-49BB-A8E9-90BCAF66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3</a:t>
            </a:fld>
            <a:endParaRPr lang="pt-PT" dirty="0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7863CBF-CA43-3ED0-9C43-5B167FED38C5}"/>
              </a:ext>
            </a:extLst>
          </p:cNvPr>
          <p:cNvSpPr/>
          <p:nvPr/>
        </p:nvSpPr>
        <p:spPr>
          <a:xfrm flipV="1">
            <a:off x="4884257" y="2195761"/>
            <a:ext cx="328376" cy="227680"/>
          </a:xfrm>
          <a:prstGeom prst="rightArrow">
            <a:avLst/>
          </a:prstGeom>
          <a:solidFill>
            <a:srgbClr val="72D596"/>
          </a:solidFill>
          <a:ln>
            <a:solidFill>
              <a:srgbClr val="72D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1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9B77E68-3B91-430C-A0EE-773484278898}"/>
              </a:ext>
            </a:extLst>
          </p:cNvPr>
          <p:cNvSpPr txBox="1"/>
          <p:nvPr/>
        </p:nvSpPr>
        <p:spPr>
          <a:xfrm>
            <a:off x="1001599" y="472624"/>
            <a:ext cx="6094428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Enquadramento geral e regulamentar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Apoios disponíveis 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99D66B1-C998-4CE8-8665-6472F0CD6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43" y="1704583"/>
            <a:ext cx="8817503" cy="4680793"/>
          </a:xfrm>
          <a:prstGeom prst="rect">
            <a:avLst/>
          </a:prstGeom>
          <a:noFill/>
        </p:spPr>
      </p:pic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9C1D00CD-371F-4059-B9C7-54F36A4C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731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4" name="Seta: Entalhada Para a Direita 3">
            <a:extLst>
              <a:ext uri="{FF2B5EF4-FFF2-40B4-BE49-F238E27FC236}">
                <a16:creationId xmlns:a16="http://schemas.microsoft.com/office/drawing/2014/main" id="{93FC99C9-3E98-4404-A3A3-281CD85CA5E1}"/>
              </a:ext>
            </a:extLst>
          </p:cNvPr>
          <p:cNvSpPr/>
          <p:nvPr/>
        </p:nvSpPr>
        <p:spPr>
          <a:xfrm>
            <a:off x="705245" y="2622508"/>
            <a:ext cx="10272463" cy="1612979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B078C0-B9C7-4653-AD05-39879EF8EBEE}"/>
              </a:ext>
            </a:extLst>
          </p:cNvPr>
          <p:cNvSpPr/>
          <p:nvPr/>
        </p:nvSpPr>
        <p:spPr>
          <a:xfrm>
            <a:off x="1814511" y="3227376"/>
            <a:ext cx="403244" cy="403244"/>
          </a:xfrm>
          <a:prstGeom prst="ellipse">
            <a:avLst/>
          </a:prstGeom>
          <a:gradFill rotWithShape="0">
            <a:gsLst>
              <a:gs pos="0">
                <a:srgbClr val="208CD1"/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D49E98-112B-4A9F-916E-E774295BF21C}"/>
              </a:ext>
            </a:extLst>
          </p:cNvPr>
          <p:cNvSpPr txBox="1"/>
          <p:nvPr/>
        </p:nvSpPr>
        <p:spPr>
          <a:xfrm>
            <a:off x="3822563" y="1586114"/>
            <a:ext cx="13252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PT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13</a:t>
            </a:r>
            <a:r>
              <a:rPr lang="pt-PT" sz="18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 julho</a:t>
            </a:r>
            <a:br>
              <a:rPr lang="pt-PT" sz="1800" kern="1200" dirty="0"/>
            </a:br>
            <a:r>
              <a:rPr lang="pt-PT" sz="1600" kern="1200" dirty="0"/>
              <a:t>[</a:t>
            </a:r>
            <a:r>
              <a:rPr lang="pt-PT" sz="1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aprovação</a:t>
            </a:r>
            <a:r>
              <a:rPr lang="pt-PT" sz="1600" kern="1200" dirty="0"/>
              <a:t> do PRR ]</a:t>
            </a:r>
            <a:endParaRPr lang="pt-PT" sz="1800" kern="1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4D9046-1614-4527-9FE7-65C83D1233CF}"/>
              </a:ext>
            </a:extLst>
          </p:cNvPr>
          <p:cNvSpPr/>
          <p:nvPr/>
        </p:nvSpPr>
        <p:spPr>
          <a:xfrm>
            <a:off x="3308167" y="3227376"/>
            <a:ext cx="403244" cy="403244"/>
          </a:xfrm>
          <a:prstGeom prst="ellipse">
            <a:avLst/>
          </a:prstGeom>
          <a:gradFill rotWithShape="0">
            <a:gsLst>
              <a:gs pos="0">
                <a:srgbClr val="208CD1"/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78C100-6994-4DF0-946A-C4AC08EA6C9F}"/>
              </a:ext>
            </a:extLst>
          </p:cNvPr>
          <p:cNvSpPr/>
          <p:nvPr/>
        </p:nvSpPr>
        <p:spPr>
          <a:xfrm>
            <a:off x="4283567" y="3227375"/>
            <a:ext cx="403244" cy="403244"/>
          </a:xfrm>
          <a:prstGeom prst="ellipse">
            <a:avLst/>
          </a:prstGeom>
          <a:gradFill rotWithShape="0">
            <a:gsLst>
              <a:gs pos="0">
                <a:srgbClr val="208CD1"/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E3EB36-8332-480D-B56E-24E87399B148}"/>
              </a:ext>
            </a:extLst>
          </p:cNvPr>
          <p:cNvSpPr/>
          <p:nvPr/>
        </p:nvSpPr>
        <p:spPr>
          <a:xfrm>
            <a:off x="5995188" y="3227377"/>
            <a:ext cx="403244" cy="403244"/>
          </a:xfrm>
          <a:prstGeom prst="ellipse">
            <a:avLst/>
          </a:prstGeom>
          <a:gradFill rotWithShape="0">
            <a:gsLst>
              <a:gs pos="0">
                <a:srgbClr val="208CD1"/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C73EFC-5A86-491E-BDEC-D47DAEA49360}"/>
              </a:ext>
            </a:extLst>
          </p:cNvPr>
          <p:cNvSpPr/>
          <p:nvPr/>
        </p:nvSpPr>
        <p:spPr>
          <a:xfrm>
            <a:off x="6597988" y="3227377"/>
            <a:ext cx="403244" cy="403244"/>
          </a:xfrm>
          <a:prstGeom prst="ellipse">
            <a:avLst/>
          </a:prstGeom>
          <a:gradFill rotWithShape="0">
            <a:gsLst>
              <a:gs pos="0">
                <a:srgbClr val="208CD1"/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FE6800-154C-4762-9F92-81B1970881B8}"/>
              </a:ext>
            </a:extLst>
          </p:cNvPr>
          <p:cNvSpPr/>
          <p:nvPr/>
        </p:nvSpPr>
        <p:spPr>
          <a:xfrm>
            <a:off x="9418431" y="3227376"/>
            <a:ext cx="403244" cy="403244"/>
          </a:xfrm>
          <a:prstGeom prst="ellipse">
            <a:avLst/>
          </a:prstGeom>
          <a:gradFill rotWithShape="0">
            <a:gsLst>
              <a:gs pos="0">
                <a:srgbClr val="208CD1"/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87E075-F7C9-465A-9ABD-4091D7D0F7F5}"/>
              </a:ext>
            </a:extLst>
          </p:cNvPr>
          <p:cNvSpPr txBox="1"/>
          <p:nvPr/>
        </p:nvSpPr>
        <p:spPr>
          <a:xfrm>
            <a:off x="1438372" y="1582962"/>
            <a:ext cx="13252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PT" sz="18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22 </a:t>
            </a:r>
            <a:r>
              <a:rPr lang="pt-PT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abril</a:t>
            </a:r>
            <a:br>
              <a:rPr lang="pt-PT" sz="1800" kern="1200" dirty="0"/>
            </a:br>
            <a:r>
              <a:rPr lang="pt-PT" sz="1600" kern="1200" dirty="0"/>
              <a:t>[</a:t>
            </a:r>
            <a:r>
              <a:rPr lang="pt-PT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submissão</a:t>
            </a:r>
            <a:r>
              <a:rPr lang="pt-PT" sz="1600" kern="1200" dirty="0"/>
              <a:t> do PRR ]</a:t>
            </a:r>
            <a:endParaRPr lang="pt-PT" sz="1800" kern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7BCD91-0FCC-4875-BA1F-4C2EFFA1203A}"/>
              </a:ext>
            </a:extLst>
          </p:cNvPr>
          <p:cNvSpPr txBox="1"/>
          <p:nvPr/>
        </p:nvSpPr>
        <p:spPr>
          <a:xfrm>
            <a:off x="2958315" y="4235486"/>
            <a:ext cx="13252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PT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16 junho</a:t>
            </a:r>
            <a:br>
              <a:rPr lang="pt-PT" sz="1800" kern="1200" dirty="0"/>
            </a:br>
            <a:r>
              <a:rPr lang="pt-PT" sz="1600" kern="1200" dirty="0"/>
              <a:t>[</a:t>
            </a:r>
            <a:r>
              <a:rPr lang="pt-PT" sz="1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avaliação</a:t>
            </a:r>
            <a:r>
              <a:rPr lang="pt-PT" sz="1600" kern="1200" dirty="0"/>
              <a:t> pela Comissão ]</a:t>
            </a:r>
            <a:endParaRPr lang="pt-PT" sz="1800" kern="1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0F06363-CA26-4636-A7B0-086B1E571E2F}"/>
              </a:ext>
            </a:extLst>
          </p:cNvPr>
          <p:cNvSpPr txBox="1"/>
          <p:nvPr/>
        </p:nvSpPr>
        <p:spPr>
          <a:xfrm>
            <a:off x="5531491" y="4235486"/>
            <a:ext cx="17338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PT" sz="18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27 julho</a:t>
            </a:r>
            <a:br>
              <a:rPr lang="pt-PT" sz="1800" kern="1200" dirty="0"/>
            </a:br>
            <a:r>
              <a:rPr lang="pt-PT" sz="1600" kern="1200" dirty="0"/>
              <a:t>[</a:t>
            </a:r>
            <a:r>
              <a:rPr lang="pt-PT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assinatura acordos de financiamento – subvenções e empréstimos</a:t>
            </a:r>
            <a:r>
              <a:rPr lang="pt-PT" sz="1600" kern="1200" dirty="0"/>
              <a:t>]</a:t>
            </a:r>
            <a:endParaRPr lang="pt-PT" sz="1800" kern="1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5FCCFB-4644-4DA2-B3A4-42DDD49FB1C2}"/>
              </a:ext>
            </a:extLst>
          </p:cNvPr>
          <p:cNvSpPr txBox="1"/>
          <p:nvPr/>
        </p:nvSpPr>
        <p:spPr>
          <a:xfrm>
            <a:off x="6142074" y="1533914"/>
            <a:ext cx="1597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PT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3</a:t>
            </a:r>
            <a:r>
              <a:rPr lang="pt-PT" sz="18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 agosto</a:t>
            </a:r>
            <a:br>
              <a:rPr lang="pt-PT" sz="1800" kern="1200" dirty="0"/>
            </a:br>
            <a:r>
              <a:rPr lang="pt-PT" sz="1600" kern="1200" dirty="0"/>
              <a:t>[</a:t>
            </a:r>
            <a:r>
              <a:rPr lang="pt-PT" sz="1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adiantamento 2,2M</a:t>
            </a:r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€</a:t>
            </a:r>
            <a:r>
              <a:rPr lang="pt-PT" sz="1600" kern="1200" dirty="0"/>
              <a:t> ]</a:t>
            </a:r>
            <a:endParaRPr lang="pt-PT" sz="1800" kern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4C25BDC-72D1-4CCE-B3FD-5D0550EAB3AA}"/>
              </a:ext>
            </a:extLst>
          </p:cNvPr>
          <p:cNvSpPr txBox="1"/>
          <p:nvPr/>
        </p:nvSpPr>
        <p:spPr>
          <a:xfrm>
            <a:off x="9000847" y="4235486"/>
            <a:ext cx="1733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PT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18</a:t>
            </a:r>
            <a:r>
              <a:rPr lang="pt-PT" sz="18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 janeiro</a:t>
            </a:r>
            <a:br>
              <a:rPr lang="pt-PT" sz="1800" kern="1200" dirty="0"/>
            </a:br>
            <a:r>
              <a:rPr lang="pt-PT" sz="1600" kern="1200" dirty="0"/>
              <a:t>[</a:t>
            </a:r>
            <a:r>
              <a:rPr lang="pt-PT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assinatura do acordo operacional</a:t>
            </a:r>
            <a:r>
              <a:rPr lang="pt-PT" sz="1600" kern="1200" dirty="0"/>
              <a:t>]</a:t>
            </a:r>
            <a:endParaRPr lang="pt-PT" sz="1800" kern="12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2E04B19-1E41-48C2-BD8C-F69126955494}"/>
              </a:ext>
            </a:extLst>
          </p:cNvPr>
          <p:cNvSpPr txBox="1"/>
          <p:nvPr/>
        </p:nvSpPr>
        <p:spPr>
          <a:xfrm>
            <a:off x="1033130" y="461153"/>
            <a:ext cx="6094428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Enquadramento geral e regulamentar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Marcos do PRR PT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DCCD263-D5D6-4C5C-840E-18E00A4F3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92" y="5374260"/>
            <a:ext cx="4748620" cy="1307470"/>
          </a:xfrm>
          <a:prstGeom prst="rect">
            <a:avLst/>
          </a:prstGeom>
        </p:spPr>
      </p:pic>
      <p:sp>
        <p:nvSpPr>
          <p:cNvPr id="17" name="Marcador de Posição do Número do Diapositivo 16">
            <a:extLst>
              <a:ext uri="{FF2B5EF4-FFF2-40B4-BE49-F238E27FC236}">
                <a16:creationId xmlns:a16="http://schemas.microsoft.com/office/drawing/2014/main" id="{03206D7E-AF9E-4021-A2F9-3855B4CE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763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E99393-B9A6-4123-B3F1-ED165E073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95" y="1886892"/>
            <a:ext cx="8947235" cy="3887057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0A88F8D-E790-475C-B687-BE88296A77E0}"/>
              </a:ext>
            </a:extLst>
          </p:cNvPr>
          <p:cNvSpPr txBox="1"/>
          <p:nvPr/>
        </p:nvSpPr>
        <p:spPr>
          <a:xfrm>
            <a:off x="1001599" y="472624"/>
            <a:ext cx="6094428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Enquadramento geral e regulamentar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Documentos da Comissão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AFEE7E5F-42D0-4BC5-B113-9467B56D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56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EB77A0A-5137-43AB-A5FD-5B4E3FCA5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C5866D76-75F4-42BE-8756-C38688E1B46B}"/>
              </a:ext>
            </a:extLst>
          </p:cNvPr>
          <p:cNvSpPr/>
          <p:nvPr/>
        </p:nvSpPr>
        <p:spPr>
          <a:xfrm>
            <a:off x="1484894" y="2119119"/>
            <a:ext cx="4873840" cy="9057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b="1" dirty="0"/>
              <a:t>Disposições e calendários de acompanhamento da execução dos indicadores relativos aos marcos e metas estabelecidos</a:t>
            </a:r>
            <a:endParaRPr lang="pt-PT" sz="1400" dirty="0">
              <a:effectLst/>
            </a:endParaRPr>
          </a:p>
        </p:txBody>
      </p:sp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id="{1CD40DC0-CABD-435C-BF7E-FF8D302A00F4}"/>
              </a:ext>
            </a:extLst>
          </p:cNvPr>
          <p:cNvSpPr/>
          <p:nvPr/>
        </p:nvSpPr>
        <p:spPr>
          <a:xfrm>
            <a:off x="1484894" y="3492809"/>
            <a:ext cx="4873840" cy="9057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b="1" dirty="0"/>
              <a:t> Modalidades de acesso de dados</a:t>
            </a:r>
            <a:endParaRPr lang="pt-PT" sz="1400" dirty="0">
              <a:effectLst/>
            </a:endParaRP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363EE713-51C2-4E22-9521-8D4F9C117D92}"/>
              </a:ext>
            </a:extLst>
          </p:cNvPr>
          <p:cNvSpPr/>
          <p:nvPr/>
        </p:nvSpPr>
        <p:spPr>
          <a:xfrm>
            <a:off x="1484894" y="4806200"/>
            <a:ext cx="4873840" cy="9057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b="1" i="1"/>
              <a:t>Timeline</a:t>
            </a:r>
            <a:r>
              <a:rPr lang="pt-PT" b="1"/>
              <a:t> e montante dos pedidos de pagamento</a:t>
            </a:r>
            <a:endParaRPr lang="pt-PT" sz="1400" dirty="0">
              <a:effectLst/>
            </a:endParaRPr>
          </a:p>
        </p:txBody>
      </p:sp>
      <p:sp>
        <p:nvSpPr>
          <p:cNvPr id="7" name="Isosceles Triangle 4">
            <a:extLst>
              <a:ext uri="{FF2B5EF4-FFF2-40B4-BE49-F238E27FC236}">
                <a16:creationId xmlns:a16="http://schemas.microsoft.com/office/drawing/2014/main" id="{1BB6C92B-D5B9-4C9D-8BB6-5C4C7E59FAAD}"/>
              </a:ext>
            </a:extLst>
          </p:cNvPr>
          <p:cNvSpPr/>
          <p:nvPr/>
        </p:nvSpPr>
        <p:spPr>
          <a:xfrm rot="5400000">
            <a:off x="5193611" y="3729623"/>
            <a:ext cx="3854244" cy="422786"/>
          </a:xfrm>
          <a:prstGeom prst="triangle">
            <a:avLst/>
          </a:prstGeom>
          <a:solidFill>
            <a:srgbClr val="60B8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9DB5633-AF11-4D88-8F5B-A33C03D29C02}"/>
              </a:ext>
            </a:extLst>
          </p:cNvPr>
          <p:cNvSpPr/>
          <p:nvPr/>
        </p:nvSpPr>
        <p:spPr>
          <a:xfrm>
            <a:off x="7939233" y="4293971"/>
            <a:ext cx="2072184" cy="3264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Lato" panose="020F0502020204030203" pitchFamily="34" charset="0"/>
              </a:rPr>
              <a:t>Anexo I </a:t>
            </a:r>
            <a:r>
              <a:rPr lang="pt-PT" sz="1600" b="1" dirty="0" err="1">
                <a:latin typeface="Lato" panose="020F0502020204030203" pitchFamily="34" charset="0"/>
              </a:rPr>
              <a:t>I</a:t>
            </a:r>
            <a:endParaRPr lang="pt-PT" sz="1600" b="1" dirty="0">
              <a:latin typeface="Lato" panose="020F0502020204030203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9E04F2-7643-4233-B055-C1ADED188994}"/>
              </a:ext>
            </a:extLst>
          </p:cNvPr>
          <p:cNvSpPr/>
          <p:nvPr/>
        </p:nvSpPr>
        <p:spPr>
          <a:xfrm>
            <a:off x="7939234" y="2091630"/>
            <a:ext cx="2072184" cy="3209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Lato" panose="020F0502020204030203" pitchFamily="34" charset="0"/>
              </a:rPr>
              <a:t>Anexo I</a:t>
            </a:r>
          </a:p>
        </p:txBody>
      </p:sp>
      <p:sp>
        <p:nvSpPr>
          <p:cNvPr id="10" name="Bolha de Discurso: Retângulo 9">
            <a:extLst>
              <a:ext uri="{FF2B5EF4-FFF2-40B4-BE49-F238E27FC236}">
                <a16:creationId xmlns:a16="http://schemas.microsoft.com/office/drawing/2014/main" id="{31F7BB28-D428-457A-929A-48A0F1DFCFAE}"/>
              </a:ext>
            </a:extLst>
          </p:cNvPr>
          <p:cNvSpPr/>
          <p:nvPr/>
        </p:nvSpPr>
        <p:spPr>
          <a:xfrm>
            <a:off x="7764747" y="2810303"/>
            <a:ext cx="2910349" cy="1042219"/>
          </a:xfrm>
          <a:prstGeom prst="wedgeRectCallout">
            <a:avLst>
              <a:gd name="adj1" fmla="val -17822"/>
              <a:gd name="adj2" fmla="val -769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Especifica os 341 indicadores (marcos e metas) relevantes para os pedidos de reembolso, previstos na Decisão de Execução do Conselho, com detalhe sobre os mecanismos de verificação do seu cumprimento.</a:t>
            </a:r>
          </a:p>
        </p:txBody>
      </p:sp>
      <p:sp>
        <p:nvSpPr>
          <p:cNvPr id="11" name="Bolha de Discurso: Retângulo 10">
            <a:extLst>
              <a:ext uri="{FF2B5EF4-FFF2-40B4-BE49-F238E27FC236}">
                <a16:creationId xmlns:a16="http://schemas.microsoft.com/office/drawing/2014/main" id="{96A04922-DBAC-434F-8378-69AB56D81A04}"/>
              </a:ext>
            </a:extLst>
          </p:cNvPr>
          <p:cNvSpPr/>
          <p:nvPr/>
        </p:nvSpPr>
        <p:spPr>
          <a:xfrm>
            <a:off x="7764746" y="4981503"/>
            <a:ext cx="2910349" cy="730462"/>
          </a:xfrm>
          <a:prstGeom prst="wedgeRectCallout">
            <a:avLst>
              <a:gd name="adj1" fmla="val -17822"/>
              <a:gd name="adj2" fmla="val -769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Especifica um conjunto adicional de indicadores de monitorização, não passiveis de verificação, que permitam acompanhar a execução do PRR.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5258097-5302-43B0-92D3-5BDEBA5B444A}"/>
              </a:ext>
            </a:extLst>
          </p:cNvPr>
          <p:cNvSpPr txBox="1"/>
          <p:nvPr/>
        </p:nvSpPr>
        <p:spPr>
          <a:xfrm>
            <a:off x="1001599" y="472624"/>
            <a:ext cx="6094428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Enquadramento geral e regulamentar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Documentos da Comissão – Acordo Operacional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arcador de Posição do Número do Diapositivo 12">
            <a:extLst>
              <a:ext uri="{FF2B5EF4-FFF2-40B4-BE49-F238E27FC236}">
                <a16:creationId xmlns:a16="http://schemas.microsoft.com/office/drawing/2014/main" id="{8486A639-20D1-44DF-ABDA-47537BC1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420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8E3521-1807-4C97-8969-CE3E9219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327785"/>
            <a:ext cx="9525000" cy="46291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E998AA2-7304-4C62-B11F-7AAFFC61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EC081D7-B9CF-474A-87E7-413CF0DC1517}"/>
              </a:ext>
            </a:extLst>
          </p:cNvPr>
          <p:cNvSpPr txBox="1"/>
          <p:nvPr/>
        </p:nvSpPr>
        <p:spPr>
          <a:xfrm>
            <a:off x="891241" y="516568"/>
            <a:ext cx="6094428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Enquadramento geral e regulamentar</a:t>
            </a:r>
          </a:p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Pagamentos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52AFFCAE-D15E-4A65-8BD2-D51BD9D8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8</a:t>
            </a:fld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4FDA23-B371-3779-87EC-FCBFEA4E789B}"/>
              </a:ext>
            </a:extLst>
          </p:cNvPr>
          <p:cNvSpPr txBox="1"/>
          <p:nvPr/>
        </p:nvSpPr>
        <p:spPr>
          <a:xfrm>
            <a:off x="1109499" y="6079822"/>
            <a:ext cx="60973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solidFill>
                  <a:schemeClr val="bg1">
                    <a:lumMod val="75000"/>
                  </a:schemeClr>
                </a:solidFill>
              </a:rPr>
              <a:t>Fonte: portal Recuperar Portugal</a:t>
            </a:r>
          </a:p>
        </p:txBody>
      </p:sp>
    </p:spTree>
    <p:extLst>
      <p:ext uri="{BB962C8B-B14F-4D97-AF65-F5344CB8AC3E}">
        <p14:creationId xmlns:p14="http://schemas.microsoft.com/office/powerpoint/2010/main" val="67383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9E287-3090-4AAE-8C24-C7923B4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4" y="138748"/>
            <a:ext cx="2996155" cy="5216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374C31-5139-4754-AF30-0AB7D5AC7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1014730"/>
            <a:ext cx="8582025" cy="4828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69389C-FAFC-472A-837E-C421FED06691}"/>
              </a:ext>
            </a:extLst>
          </p:cNvPr>
          <p:cNvSpPr txBox="1"/>
          <p:nvPr/>
        </p:nvSpPr>
        <p:spPr>
          <a:xfrm>
            <a:off x="2247550" y="6033664"/>
            <a:ext cx="6673974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* Possibilidade de recurso adicional a empréstimos no valor até 2.300 M€ a solicitar à Comissão Europeia até 2022.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ABD693-6C94-45ED-A998-87E9B6369735}"/>
              </a:ext>
            </a:extLst>
          </p:cNvPr>
          <p:cNvSpPr txBox="1"/>
          <p:nvPr/>
        </p:nvSpPr>
        <p:spPr>
          <a:xfrm>
            <a:off x="1423447" y="284849"/>
            <a:ext cx="607793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558800" algn="l"/>
                <a:tab pos="5393690" algn="r"/>
              </a:tabLst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Estrutura e Componentes 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6B2FE30E-4F2B-4206-AA42-3DF40827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C19-863D-4342-9F79-E9FAA17EAE92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4368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1143</Words>
  <Application>Microsoft Office PowerPoint</Application>
  <PresentationFormat>Ecrã Panorâmico</PresentationFormat>
  <Paragraphs>268</Paragraphs>
  <Slides>23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Enquadramento geral e regulamentar Plano de Recuperação e Resiliência: Estrutura e Componentes A Dimensão Resiliência A Dimensão Transição Climática A Dimensão Transição Digital Contribuição para a Transição Climática e Transição Digital Contributo dos Investimentos do PRR para a Transição Climática Contributo dos Investimentos do PRR para a Transição Digital Governação e Implementação Modelo de Governação Modelo de implementação</dc:title>
  <dc:creator>(GEE) Leonor Trindade</dc:creator>
  <cp:lastModifiedBy>(GEE) Leonor Trindade</cp:lastModifiedBy>
  <cp:revision>25</cp:revision>
  <cp:lastPrinted>2022-04-18T15:00:20Z</cp:lastPrinted>
  <dcterms:created xsi:type="dcterms:W3CDTF">2022-04-12T10:02:16Z</dcterms:created>
  <dcterms:modified xsi:type="dcterms:W3CDTF">2022-05-11T16:13:23Z</dcterms:modified>
</cp:coreProperties>
</file>