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handoutMasterIdLst>
    <p:handoutMasterId r:id="rId28"/>
  </p:handoutMasterIdLst>
  <p:sldIdLst>
    <p:sldId id="258" r:id="rId2"/>
    <p:sldId id="310" r:id="rId3"/>
    <p:sldId id="285" r:id="rId4"/>
    <p:sldId id="311" r:id="rId5"/>
    <p:sldId id="312" r:id="rId6"/>
    <p:sldId id="289" r:id="rId7"/>
    <p:sldId id="290" r:id="rId8"/>
    <p:sldId id="313" r:id="rId9"/>
    <p:sldId id="291" r:id="rId10"/>
    <p:sldId id="292" r:id="rId11"/>
    <p:sldId id="294" r:id="rId12"/>
    <p:sldId id="295" r:id="rId13"/>
    <p:sldId id="296" r:id="rId14"/>
    <p:sldId id="297" r:id="rId15"/>
    <p:sldId id="298" r:id="rId16"/>
    <p:sldId id="299" r:id="rId17"/>
    <p:sldId id="301" r:id="rId18"/>
    <p:sldId id="302" r:id="rId19"/>
    <p:sldId id="308" r:id="rId20"/>
    <p:sldId id="306" r:id="rId21"/>
    <p:sldId id="304" r:id="rId22"/>
    <p:sldId id="305" r:id="rId23"/>
    <p:sldId id="303" r:id="rId24"/>
    <p:sldId id="283" r:id="rId25"/>
    <p:sldId id="300"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essio Terzi" initials="AT" lastIdx="1" clrIdx="0">
    <p:extLst>
      <p:ext uri="{19B8F6BF-5375-455C-9EA6-DF929625EA0E}">
        <p15:presenceInfo xmlns:p15="http://schemas.microsoft.com/office/powerpoint/2012/main" userId="Alessio Terzi"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189" autoAdjust="0"/>
    <p:restoredTop sz="95294" autoAdjust="0"/>
  </p:normalViewPr>
  <p:slideViewPr>
    <p:cSldViewPr snapToGrid="0">
      <p:cViewPr varScale="1">
        <p:scale>
          <a:sx n="67" d="100"/>
          <a:sy n="67" d="100"/>
        </p:scale>
        <p:origin x="560" y="56"/>
      </p:cViewPr>
      <p:guideLst>
        <p:guide orient="horz" pos="2160"/>
        <p:guide pos="3840"/>
      </p:guideLst>
    </p:cSldViewPr>
  </p:slideViewPr>
  <p:notesTextViewPr>
    <p:cViewPr>
      <p:scale>
        <a:sx n="3" d="2"/>
        <a:sy n="3" d="2"/>
      </p:scale>
      <p:origin x="0" y="0"/>
    </p:cViewPr>
  </p:notesTextViewPr>
  <p:notesViewPr>
    <p:cSldViewPr snapToGrid="0">
      <p:cViewPr varScale="1">
        <p:scale>
          <a:sx n="68" d="100"/>
          <a:sy n="68" d="100"/>
        </p:scale>
        <p:origin x="2808" y="5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729BB4B-F9A6-48AC-9678-E1CD0A88E0F3}" type="doc">
      <dgm:prSet loTypeId="urn:microsoft.com/office/officeart/2005/8/layout/cycle7" loCatId="cycle" qsTypeId="urn:microsoft.com/office/officeart/2005/8/quickstyle/simple1" qsCatId="simple" csTypeId="urn:microsoft.com/office/officeart/2005/8/colors/accent1_2" csCatId="accent1" phldr="1"/>
      <dgm:spPr/>
      <dgm:t>
        <a:bodyPr/>
        <a:lstStyle/>
        <a:p>
          <a:endParaRPr lang="it-IT"/>
        </a:p>
      </dgm:t>
    </dgm:pt>
    <dgm:pt modelId="{018F6941-9AD7-4CEB-B6BE-516DAE8B8C01}">
      <dgm:prSet phldrT="[Text]"/>
      <dgm:spPr/>
      <dgm:t>
        <a:bodyPr/>
        <a:lstStyle/>
        <a:p>
          <a:r>
            <a:rPr lang="en-GB" noProof="0" dirty="0"/>
            <a:t>Capitalism</a:t>
          </a:r>
        </a:p>
      </dgm:t>
    </dgm:pt>
    <dgm:pt modelId="{7813AE49-D854-4F97-B2E8-22525E22C963}" type="parTrans" cxnId="{096FD5EA-C1E0-4397-8B4A-4EA98A594E93}">
      <dgm:prSet/>
      <dgm:spPr/>
      <dgm:t>
        <a:bodyPr/>
        <a:lstStyle/>
        <a:p>
          <a:endParaRPr lang="it-IT"/>
        </a:p>
      </dgm:t>
    </dgm:pt>
    <dgm:pt modelId="{B10FC4F3-D73C-4A8A-9011-C16DC9D75B53}" type="sibTrans" cxnId="{096FD5EA-C1E0-4397-8B4A-4EA98A594E93}">
      <dgm:prSet/>
      <dgm:spPr/>
      <dgm:t>
        <a:bodyPr/>
        <a:lstStyle/>
        <a:p>
          <a:endParaRPr lang="it-IT"/>
        </a:p>
      </dgm:t>
    </dgm:pt>
    <dgm:pt modelId="{2258E8B7-49C7-4B2D-90BD-5E1EF2CFC57B}">
      <dgm:prSet phldrT="[Text]"/>
      <dgm:spPr/>
      <dgm:t>
        <a:bodyPr/>
        <a:lstStyle/>
        <a:p>
          <a:r>
            <a:rPr lang="it-IT" dirty="0"/>
            <a:t>Nature</a:t>
          </a:r>
        </a:p>
      </dgm:t>
    </dgm:pt>
    <dgm:pt modelId="{96F39C3F-57E7-476C-98EF-1AD89DFFDE63}" type="parTrans" cxnId="{2E8A42A1-ACC5-4625-9B98-3E85A82D7923}">
      <dgm:prSet/>
      <dgm:spPr/>
      <dgm:t>
        <a:bodyPr/>
        <a:lstStyle/>
        <a:p>
          <a:endParaRPr lang="it-IT"/>
        </a:p>
      </dgm:t>
    </dgm:pt>
    <dgm:pt modelId="{8C0F7CDC-456F-412E-8199-7353A840F099}" type="sibTrans" cxnId="{2E8A42A1-ACC5-4625-9B98-3E85A82D7923}">
      <dgm:prSet/>
      <dgm:spPr/>
      <dgm:t>
        <a:bodyPr/>
        <a:lstStyle/>
        <a:p>
          <a:endParaRPr lang="it-IT"/>
        </a:p>
      </dgm:t>
    </dgm:pt>
    <dgm:pt modelId="{94DE8FFF-BBD1-4415-ABB9-46EEC1467B6E}">
      <dgm:prSet phldrT="[Text]"/>
      <dgm:spPr/>
      <dgm:t>
        <a:bodyPr/>
        <a:lstStyle/>
        <a:p>
          <a:r>
            <a:rPr lang="en-GB" noProof="0" dirty="0"/>
            <a:t>Growth</a:t>
          </a:r>
        </a:p>
      </dgm:t>
    </dgm:pt>
    <dgm:pt modelId="{F42BCB2A-C870-4B65-9499-5E4217156C79}" type="parTrans" cxnId="{BA1C99A2-A8C0-483F-9576-C5BBE9645D8F}">
      <dgm:prSet/>
      <dgm:spPr/>
      <dgm:t>
        <a:bodyPr/>
        <a:lstStyle/>
        <a:p>
          <a:endParaRPr lang="it-IT"/>
        </a:p>
      </dgm:t>
    </dgm:pt>
    <dgm:pt modelId="{44FD0BB8-F43B-4E2A-8C82-E8AD3C20FE80}" type="sibTrans" cxnId="{BA1C99A2-A8C0-483F-9576-C5BBE9645D8F}">
      <dgm:prSet/>
      <dgm:spPr/>
      <dgm:t>
        <a:bodyPr/>
        <a:lstStyle/>
        <a:p>
          <a:endParaRPr lang="it-IT"/>
        </a:p>
      </dgm:t>
    </dgm:pt>
    <dgm:pt modelId="{F4139A21-FDE5-489C-913D-206B58FFBADD}" type="pres">
      <dgm:prSet presAssocID="{B729BB4B-F9A6-48AC-9678-E1CD0A88E0F3}" presName="Name0" presStyleCnt="0">
        <dgm:presLayoutVars>
          <dgm:dir/>
          <dgm:resizeHandles val="exact"/>
        </dgm:presLayoutVars>
      </dgm:prSet>
      <dgm:spPr/>
    </dgm:pt>
    <dgm:pt modelId="{FDCDA804-775B-4445-9664-EC2A58F24238}" type="pres">
      <dgm:prSet presAssocID="{018F6941-9AD7-4CEB-B6BE-516DAE8B8C01}" presName="node" presStyleLbl="node1" presStyleIdx="0" presStyleCnt="3">
        <dgm:presLayoutVars>
          <dgm:bulletEnabled val="1"/>
        </dgm:presLayoutVars>
      </dgm:prSet>
      <dgm:spPr/>
    </dgm:pt>
    <dgm:pt modelId="{E475044B-A6E3-4CCF-A518-25C0980FC4DA}" type="pres">
      <dgm:prSet presAssocID="{B10FC4F3-D73C-4A8A-9011-C16DC9D75B53}" presName="sibTrans" presStyleLbl="sibTrans2D1" presStyleIdx="0" presStyleCnt="3"/>
      <dgm:spPr/>
    </dgm:pt>
    <dgm:pt modelId="{BB12D168-ABB9-4E51-97F0-15EBBCCD5DBE}" type="pres">
      <dgm:prSet presAssocID="{B10FC4F3-D73C-4A8A-9011-C16DC9D75B53}" presName="connectorText" presStyleLbl="sibTrans2D1" presStyleIdx="0" presStyleCnt="3"/>
      <dgm:spPr/>
    </dgm:pt>
    <dgm:pt modelId="{B1CD6E69-A758-4B3A-94A9-AB2D13830950}" type="pres">
      <dgm:prSet presAssocID="{2258E8B7-49C7-4B2D-90BD-5E1EF2CFC57B}" presName="node" presStyleLbl="node1" presStyleIdx="1" presStyleCnt="3">
        <dgm:presLayoutVars>
          <dgm:bulletEnabled val="1"/>
        </dgm:presLayoutVars>
      </dgm:prSet>
      <dgm:spPr/>
    </dgm:pt>
    <dgm:pt modelId="{CCABF561-B116-413A-AC35-85D3C60F0103}" type="pres">
      <dgm:prSet presAssocID="{8C0F7CDC-456F-412E-8199-7353A840F099}" presName="sibTrans" presStyleLbl="sibTrans2D1" presStyleIdx="1" presStyleCnt="3"/>
      <dgm:spPr/>
    </dgm:pt>
    <dgm:pt modelId="{33B675A0-FEBB-481E-A0C4-6EC713BA31F9}" type="pres">
      <dgm:prSet presAssocID="{8C0F7CDC-456F-412E-8199-7353A840F099}" presName="connectorText" presStyleLbl="sibTrans2D1" presStyleIdx="1" presStyleCnt="3"/>
      <dgm:spPr/>
    </dgm:pt>
    <dgm:pt modelId="{8A25CE43-BBA9-4A0E-8DA3-7C18FE216387}" type="pres">
      <dgm:prSet presAssocID="{94DE8FFF-BBD1-4415-ABB9-46EEC1467B6E}" presName="node" presStyleLbl="node1" presStyleIdx="2" presStyleCnt="3">
        <dgm:presLayoutVars>
          <dgm:bulletEnabled val="1"/>
        </dgm:presLayoutVars>
      </dgm:prSet>
      <dgm:spPr/>
    </dgm:pt>
    <dgm:pt modelId="{A1BD0F3A-15E1-4BC6-A450-70A8469138F8}" type="pres">
      <dgm:prSet presAssocID="{44FD0BB8-F43B-4E2A-8C82-E8AD3C20FE80}" presName="sibTrans" presStyleLbl="sibTrans2D1" presStyleIdx="2" presStyleCnt="3"/>
      <dgm:spPr/>
    </dgm:pt>
    <dgm:pt modelId="{761F5240-5D28-4D5E-B0AA-05F07C00E40F}" type="pres">
      <dgm:prSet presAssocID="{44FD0BB8-F43B-4E2A-8C82-E8AD3C20FE80}" presName="connectorText" presStyleLbl="sibTrans2D1" presStyleIdx="2" presStyleCnt="3"/>
      <dgm:spPr/>
    </dgm:pt>
  </dgm:ptLst>
  <dgm:cxnLst>
    <dgm:cxn modelId="{2F26CB16-CF15-4BB5-9204-2891198AD2C7}" type="presOf" srcId="{B10FC4F3-D73C-4A8A-9011-C16DC9D75B53}" destId="{BB12D168-ABB9-4E51-97F0-15EBBCCD5DBE}" srcOrd="1" destOrd="0" presId="urn:microsoft.com/office/officeart/2005/8/layout/cycle7"/>
    <dgm:cxn modelId="{E8BE972C-BEF8-4772-BD2A-2DC5A3402C38}" type="presOf" srcId="{8C0F7CDC-456F-412E-8199-7353A840F099}" destId="{33B675A0-FEBB-481E-A0C4-6EC713BA31F9}" srcOrd="1" destOrd="0" presId="urn:microsoft.com/office/officeart/2005/8/layout/cycle7"/>
    <dgm:cxn modelId="{7E27013E-392B-436A-9516-E5D7F32FA52A}" type="presOf" srcId="{B10FC4F3-D73C-4A8A-9011-C16DC9D75B53}" destId="{E475044B-A6E3-4CCF-A518-25C0980FC4DA}" srcOrd="0" destOrd="0" presId="urn:microsoft.com/office/officeart/2005/8/layout/cycle7"/>
    <dgm:cxn modelId="{14691460-2093-4787-BAFE-9FD0375A65D1}" type="presOf" srcId="{B729BB4B-F9A6-48AC-9678-E1CD0A88E0F3}" destId="{F4139A21-FDE5-489C-913D-206B58FFBADD}" srcOrd="0" destOrd="0" presId="urn:microsoft.com/office/officeart/2005/8/layout/cycle7"/>
    <dgm:cxn modelId="{FEBA9042-C5AA-4AE9-83EB-B1B21B640885}" type="presOf" srcId="{8C0F7CDC-456F-412E-8199-7353A840F099}" destId="{CCABF561-B116-413A-AC35-85D3C60F0103}" srcOrd="0" destOrd="0" presId="urn:microsoft.com/office/officeart/2005/8/layout/cycle7"/>
    <dgm:cxn modelId="{C702F549-9E62-4DE9-97F6-715E68000E61}" type="presOf" srcId="{2258E8B7-49C7-4B2D-90BD-5E1EF2CFC57B}" destId="{B1CD6E69-A758-4B3A-94A9-AB2D13830950}" srcOrd="0" destOrd="0" presId="urn:microsoft.com/office/officeart/2005/8/layout/cycle7"/>
    <dgm:cxn modelId="{C33C3D4A-7F03-4F3B-9FD8-08BB8401B59E}" type="presOf" srcId="{94DE8FFF-BBD1-4415-ABB9-46EEC1467B6E}" destId="{8A25CE43-BBA9-4A0E-8DA3-7C18FE216387}" srcOrd="0" destOrd="0" presId="urn:microsoft.com/office/officeart/2005/8/layout/cycle7"/>
    <dgm:cxn modelId="{21EA3C6C-047C-43DD-82F1-F9A417EBFB36}" type="presOf" srcId="{44FD0BB8-F43B-4E2A-8C82-E8AD3C20FE80}" destId="{A1BD0F3A-15E1-4BC6-A450-70A8469138F8}" srcOrd="0" destOrd="0" presId="urn:microsoft.com/office/officeart/2005/8/layout/cycle7"/>
    <dgm:cxn modelId="{ABB3B593-3B6E-4508-9178-FEC7DFA1A872}" type="presOf" srcId="{44FD0BB8-F43B-4E2A-8C82-E8AD3C20FE80}" destId="{761F5240-5D28-4D5E-B0AA-05F07C00E40F}" srcOrd="1" destOrd="0" presId="urn:microsoft.com/office/officeart/2005/8/layout/cycle7"/>
    <dgm:cxn modelId="{2E8A42A1-ACC5-4625-9B98-3E85A82D7923}" srcId="{B729BB4B-F9A6-48AC-9678-E1CD0A88E0F3}" destId="{2258E8B7-49C7-4B2D-90BD-5E1EF2CFC57B}" srcOrd="1" destOrd="0" parTransId="{96F39C3F-57E7-476C-98EF-1AD89DFFDE63}" sibTransId="{8C0F7CDC-456F-412E-8199-7353A840F099}"/>
    <dgm:cxn modelId="{BA1C99A2-A8C0-483F-9576-C5BBE9645D8F}" srcId="{B729BB4B-F9A6-48AC-9678-E1CD0A88E0F3}" destId="{94DE8FFF-BBD1-4415-ABB9-46EEC1467B6E}" srcOrd="2" destOrd="0" parTransId="{F42BCB2A-C870-4B65-9499-5E4217156C79}" sibTransId="{44FD0BB8-F43B-4E2A-8C82-E8AD3C20FE80}"/>
    <dgm:cxn modelId="{1FBC73C3-D64E-46DC-9034-012EB412B493}" type="presOf" srcId="{018F6941-9AD7-4CEB-B6BE-516DAE8B8C01}" destId="{FDCDA804-775B-4445-9664-EC2A58F24238}" srcOrd="0" destOrd="0" presId="urn:microsoft.com/office/officeart/2005/8/layout/cycle7"/>
    <dgm:cxn modelId="{096FD5EA-C1E0-4397-8B4A-4EA98A594E93}" srcId="{B729BB4B-F9A6-48AC-9678-E1CD0A88E0F3}" destId="{018F6941-9AD7-4CEB-B6BE-516DAE8B8C01}" srcOrd="0" destOrd="0" parTransId="{7813AE49-D854-4F97-B2E8-22525E22C963}" sibTransId="{B10FC4F3-D73C-4A8A-9011-C16DC9D75B53}"/>
    <dgm:cxn modelId="{91A3148B-9A17-4392-9352-6F8DFC1150CF}" type="presParOf" srcId="{F4139A21-FDE5-489C-913D-206B58FFBADD}" destId="{FDCDA804-775B-4445-9664-EC2A58F24238}" srcOrd="0" destOrd="0" presId="urn:microsoft.com/office/officeart/2005/8/layout/cycle7"/>
    <dgm:cxn modelId="{B6EB69E1-0C33-4D1E-B82D-38BDA756475C}" type="presParOf" srcId="{F4139A21-FDE5-489C-913D-206B58FFBADD}" destId="{E475044B-A6E3-4CCF-A518-25C0980FC4DA}" srcOrd="1" destOrd="0" presId="urn:microsoft.com/office/officeart/2005/8/layout/cycle7"/>
    <dgm:cxn modelId="{A04FD70D-1AED-4056-B3E8-B5A8EEC4E035}" type="presParOf" srcId="{E475044B-A6E3-4CCF-A518-25C0980FC4DA}" destId="{BB12D168-ABB9-4E51-97F0-15EBBCCD5DBE}" srcOrd="0" destOrd="0" presId="urn:microsoft.com/office/officeart/2005/8/layout/cycle7"/>
    <dgm:cxn modelId="{C710B5B9-C496-4A3B-81E8-23DE6EEA193C}" type="presParOf" srcId="{F4139A21-FDE5-489C-913D-206B58FFBADD}" destId="{B1CD6E69-A758-4B3A-94A9-AB2D13830950}" srcOrd="2" destOrd="0" presId="urn:microsoft.com/office/officeart/2005/8/layout/cycle7"/>
    <dgm:cxn modelId="{08EB2BC0-D714-427B-A3D6-7AE45BD060D0}" type="presParOf" srcId="{F4139A21-FDE5-489C-913D-206B58FFBADD}" destId="{CCABF561-B116-413A-AC35-85D3C60F0103}" srcOrd="3" destOrd="0" presId="urn:microsoft.com/office/officeart/2005/8/layout/cycle7"/>
    <dgm:cxn modelId="{1B70A550-0B0A-41DB-B241-2F73719B5A36}" type="presParOf" srcId="{CCABF561-B116-413A-AC35-85D3C60F0103}" destId="{33B675A0-FEBB-481E-A0C4-6EC713BA31F9}" srcOrd="0" destOrd="0" presId="urn:microsoft.com/office/officeart/2005/8/layout/cycle7"/>
    <dgm:cxn modelId="{FBCC8C47-5153-455F-91D5-9EC0E25C603E}" type="presParOf" srcId="{F4139A21-FDE5-489C-913D-206B58FFBADD}" destId="{8A25CE43-BBA9-4A0E-8DA3-7C18FE216387}" srcOrd="4" destOrd="0" presId="urn:microsoft.com/office/officeart/2005/8/layout/cycle7"/>
    <dgm:cxn modelId="{182BDF56-92A5-4DFC-8693-D19217CAA531}" type="presParOf" srcId="{F4139A21-FDE5-489C-913D-206B58FFBADD}" destId="{A1BD0F3A-15E1-4BC6-A450-70A8469138F8}" srcOrd="5" destOrd="0" presId="urn:microsoft.com/office/officeart/2005/8/layout/cycle7"/>
    <dgm:cxn modelId="{54AEA229-E94C-42F0-8E56-5855C0797BF4}" type="presParOf" srcId="{A1BD0F3A-15E1-4BC6-A450-70A8469138F8}" destId="{761F5240-5D28-4D5E-B0AA-05F07C00E40F}" srcOrd="0" destOrd="0" presId="urn:microsoft.com/office/officeart/2005/8/layout/cycle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729BB4B-F9A6-48AC-9678-E1CD0A88E0F3}" type="doc">
      <dgm:prSet loTypeId="urn:microsoft.com/office/officeart/2005/8/layout/cycle7" loCatId="cycle" qsTypeId="urn:microsoft.com/office/officeart/2005/8/quickstyle/simple1" qsCatId="simple" csTypeId="urn:microsoft.com/office/officeart/2005/8/colors/accent1_2" csCatId="accent1" phldr="1"/>
      <dgm:spPr/>
      <dgm:t>
        <a:bodyPr/>
        <a:lstStyle/>
        <a:p>
          <a:endParaRPr lang="it-IT"/>
        </a:p>
      </dgm:t>
    </dgm:pt>
    <dgm:pt modelId="{018F6941-9AD7-4CEB-B6BE-516DAE8B8C01}">
      <dgm:prSet phldrT="[Text]"/>
      <dgm:spPr/>
      <dgm:t>
        <a:bodyPr/>
        <a:lstStyle/>
        <a:p>
          <a:r>
            <a:rPr lang="en-GB" noProof="0" dirty="0"/>
            <a:t>Capitalism</a:t>
          </a:r>
        </a:p>
      </dgm:t>
    </dgm:pt>
    <dgm:pt modelId="{7813AE49-D854-4F97-B2E8-22525E22C963}" type="parTrans" cxnId="{096FD5EA-C1E0-4397-8B4A-4EA98A594E93}">
      <dgm:prSet/>
      <dgm:spPr/>
      <dgm:t>
        <a:bodyPr/>
        <a:lstStyle/>
        <a:p>
          <a:endParaRPr lang="it-IT"/>
        </a:p>
      </dgm:t>
    </dgm:pt>
    <dgm:pt modelId="{B10FC4F3-D73C-4A8A-9011-C16DC9D75B53}" type="sibTrans" cxnId="{096FD5EA-C1E0-4397-8B4A-4EA98A594E93}">
      <dgm:prSet/>
      <dgm:spPr/>
      <dgm:t>
        <a:bodyPr/>
        <a:lstStyle/>
        <a:p>
          <a:endParaRPr lang="it-IT"/>
        </a:p>
      </dgm:t>
    </dgm:pt>
    <dgm:pt modelId="{2258E8B7-49C7-4B2D-90BD-5E1EF2CFC57B}">
      <dgm:prSet phldrT="[Text]"/>
      <dgm:spPr/>
      <dgm:t>
        <a:bodyPr/>
        <a:lstStyle/>
        <a:p>
          <a:r>
            <a:rPr lang="it-IT" dirty="0"/>
            <a:t>Nature</a:t>
          </a:r>
        </a:p>
      </dgm:t>
    </dgm:pt>
    <dgm:pt modelId="{96F39C3F-57E7-476C-98EF-1AD89DFFDE63}" type="parTrans" cxnId="{2E8A42A1-ACC5-4625-9B98-3E85A82D7923}">
      <dgm:prSet/>
      <dgm:spPr/>
      <dgm:t>
        <a:bodyPr/>
        <a:lstStyle/>
        <a:p>
          <a:endParaRPr lang="it-IT"/>
        </a:p>
      </dgm:t>
    </dgm:pt>
    <dgm:pt modelId="{8C0F7CDC-456F-412E-8199-7353A840F099}" type="sibTrans" cxnId="{2E8A42A1-ACC5-4625-9B98-3E85A82D7923}">
      <dgm:prSet/>
      <dgm:spPr/>
      <dgm:t>
        <a:bodyPr/>
        <a:lstStyle/>
        <a:p>
          <a:endParaRPr lang="it-IT"/>
        </a:p>
      </dgm:t>
    </dgm:pt>
    <dgm:pt modelId="{94DE8FFF-BBD1-4415-ABB9-46EEC1467B6E}">
      <dgm:prSet phldrT="[Text]"/>
      <dgm:spPr/>
      <dgm:t>
        <a:bodyPr/>
        <a:lstStyle/>
        <a:p>
          <a:r>
            <a:rPr lang="en-GB" noProof="0" dirty="0"/>
            <a:t>Growth</a:t>
          </a:r>
        </a:p>
      </dgm:t>
    </dgm:pt>
    <dgm:pt modelId="{F42BCB2A-C870-4B65-9499-5E4217156C79}" type="parTrans" cxnId="{BA1C99A2-A8C0-483F-9576-C5BBE9645D8F}">
      <dgm:prSet/>
      <dgm:spPr/>
      <dgm:t>
        <a:bodyPr/>
        <a:lstStyle/>
        <a:p>
          <a:endParaRPr lang="it-IT"/>
        </a:p>
      </dgm:t>
    </dgm:pt>
    <dgm:pt modelId="{44FD0BB8-F43B-4E2A-8C82-E8AD3C20FE80}" type="sibTrans" cxnId="{BA1C99A2-A8C0-483F-9576-C5BBE9645D8F}">
      <dgm:prSet/>
      <dgm:spPr/>
      <dgm:t>
        <a:bodyPr/>
        <a:lstStyle/>
        <a:p>
          <a:endParaRPr lang="it-IT"/>
        </a:p>
      </dgm:t>
    </dgm:pt>
    <dgm:pt modelId="{F4139A21-FDE5-489C-913D-206B58FFBADD}" type="pres">
      <dgm:prSet presAssocID="{B729BB4B-F9A6-48AC-9678-E1CD0A88E0F3}" presName="Name0" presStyleCnt="0">
        <dgm:presLayoutVars>
          <dgm:dir/>
          <dgm:resizeHandles val="exact"/>
        </dgm:presLayoutVars>
      </dgm:prSet>
      <dgm:spPr/>
    </dgm:pt>
    <dgm:pt modelId="{FDCDA804-775B-4445-9664-EC2A58F24238}" type="pres">
      <dgm:prSet presAssocID="{018F6941-9AD7-4CEB-B6BE-516DAE8B8C01}" presName="node" presStyleLbl="node1" presStyleIdx="0" presStyleCnt="3">
        <dgm:presLayoutVars>
          <dgm:bulletEnabled val="1"/>
        </dgm:presLayoutVars>
      </dgm:prSet>
      <dgm:spPr/>
    </dgm:pt>
    <dgm:pt modelId="{E475044B-A6E3-4CCF-A518-25C0980FC4DA}" type="pres">
      <dgm:prSet presAssocID="{B10FC4F3-D73C-4A8A-9011-C16DC9D75B53}" presName="sibTrans" presStyleLbl="sibTrans2D1" presStyleIdx="0" presStyleCnt="3"/>
      <dgm:spPr/>
    </dgm:pt>
    <dgm:pt modelId="{BB12D168-ABB9-4E51-97F0-15EBBCCD5DBE}" type="pres">
      <dgm:prSet presAssocID="{B10FC4F3-D73C-4A8A-9011-C16DC9D75B53}" presName="connectorText" presStyleLbl="sibTrans2D1" presStyleIdx="0" presStyleCnt="3"/>
      <dgm:spPr/>
    </dgm:pt>
    <dgm:pt modelId="{B1CD6E69-A758-4B3A-94A9-AB2D13830950}" type="pres">
      <dgm:prSet presAssocID="{2258E8B7-49C7-4B2D-90BD-5E1EF2CFC57B}" presName="node" presStyleLbl="node1" presStyleIdx="1" presStyleCnt="3">
        <dgm:presLayoutVars>
          <dgm:bulletEnabled val="1"/>
        </dgm:presLayoutVars>
      </dgm:prSet>
      <dgm:spPr/>
    </dgm:pt>
    <dgm:pt modelId="{CCABF561-B116-413A-AC35-85D3C60F0103}" type="pres">
      <dgm:prSet presAssocID="{8C0F7CDC-456F-412E-8199-7353A840F099}" presName="sibTrans" presStyleLbl="sibTrans2D1" presStyleIdx="1" presStyleCnt="3"/>
      <dgm:spPr/>
    </dgm:pt>
    <dgm:pt modelId="{33B675A0-FEBB-481E-A0C4-6EC713BA31F9}" type="pres">
      <dgm:prSet presAssocID="{8C0F7CDC-456F-412E-8199-7353A840F099}" presName="connectorText" presStyleLbl="sibTrans2D1" presStyleIdx="1" presStyleCnt="3"/>
      <dgm:spPr/>
    </dgm:pt>
    <dgm:pt modelId="{8A25CE43-BBA9-4A0E-8DA3-7C18FE216387}" type="pres">
      <dgm:prSet presAssocID="{94DE8FFF-BBD1-4415-ABB9-46EEC1467B6E}" presName="node" presStyleLbl="node1" presStyleIdx="2" presStyleCnt="3">
        <dgm:presLayoutVars>
          <dgm:bulletEnabled val="1"/>
        </dgm:presLayoutVars>
      </dgm:prSet>
      <dgm:spPr/>
    </dgm:pt>
    <dgm:pt modelId="{A1BD0F3A-15E1-4BC6-A450-70A8469138F8}" type="pres">
      <dgm:prSet presAssocID="{44FD0BB8-F43B-4E2A-8C82-E8AD3C20FE80}" presName="sibTrans" presStyleLbl="sibTrans2D1" presStyleIdx="2" presStyleCnt="3"/>
      <dgm:spPr/>
    </dgm:pt>
    <dgm:pt modelId="{761F5240-5D28-4D5E-B0AA-05F07C00E40F}" type="pres">
      <dgm:prSet presAssocID="{44FD0BB8-F43B-4E2A-8C82-E8AD3C20FE80}" presName="connectorText" presStyleLbl="sibTrans2D1" presStyleIdx="2" presStyleCnt="3"/>
      <dgm:spPr/>
    </dgm:pt>
  </dgm:ptLst>
  <dgm:cxnLst>
    <dgm:cxn modelId="{2F26CB16-CF15-4BB5-9204-2891198AD2C7}" type="presOf" srcId="{B10FC4F3-D73C-4A8A-9011-C16DC9D75B53}" destId="{BB12D168-ABB9-4E51-97F0-15EBBCCD5DBE}" srcOrd="1" destOrd="0" presId="urn:microsoft.com/office/officeart/2005/8/layout/cycle7"/>
    <dgm:cxn modelId="{E8BE972C-BEF8-4772-BD2A-2DC5A3402C38}" type="presOf" srcId="{8C0F7CDC-456F-412E-8199-7353A840F099}" destId="{33B675A0-FEBB-481E-A0C4-6EC713BA31F9}" srcOrd="1" destOrd="0" presId="urn:microsoft.com/office/officeart/2005/8/layout/cycle7"/>
    <dgm:cxn modelId="{7E27013E-392B-436A-9516-E5D7F32FA52A}" type="presOf" srcId="{B10FC4F3-D73C-4A8A-9011-C16DC9D75B53}" destId="{E475044B-A6E3-4CCF-A518-25C0980FC4DA}" srcOrd="0" destOrd="0" presId="urn:microsoft.com/office/officeart/2005/8/layout/cycle7"/>
    <dgm:cxn modelId="{14691460-2093-4787-BAFE-9FD0375A65D1}" type="presOf" srcId="{B729BB4B-F9A6-48AC-9678-E1CD0A88E0F3}" destId="{F4139A21-FDE5-489C-913D-206B58FFBADD}" srcOrd="0" destOrd="0" presId="urn:microsoft.com/office/officeart/2005/8/layout/cycle7"/>
    <dgm:cxn modelId="{FEBA9042-C5AA-4AE9-83EB-B1B21B640885}" type="presOf" srcId="{8C0F7CDC-456F-412E-8199-7353A840F099}" destId="{CCABF561-B116-413A-AC35-85D3C60F0103}" srcOrd="0" destOrd="0" presId="urn:microsoft.com/office/officeart/2005/8/layout/cycle7"/>
    <dgm:cxn modelId="{C702F549-9E62-4DE9-97F6-715E68000E61}" type="presOf" srcId="{2258E8B7-49C7-4B2D-90BD-5E1EF2CFC57B}" destId="{B1CD6E69-A758-4B3A-94A9-AB2D13830950}" srcOrd="0" destOrd="0" presId="urn:microsoft.com/office/officeart/2005/8/layout/cycle7"/>
    <dgm:cxn modelId="{C33C3D4A-7F03-4F3B-9FD8-08BB8401B59E}" type="presOf" srcId="{94DE8FFF-BBD1-4415-ABB9-46EEC1467B6E}" destId="{8A25CE43-BBA9-4A0E-8DA3-7C18FE216387}" srcOrd="0" destOrd="0" presId="urn:microsoft.com/office/officeart/2005/8/layout/cycle7"/>
    <dgm:cxn modelId="{21EA3C6C-047C-43DD-82F1-F9A417EBFB36}" type="presOf" srcId="{44FD0BB8-F43B-4E2A-8C82-E8AD3C20FE80}" destId="{A1BD0F3A-15E1-4BC6-A450-70A8469138F8}" srcOrd="0" destOrd="0" presId="urn:microsoft.com/office/officeart/2005/8/layout/cycle7"/>
    <dgm:cxn modelId="{ABB3B593-3B6E-4508-9178-FEC7DFA1A872}" type="presOf" srcId="{44FD0BB8-F43B-4E2A-8C82-E8AD3C20FE80}" destId="{761F5240-5D28-4D5E-B0AA-05F07C00E40F}" srcOrd="1" destOrd="0" presId="urn:microsoft.com/office/officeart/2005/8/layout/cycle7"/>
    <dgm:cxn modelId="{2E8A42A1-ACC5-4625-9B98-3E85A82D7923}" srcId="{B729BB4B-F9A6-48AC-9678-E1CD0A88E0F3}" destId="{2258E8B7-49C7-4B2D-90BD-5E1EF2CFC57B}" srcOrd="1" destOrd="0" parTransId="{96F39C3F-57E7-476C-98EF-1AD89DFFDE63}" sibTransId="{8C0F7CDC-456F-412E-8199-7353A840F099}"/>
    <dgm:cxn modelId="{BA1C99A2-A8C0-483F-9576-C5BBE9645D8F}" srcId="{B729BB4B-F9A6-48AC-9678-E1CD0A88E0F3}" destId="{94DE8FFF-BBD1-4415-ABB9-46EEC1467B6E}" srcOrd="2" destOrd="0" parTransId="{F42BCB2A-C870-4B65-9499-5E4217156C79}" sibTransId="{44FD0BB8-F43B-4E2A-8C82-E8AD3C20FE80}"/>
    <dgm:cxn modelId="{1FBC73C3-D64E-46DC-9034-012EB412B493}" type="presOf" srcId="{018F6941-9AD7-4CEB-B6BE-516DAE8B8C01}" destId="{FDCDA804-775B-4445-9664-EC2A58F24238}" srcOrd="0" destOrd="0" presId="urn:microsoft.com/office/officeart/2005/8/layout/cycle7"/>
    <dgm:cxn modelId="{096FD5EA-C1E0-4397-8B4A-4EA98A594E93}" srcId="{B729BB4B-F9A6-48AC-9678-E1CD0A88E0F3}" destId="{018F6941-9AD7-4CEB-B6BE-516DAE8B8C01}" srcOrd="0" destOrd="0" parTransId="{7813AE49-D854-4F97-B2E8-22525E22C963}" sibTransId="{B10FC4F3-D73C-4A8A-9011-C16DC9D75B53}"/>
    <dgm:cxn modelId="{91A3148B-9A17-4392-9352-6F8DFC1150CF}" type="presParOf" srcId="{F4139A21-FDE5-489C-913D-206B58FFBADD}" destId="{FDCDA804-775B-4445-9664-EC2A58F24238}" srcOrd="0" destOrd="0" presId="urn:microsoft.com/office/officeart/2005/8/layout/cycle7"/>
    <dgm:cxn modelId="{B6EB69E1-0C33-4D1E-B82D-38BDA756475C}" type="presParOf" srcId="{F4139A21-FDE5-489C-913D-206B58FFBADD}" destId="{E475044B-A6E3-4CCF-A518-25C0980FC4DA}" srcOrd="1" destOrd="0" presId="urn:microsoft.com/office/officeart/2005/8/layout/cycle7"/>
    <dgm:cxn modelId="{A04FD70D-1AED-4056-B3E8-B5A8EEC4E035}" type="presParOf" srcId="{E475044B-A6E3-4CCF-A518-25C0980FC4DA}" destId="{BB12D168-ABB9-4E51-97F0-15EBBCCD5DBE}" srcOrd="0" destOrd="0" presId="urn:microsoft.com/office/officeart/2005/8/layout/cycle7"/>
    <dgm:cxn modelId="{C710B5B9-C496-4A3B-81E8-23DE6EEA193C}" type="presParOf" srcId="{F4139A21-FDE5-489C-913D-206B58FFBADD}" destId="{B1CD6E69-A758-4B3A-94A9-AB2D13830950}" srcOrd="2" destOrd="0" presId="urn:microsoft.com/office/officeart/2005/8/layout/cycle7"/>
    <dgm:cxn modelId="{08EB2BC0-D714-427B-A3D6-7AE45BD060D0}" type="presParOf" srcId="{F4139A21-FDE5-489C-913D-206B58FFBADD}" destId="{CCABF561-B116-413A-AC35-85D3C60F0103}" srcOrd="3" destOrd="0" presId="urn:microsoft.com/office/officeart/2005/8/layout/cycle7"/>
    <dgm:cxn modelId="{1B70A550-0B0A-41DB-B241-2F73719B5A36}" type="presParOf" srcId="{CCABF561-B116-413A-AC35-85D3C60F0103}" destId="{33B675A0-FEBB-481E-A0C4-6EC713BA31F9}" srcOrd="0" destOrd="0" presId="urn:microsoft.com/office/officeart/2005/8/layout/cycle7"/>
    <dgm:cxn modelId="{FBCC8C47-5153-455F-91D5-9EC0E25C603E}" type="presParOf" srcId="{F4139A21-FDE5-489C-913D-206B58FFBADD}" destId="{8A25CE43-BBA9-4A0E-8DA3-7C18FE216387}" srcOrd="4" destOrd="0" presId="urn:microsoft.com/office/officeart/2005/8/layout/cycle7"/>
    <dgm:cxn modelId="{182BDF56-92A5-4DFC-8693-D19217CAA531}" type="presParOf" srcId="{F4139A21-FDE5-489C-913D-206B58FFBADD}" destId="{A1BD0F3A-15E1-4BC6-A450-70A8469138F8}" srcOrd="5" destOrd="0" presId="urn:microsoft.com/office/officeart/2005/8/layout/cycle7"/>
    <dgm:cxn modelId="{54AEA229-E94C-42F0-8E56-5855C0797BF4}" type="presParOf" srcId="{A1BD0F3A-15E1-4BC6-A450-70A8469138F8}" destId="{761F5240-5D28-4D5E-B0AA-05F07C00E40F}" srcOrd="0" destOrd="0" presId="urn:microsoft.com/office/officeart/2005/8/layout/cycle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729BB4B-F9A6-48AC-9678-E1CD0A88E0F3}" type="doc">
      <dgm:prSet loTypeId="urn:microsoft.com/office/officeart/2005/8/layout/cycle7" loCatId="cycle" qsTypeId="urn:microsoft.com/office/officeart/2005/8/quickstyle/simple1" qsCatId="simple" csTypeId="urn:microsoft.com/office/officeart/2005/8/colors/accent1_2" csCatId="accent1" phldr="1"/>
      <dgm:spPr/>
      <dgm:t>
        <a:bodyPr/>
        <a:lstStyle/>
        <a:p>
          <a:endParaRPr lang="it-IT"/>
        </a:p>
      </dgm:t>
    </dgm:pt>
    <dgm:pt modelId="{018F6941-9AD7-4CEB-B6BE-516DAE8B8C01}">
      <dgm:prSet phldrT="[Text]"/>
      <dgm:spPr/>
      <dgm:t>
        <a:bodyPr/>
        <a:lstStyle/>
        <a:p>
          <a:r>
            <a:rPr lang="en-GB" noProof="0" dirty="0"/>
            <a:t>Capitalism</a:t>
          </a:r>
        </a:p>
      </dgm:t>
    </dgm:pt>
    <dgm:pt modelId="{7813AE49-D854-4F97-B2E8-22525E22C963}" type="parTrans" cxnId="{096FD5EA-C1E0-4397-8B4A-4EA98A594E93}">
      <dgm:prSet/>
      <dgm:spPr/>
      <dgm:t>
        <a:bodyPr/>
        <a:lstStyle/>
        <a:p>
          <a:endParaRPr lang="it-IT"/>
        </a:p>
      </dgm:t>
    </dgm:pt>
    <dgm:pt modelId="{B10FC4F3-D73C-4A8A-9011-C16DC9D75B53}" type="sibTrans" cxnId="{096FD5EA-C1E0-4397-8B4A-4EA98A594E93}">
      <dgm:prSet/>
      <dgm:spPr/>
      <dgm:t>
        <a:bodyPr/>
        <a:lstStyle/>
        <a:p>
          <a:endParaRPr lang="it-IT"/>
        </a:p>
      </dgm:t>
    </dgm:pt>
    <dgm:pt modelId="{2258E8B7-49C7-4B2D-90BD-5E1EF2CFC57B}">
      <dgm:prSet phldrT="[Text]"/>
      <dgm:spPr/>
      <dgm:t>
        <a:bodyPr/>
        <a:lstStyle/>
        <a:p>
          <a:r>
            <a:rPr lang="it-IT" dirty="0"/>
            <a:t>Nature</a:t>
          </a:r>
        </a:p>
      </dgm:t>
    </dgm:pt>
    <dgm:pt modelId="{96F39C3F-57E7-476C-98EF-1AD89DFFDE63}" type="parTrans" cxnId="{2E8A42A1-ACC5-4625-9B98-3E85A82D7923}">
      <dgm:prSet/>
      <dgm:spPr/>
      <dgm:t>
        <a:bodyPr/>
        <a:lstStyle/>
        <a:p>
          <a:endParaRPr lang="it-IT"/>
        </a:p>
      </dgm:t>
    </dgm:pt>
    <dgm:pt modelId="{8C0F7CDC-456F-412E-8199-7353A840F099}" type="sibTrans" cxnId="{2E8A42A1-ACC5-4625-9B98-3E85A82D7923}">
      <dgm:prSet/>
      <dgm:spPr/>
      <dgm:t>
        <a:bodyPr/>
        <a:lstStyle/>
        <a:p>
          <a:endParaRPr lang="it-IT"/>
        </a:p>
      </dgm:t>
    </dgm:pt>
    <dgm:pt modelId="{94DE8FFF-BBD1-4415-ABB9-46EEC1467B6E}">
      <dgm:prSet phldrT="[Text]"/>
      <dgm:spPr/>
      <dgm:t>
        <a:bodyPr/>
        <a:lstStyle/>
        <a:p>
          <a:r>
            <a:rPr lang="en-GB" noProof="0" dirty="0"/>
            <a:t>Growth</a:t>
          </a:r>
        </a:p>
      </dgm:t>
    </dgm:pt>
    <dgm:pt modelId="{F42BCB2A-C870-4B65-9499-5E4217156C79}" type="parTrans" cxnId="{BA1C99A2-A8C0-483F-9576-C5BBE9645D8F}">
      <dgm:prSet/>
      <dgm:spPr/>
      <dgm:t>
        <a:bodyPr/>
        <a:lstStyle/>
        <a:p>
          <a:endParaRPr lang="it-IT"/>
        </a:p>
      </dgm:t>
    </dgm:pt>
    <dgm:pt modelId="{44FD0BB8-F43B-4E2A-8C82-E8AD3C20FE80}" type="sibTrans" cxnId="{BA1C99A2-A8C0-483F-9576-C5BBE9645D8F}">
      <dgm:prSet/>
      <dgm:spPr/>
      <dgm:t>
        <a:bodyPr/>
        <a:lstStyle/>
        <a:p>
          <a:endParaRPr lang="it-IT"/>
        </a:p>
      </dgm:t>
    </dgm:pt>
    <dgm:pt modelId="{F4139A21-FDE5-489C-913D-206B58FFBADD}" type="pres">
      <dgm:prSet presAssocID="{B729BB4B-F9A6-48AC-9678-E1CD0A88E0F3}" presName="Name0" presStyleCnt="0">
        <dgm:presLayoutVars>
          <dgm:dir/>
          <dgm:resizeHandles val="exact"/>
        </dgm:presLayoutVars>
      </dgm:prSet>
      <dgm:spPr/>
    </dgm:pt>
    <dgm:pt modelId="{FDCDA804-775B-4445-9664-EC2A58F24238}" type="pres">
      <dgm:prSet presAssocID="{018F6941-9AD7-4CEB-B6BE-516DAE8B8C01}" presName="node" presStyleLbl="node1" presStyleIdx="0" presStyleCnt="3">
        <dgm:presLayoutVars>
          <dgm:bulletEnabled val="1"/>
        </dgm:presLayoutVars>
      </dgm:prSet>
      <dgm:spPr/>
    </dgm:pt>
    <dgm:pt modelId="{E475044B-A6E3-4CCF-A518-25C0980FC4DA}" type="pres">
      <dgm:prSet presAssocID="{B10FC4F3-D73C-4A8A-9011-C16DC9D75B53}" presName="sibTrans" presStyleLbl="sibTrans2D1" presStyleIdx="0" presStyleCnt="3"/>
      <dgm:spPr/>
    </dgm:pt>
    <dgm:pt modelId="{BB12D168-ABB9-4E51-97F0-15EBBCCD5DBE}" type="pres">
      <dgm:prSet presAssocID="{B10FC4F3-D73C-4A8A-9011-C16DC9D75B53}" presName="connectorText" presStyleLbl="sibTrans2D1" presStyleIdx="0" presStyleCnt="3"/>
      <dgm:spPr/>
    </dgm:pt>
    <dgm:pt modelId="{B1CD6E69-A758-4B3A-94A9-AB2D13830950}" type="pres">
      <dgm:prSet presAssocID="{2258E8B7-49C7-4B2D-90BD-5E1EF2CFC57B}" presName="node" presStyleLbl="node1" presStyleIdx="1" presStyleCnt="3">
        <dgm:presLayoutVars>
          <dgm:bulletEnabled val="1"/>
        </dgm:presLayoutVars>
      </dgm:prSet>
      <dgm:spPr/>
    </dgm:pt>
    <dgm:pt modelId="{CCABF561-B116-413A-AC35-85D3C60F0103}" type="pres">
      <dgm:prSet presAssocID="{8C0F7CDC-456F-412E-8199-7353A840F099}" presName="sibTrans" presStyleLbl="sibTrans2D1" presStyleIdx="1" presStyleCnt="3"/>
      <dgm:spPr/>
    </dgm:pt>
    <dgm:pt modelId="{33B675A0-FEBB-481E-A0C4-6EC713BA31F9}" type="pres">
      <dgm:prSet presAssocID="{8C0F7CDC-456F-412E-8199-7353A840F099}" presName="connectorText" presStyleLbl="sibTrans2D1" presStyleIdx="1" presStyleCnt="3"/>
      <dgm:spPr/>
    </dgm:pt>
    <dgm:pt modelId="{8A25CE43-BBA9-4A0E-8DA3-7C18FE216387}" type="pres">
      <dgm:prSet presAssocID="{94DE8FFF-BBD1-4415-ABB9-46EEC1467B6E}" presName="node" presStyleLbl="node1" presStyleIdx="2" presStyleCnt="3">
        <dgm:presLayoutVars>
          <dgm:bulletEnabled val="1"/>
        </dgm:presLayoutVars>
      </dgm:prSet>
      <dgm:spPr/>
    </dgm:pt>
    <dgm:pt modelId="{A1BD0F3A-15E1-4BC6-A450-70A8469138F8}" type="pres">
      <dgm:prSet presAssocID="{44FD0BB8-F43B-4E2A-8C82-E8AD3C20FE80}" presName="sibTrans" presStyleLbl="sibTrans2D1" presStyleIdx="2" presStyleCnt="3"/>
      <dgm:spPr/>
    </dgm:pt>
    <dgm:pt modelId="{761F5240-5D28-4D5E-B0AA-05F07C00E40F}" type="pres">
      <dgm:prSet presAssocID="{44FD0BB8-F43B-4E2A-8C82-E8AD3C20FE80}" presName="connectorText" presStyleLbl="sibTrans2D1" presStyleIdx="2" presStyleCnt="3"/>
      <dgm:spPr/>
    </dgm:pt>
  </dgm:ptLst>
  <dgm:cxnLst>
    <dgm:cxn modelId="{2F26CB16-CF15-4BB5-9204-2891198AD2C7}" type="presOf" srcId="{B10FC4F3-D73C-4A8A-9011-C16DC9D75B53}" destId="{BB12D168-ABB9-4E51-97F0-15EBBCCD5DBE}" srcOrd="1" destOrd="0" presId="urn:microsoft.com/office/officeart/2005/8/layout/cycle7"/>
    <dgm:cxn modelId="{E8BE972C-BEF8-4772-BD2A-2DC5A3402C38}" type="presOf" srcId="{8C0F7CDC-456F-412E-8199-7353A840F099}" destId="{33B675A0-FEBB-481E-A0C4-6EC713BA31F9}" srcOrd="1" destOrd="0" presId="urn:microsoft.com/office/officeart/2005/8/layout/cycle7"/>
    <dgm:cxn modelId="{7E27013E-392B-436A-9516-E5D7F32FA52A}" type="presOf" srcId="{B10FC4F3-D73C-4A8A-9011-C16DC9D75B53}" destId="{E475044B-A6E3-4CCF-A518-25C0980FC4DA}" srcOrd="0" destOrd="0" presId="urn:microsoft.com/office/officeart/2005/8/layout/cycle7"/>
    <dgm:cxn modelId="{14691460-2093-4787-BAFE-9FD0375A65D1}" type="presOf" srcId="{B729BB4B-F9A6-48AC-9678-E1CD0A88E0F3}" destId="{F4139A21-FDE5-489C-913D-206B58FFBADD}" srcOrd="0" destOrd="0" presId="urn:microsoft.com/office/officeart/2005/8/layout/cycle7"/>
    <dgm:cxn modelId="{FEBA9042-C5AA-4AE9-83EB-B1B21B640885}" type="presOf" srcId="{8C0F7CDC-456F-412E-8199-7353A840F099}" destId="{CCABF561-B116-413A-AC35-85D3C60F0103}" srcOrd="0" destOrd="0" presId="urn:microsoft.com/office/officeart/2005/8/layout/cycle7"/>
    <dgm:cxn modelId="{C702F549-9E62-4DE9-97F6-715E68000E61}" type="presOf" srcId="{2258E8B7-49C7-4B2D-90BD-5E1EF2CFC57B}" destId="{B1CD6E69-A758-4B3A-94A9-AB2D13830950}" srcOrd="0" destOrd="0" presId="urn:microsoft.com/office/officeart/2005/8/layout/cycle7"/>
    <dgm:cxn modelId="{C33C3D4A-7F03-4F3B-9FD8-08BB8401B59E}" type="presOf" srcId="{94DE8FFF-BBD1-4415-ABB9-46EEC1467B6E}" destId="{8A25CE43-BBA9-4A0E-8DA3-7C18FE216387}" srcOrd="0" destOrd="0" presId="urn:microsoft.com/office/officeart/2005/8/layout/cycle7"/>
    <dgm:cxn modelId="{21EA3C6C-047C-43DD-82F1-F9A417EBFB36}" type="presOf" srcId="{44FD0BB8-F43B-4E2A-8C82-E8AD3C20FE80}" destId="{A1BD0F3A-15E1-4BC6-A450-70A8469138F8}" srcOrd="0" destOrd="0" presId="urn:microsoft.com/office/officeart/2005/8/layout/cycle7"/>
    <dgm:cxn modelId="{ABB3B593-3B6E-4508-9178-FEC7DFA1A872}" type="presOf" srcId="{44FD0BB8-F43B-4E2A-8C82-E8AD3C20FE80}" destId="{761F5240-5D28-4D5E-B0AA-05F07C00E40F}" srcOrd="1" destOrd="0" presId="urn:microsoft.com/office/officeart/2005/8/layout/cycle7"/>
    <dgm:cxn modelId="{2E8A42A1-ACC5-4625-9B98-3E85A82D7923}" srcId="{B729BB4B-F9A6-48AC-9678-E1CD0A88E0F3}" destId="{2258E8B7-49C7-4B2D-90BD-5E1EF2CFC57B}" srcOrd="1" destOrd="0" parTransId="{96F39C3F-57E7-476C-98EF-1AD89DFFDE63}" sibTransId="{8C0F7CDC-456F-412E-8199-7353A840F099}"/>
    <dgm:cxn modelId="{BA1C99A2-A8C0-483F-9576-C5BBE9645D8F}" srcId="{B729BB4B-F9A6-48AC-9678-E1CD0A88E0F3}" destId="{94DE8FFF-BBD1-4415-ABB9-46EEC1467B6E}" srcOrd="2" destOrd="0" parTransId="{F42BCB2A-C870-4B65-9499-5E4217156C79}" sibTransId="{44FD0BB8-F43B-4E2A-8C82-E8AD3C20FE80}"/>
    <dgm:cxn modelId="{1FBC73C3-D64E-46DC-9034-012EB412B493}" type="presOf" srcId="{018F6941-9AD7-4CEB-B6BE-516DAE8B8C01}" destId="{FDCDA804-775B-4445-9664-EC2A58F24238}" srcOrd="0" destOrd="0" presId="urn:microsoft.com/office/officeart/2005/8/layout/cycle7"/>
    <dgm:cxn modelId="{096FD5EA-C1E0-4397-8B4A-4EA98A594E93}" srcId="{B729BB4B-F9A6-48AC-9678-E1CD0A88E0F3}" destId="{018F6941-9AD7-4CEB-B6BE-516DAE8B8C01}" srcOrd="0" destOrd="0" parTransId="{7813AE49-D854-4F97-B2E8-22525E22C963}" sibTransId="{B10FC4F3-D73C-4A8A-9011-C16DC9D75B53}"/>
    <dgm:cxn modelId="{91A3148B-9A17-4392-9352-6F8DFC1150CF}" type="presParOf" srcId="{F4139A21-FDE5-489C-913D-206B58FFBADD}" destId="{FDCDA804-775B-4445-9664-EC2A58F24238}" srcOrd="0" destOrd="0" presId="urn:microsoft.com/office/officeart/2005/8/layout/cycle7"/>
    <dgm:cxn modelId="{B6EB69E1-0C33-4D1E-B82D-38BDA756475C}" type="presParOf" srcId="{F4139A21-FDE5-489C-913D-206B58FFBADD}" destId="{E475044B-A6E3-4CCF-A518-25C0980FC4DA}" srcOrd="1" destOrd="0" presId="urn:microsoft.com/office/officeart/2005/8/layout/cycle7"/>
    <dgm:cxn modelId="{A04FD70D-1AED-4056-B3E8-B5A8EEC4E035}" type="presParOf" srcId="{E475044B-A6E3-4CCF-A518-25C0980FC4DA}" destId="{BB12D168-ABB9-4E51-97F0-15EBBCCD5DBE}" srcOrd="0" destOrd="0" presId="urn:microsoft.com/office/officeart/2005/8/layout/cycle7"/>
    <dgm:cxn modelId="{C710B5B9-C496-4A3B-81E8-23DE6EEA193C}" type="presParOf" srcId="{F4139A21-FDE5-489C-913D-206B58FFBADD}" destId="{B1CD6E69-A758-4B3A-94A9-AB2D13830950}" srcOrd="2" destOrd="0" presId="urn:microsoft.com/office/officeart/2005/8/layout/cycle7"/>
    <dgm:cxn modelId="{08EB2BC0-D714-427B-A3D6-7AE45BD060D0}" type="presParOf" srcId="{F4139A21-FDE5-489C-913D-206B58FFBADD}" destId="{CCABF561-B116-413A-AC35-85D3C60F0103}" srcOrd="3" destOrd="0" presId="urn:microsoft.com/office/officeart/2005/8/layout/cycle7"/>
    <dgm:cxn modelId="{1B70A550-0B0A-41DB-B241-2F73719B5A36}" type="presParOf" srcId="{CCABF561-B116-413A-AC35-85D3C60F0103}" destId="{33B675A0-FEBB-481E-A0C4-6EC713BA31F9}" srcOrd="0" destOrd="0" presId="urn:microsoft.com/office/officeart/2005/8/layout/cycle7"/>
    <dgm:cxn modelId="{FBCC8C47-5153-455F-91D5-9EC0E25C603E}" type="presParOf" srcId="{F4139A21-FDE5-489C-913D-206B58FFBADD}" destId="{8A25CE43-BBA9-4A0E-8DA3-7C18FE216387}" srcOrd="4" destOrd="0" presId="urn:microsoft.com/office/officeart/2005/8/layout/cycle7"/>
    <dgm:cxn modelId="{182BDF56-92A5-4DFC-8693-D19217CAA531}" type="presParOf" srcId="{F4139A21-FDE5-489C-913D-206B58FFBADD}" destId="{A1BD0F3A-15E1-4BC6-A450-70A8469138F8}" srcOrd="5" destOrd="0" presId="urn:microsoft.com/office/officeart/2005/8/layout/cycle7"/>
    <dgm:cxn modelId="{54AEA229-E94C-42F0-8E56-5855C0797BF4}" type="presParOf" srcId="{A1BD0F3A-15E1-4BC6-A450-70A8469138F8}" destId="{761F5240-5D28-4D5E-B0AA-05F07C00E40F}" srcOrd="0" destOrd="0" presId="urn:microsoft.com/office/officeart/2005/8/layout/cycle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729BB4B-F9A6-48AC-9678-E1CD0A88E0F3}" type="doc">
      <dgm:prSet loTypeId="urn:microsoft.com/office/officeart/2005/8/layout/cycle7" loCatId="cycle" qsTypeId="urn:microsoft.com/office/officeart/2005/8/quickstyle/simple1" qsCatId="simple" csTypeId="urn:microsoft.com/office/officeart/2005/8/colors/accent1_2" csCatId="accent1" phldr="1"/>
      <dgm:spPr/>
      <dgm:t>
        <a:bodyPr/>
        <a:lstStyle/>
        <a:p>
          <a:endParaRPr lang="it-IT"/>
        </a:p>
      </dgm:t>
    </dgm:pt>
    <dgm:pt modelId="{018F6941-9AD7-4CEB-B6BE-516DAE8B8C01}">
      <dgm:prSet phldrT="[Text]"/>
      <dgm:spPr/>
      <dgm:t>
        <a:bodyPr/>
        <a:lstStyle/>
        <a:p>
          <a:r>
            <a:rPr lang="en-GB" noProof="0" dirty="0"/>
            <a:t>Capitalism</a:t>
          </a:r>
        </a:p>
      </dgm:t>
    </dgm:pt>
    <dgm:pt modelId="{7813AE49-D854-4F97-B2E8-22525E22C963}" type="parTrans" cxnId="{096FD5EA-C1E0-4397-8B4A-4EA98A594E93}">
      <dgm:prSet/>
      <dgm:spPr/>
      <dgm:t>
        <a:bodyPr/>
        <a:lstStyle/>
        <a:p>
          <a:endParaRPr lang="it-IT"/>
        </a:p>
      </dgm:t>
    </dgm:pt>
    <dgm:pt modelId="{B10FC4F3-D73C-4A8A-9011-C16DC9D75B53}" type="sibTrans" cxnId="{096FD5EA-C1E0-4397-8B4A-4EA98A594E93}">
      <dgm:prSet/>
      <dgm:spPr/>
      <dgm:t>
        <a:bodyPr/>
        <a:lstStyle/>
        <a:p>
          <a:endParaRPr lang="it-IT"/>
        </a:p>
      </dgm:t>
    </dgm:pt>
    <dgm:pt modelId="{2258E8B7-49C7-4B2D-90BD-5E1EF2CFC57B}">
      <dgm:prSet phldrT="[Text]"/>
      <dgm:spPr/>
      <dgm:t>
        <a:bodyPr/>
        <a:lstStyle/>
        <a:p>
          <a:r>
            <a:rPr lang="it-IT" dirty="0"/>
            <a:t>Nature</a:t>
          </a:r>
        </a:p>
      </dgm:t>
    </dgm:pt>
    <dgm:pt modelId="{96F39C3F-57E7-476C-98EF-1AD89DFFDE63}" type="parTrans" cxnId="{2E8A42A1-ACC5-4625-9B98-3E85A82D7923}">
      <dgm:prSet/>
      <dgm:spPr/>
      <dgm:t>
        <a:bodyPr/>
        <a:lstStyle/>
        <a:p>
          <a:endParaRPr lang="it-IT"/>
        </a:p>
      </dgm:t>
    </dgm:pt>
    <dgm:pt modelId="{8C0F7CDC-456F-412E-8199-7353A840F099}" type="sibTrans" cxnId="{2E8A42A1-ACC5-4625-9B98-3E85A82D7923}">
      <dgm:prSet/>
      <dgm:spPr/>
      <dgm:t>
        <a:bodyPr/>
        <a:lstStyle/>
        <a:p>
          <a:endParaRPr lang="it-IT"/>
        </a:p>
      </dgm:t>
    </dgm:pt>
    <dgm:pt modelId="{94DE8FFF-BBD1-4415-ABB9-46EEC1467B6E}">
      <dgm:prSet phldrT="[Text]"/>
      <dgm:spPr/>
      <dgm:t>
        <a:bodyPr/>
        <a:lstStyle/>
        <a:p>
          <a:r>
            <a:rPr lang="en-GB" noProof="0" dirty="0"/>
            <a:t>Growth</a:t>
          </a:r>
        </a:p>
      </dgm:t>
    </dgm:pt>
    <dgm:pt modelId="{F42BCB2A-C870-4B65-9499-5E4217156C79}" type="parTrans" cxnId="{BA1C99A2-A8C0-483F-9576-C5BBE9645D8F}">
      <dgm:prSet/>
      <dgm:spPr/>
      <dgm:t>
        <a:bodyPr/>
        <a:lstStyle/>
        <a:p>
          <a:endParaRPr lang="it-IT"/>
        </a:p>
      </dgm:t>
    </dgm:pt>
    <dgm:pt modelId="{44FD0BB8-F43B-4E2A-8C82-E8AD3C20FE80}" type="sibTrans" cxnId="{BA1C99A2-A8C0-483F-9576-C5BBE9645D8F}">
      <dgm:prSet/>
      <dgm:spPr/>
      <dgm:t>
        <a:bodyPr/>
        <a:lstStyle/>
        <a:p>
          <a:endParaRPr lang="it-IT"/>
        </a:p>
      </dgm:t>
    </dgm:pt>
    <dgm:pt modelId="{F4139A21-FDE5-489C-913D-206B58FFBADD}" type="pres">
      <dgm:prSet presAssocID="{B729BB4B-F9A6-48AC-9678-E1CD0A88E0F3}" presName="Name0" presStyleCnt="0">
        <dgm:presLayoutVars>
          <dgm:dir/>
          <dgm:resizeHandles val="exact"/>
        </dgm:presLayoutVars>
      </dgm:prSet>
      <dgm:spPr/>
    </dgm:pt>
    <dgm:pt modelId="{FDCDA804-775B-4445-9664-EC2A58F24238}" type="pres">
      <dgm:prSet presAssocID="{018F6941-9AD7-4CEB-B6BE-516DAE8B8C01}" presName="node" presStyleLbl="node1" presStyleIdx="0" presStyleCnt="3">
        <dgm:presLayoutVars>
          <dgm:bulletEnabled val="1"/>
        </dgm:presLayoutVars>
      </dgm:prSet>
      <dgm:spPr/>
    </dgm:pt>
    <dgm:pt modelId="{E475044B-A6E3-4CCF-A518-25C0980FC4DA}" type="pres">
      <dgm:prSet presAssocID="{B10FC4F3-D73C-4A8A-9011-C16DC9D75B53}" presName="sibTrans" presStyleLbl="sibTrans2D1" presStyleIdx="0" presStyleCnt="3"/>
      <dgm:spPr/>
    </dgm:pt>
    <dgm:pt modelId="{BB12D168-ABB9-4E51-97F0-15EBBCCD5DBE}" type="pres">
      <dgm:prSet presAssocID="{B10FC4F3-D73C-4A8A-9011-C16DC9D75B53}" presName="connectorText" presStyleLbl="sibTrans2D1" presStyleIdx="0" presStyleCnt="3"/>
      <dgm:spPr/>
    </dgm:pt>
    <dgm:pt modelId="{B1CD6E69-A758-4B3A-94A9-AB2D13830950}" type="pres">
      <dgm:prSet presAssocID="{2258E8B7-49C7-4B2D-90BD-5E1EF2CFC57B}" presName="node" presStyleLbl="node1" presStyleIdx="1" presStyleCnt="3">
        <dgm:presLayoutVars>
          <dgm:bulletEnabled val="1"/>
        </dgm:presLayoutVars>
      </dgm:prSet>
      <dgm:spPr/>
    </dgm:pt>
    <dgm:pt modelId="{CCABF561-B116-413A-AC35-85D3C60F0103}" type="pres">
      <dgm:prSet presAssocID="{8C0F7CDC-456F-412E-8199-7353A840F099}" presName="sibTrans" presStyleLbl="sibTrans2D1" presStyleIdx="1" presStyleCnt="3"/>
      <dgm:spPr/>
    </dgm:pt>
    <dgm:pt modelId="{33B675A0-FEBB-481E-A0C4-6EC713BA31F9}" type="pres">
      <dgm:prSet presAssocID="{8C0F7CDC-456F-412E-8199-7353A840F099}" presName="connectorText" presStyleLbl="sibTrans2D1" presStyleIdx="1" presStyleCnt="3"/>
      <dgm:spPr/>
    </dgm:pt>
    <dgm:pt modelId="{8A25CE43-BBA9-4A0E-8DA3-7C18FE216387}" type="pres">
      <dgm:prSet presAssocID="{94DE8FFF-BBD1-4415-ABB9-46EEC1467B6E}" presName="node" presStyleLbl="node1" presStyleIdx="2" presStyleCnt="3">
        <dgm:presLayoutVars>
          <dgm:bulletEnabled val="1"/>
        </dgm:presLayoutVars>
      </dgm:prSet>
      <dgm:spPr/>
    </dgm:pt>
    <dgm:pt modelId="{A1BD0F3A-15E1-4BC6-A450-70A8469138F8}" type="pres">
      <dgm:prSet presAssocID="{44FD0BB8-F43B-4E2A-8C82-E8AD3C20FE80}" presName="sibTrans" presStyleLbl="sibTrans2D1" presStyleIdx="2" presStyleCnt="3"/>
      <dgm:spPr/>
    </dgm:pt>
    <dgm:pt modelId="{761F5240-5D28-4D5E-B0AA-05F07C00E40F}" type="pres">
      <dgm:prSet presAssocID="{44FD0BB8-F43B-4E2A-8C82-E8AD3C20FE80}" presName="connectorText" presStyleLbl="sibTrans2D1" presStyleIdx="2" presStyleCnt="3"/>
      <dgm:spPr/>
    </dgm:pt>
  </dgm:ptLst>
  <dgm:cxnLst>
    <dgm:cxn modelId="{2F26CB16-CF15-4BB5-9204-2891198AD2C7}" type="presOf" srcId="{B10FC4F3-D73C-4A8A-9011-C16DC9D75B53}" destId="{BB12D168-ABB9-4E51-97F0-15EBBCCD5DBE}" srcOrd="1" destOrd="0" presId="urn:microsoft.com/office/officeart/2005/8/layout/cycle7"/>
    <dgm:cxn modelId="{E8BE972C-BEF8-4772-BD2A-2DC5A3402C38}" type="presOf" srcId="{8C0F7CDC-456F-412E-8199-7353A840F099}" destId="{33B675A0-FEBB-481E-A0C4-6EC713BA31F9}" srcOrd="1" destOrd="0" presId="urn:microsoft.com/office/officeart/2005/8/layout/cycle7"/>
    <dgm:cxn modelId="{7E27013E-392B-436A-9516-E5D7F32FA52A}" type="presOf" srcId="{B10FC4F3-D73C-4A8A-9011-C16DC9D75B53}" destId="{E475044B-A6E3-4CCF-A518-25C0980FC4DA}" srcOrd="0" destOrd="0" presId="urn:microsoft.com/office/officeart/2005/8/layout/cycle7"/>
    <dgm:cxn modelId="{14691460-2093-4787-BAFE-9FD0375A65D1}" type="presOf" srcId="{B729BB4B-F9A6-48AC-9678-E1CD0A88E0F3}" destId="{F4139A21-FDE5-489C-913D-206B58FFBADD}" srcOrd="0" destOrd="0" presId="urn:microsoft.com/office/officeart/2005/8/layout/cycle7"/>
    <dgm:cxn modelId="{FEBA9042-C5AA-4AE9-83EB-B1B21B640885}" type="presOf" srcId="{8C0F7CDC-456F-412E-8199-7353A840F099}" destId="{CCABF561-B116-413A-AC35-85D3C60F0103}" srcOrd="0" destOrd="0" presId="urn:microsoft.com/office/officeart/2005/8/layout/cycle7"/>
    <dgm:cxn modelId="{C702F549-9E62-4DE9-97F6-715E68000E61}" type="presOf" srcId="{2258E8B7-49C7-4B2D-90BD-5E1EF2CFC57B}" destId="{B1CD6E69-A758-4B3A-94A9-AB2D13830950}" srcOrd="0" destOrd="0" presId="urn:microsoft.com/office/officeart/2005/8/layout/cycle7"/>
    <dgm:cxn modelId="{C33C3D4A-7F03-4F3B-9FD8-08BB8401B59E}" type="presOf" srcId="{94DE8FFF-BBD1-4415-ABB9-46EEC1467B6E}" destId="{8A25CE43-BBA9-4A0E-8DA3-7C18FE216387}" srcOrd="0" destOrd="0" presId="urn:microsoft.com/office/officeart/2005/8/layout/cycle7"/>
    <dgm:cxn modelId="{21EA3C6C-047C-43DD-82F1-F9A417EBFB36}" type="presOf" srcId="{44FD0BB8-F43B-4E2A-8C82-E8AD3C20FE80}" destId="{A1BD0F3A-15E1-4BC6-A450-70A8469138F8}" srcOrd="0" destOrd="0" presId="urn:microsoft.com/office/officeart/2005/8/layout/cycle7"/>
    <dgm:cxn modelId="{ABB3B593-3B6E-4508-9178-FEC7DFA1A872}" type="presOf" srcId="{44FD0BB8-F43B-4E2A-8C82-E8AD3C20FE80}" destId="{761F5240-5D28-4D5E-B0AA-05F07C00E40F}" srcOrd="1" destOrd="0" presId="urn:microsoft.com/office/officeart/2005/8/layout/cycle7"/>
    <dgm:cxn modelId="{2E8A42A1-ACC5-4625-9B98-3E85A82D7923}" srcId="{B729BB4B-F9A6-48AC-9678-E1CD0A88E0F3}" destId="{2258E8B7-49C7-4B2D-90BD-5E1EF2CFC57B}" srcOrd="1" destOrd="0" parTransId="{96F39C3F-57E7-476C-98EF-1AD89DFFDE63}" sibTransId="{8C0F7CDC-456F-412E-8199-7353A840F099}"/>
    <dgm:cxn modelId="{BA1C99A2-A8C0-483F-9576-C5BBE9645D8F}" srcId="{B729BB4B-F9A6-48AC-9678-E1CD0A88E0F3}" destId="{94DE8FFF-BBD1-4415-ABB9-46EEC1467B6E}" srcOrd="2" destOrd="0" parTransId="{F42BCB2A-C870-4B65-9499-5E4217156C79}" sibTransId="{44FD0BB8-F43B-4E2A-8C82-E8AD3C20FE80}"/>
    <dgm:cxn modelId="{1FBC73C3-D64E-46DC-9034-012EB412B493}" type="presOf" srcId="{018F6941-9AD7-4CEB-B6BE-516DAE8B8C01}" destId="{FDCDA804-775B-4445-9664-EC2A58F24238}" srcOrd="0" destOrd="0" presId="urn:microsoft.com/office/officeart/2005/8/layout/cycle7"/>
    <dgm:cxn modelId="{096FD5EA-C1E0-4397-8B4A-4EA98A594E93}" srcId="{B729BB4B-F9A6-48AC-9678-E1CD0A88E0F3}" destId="{018F6941-9AD7-4CEB-B6BE-516DAE8B8C01}" srcOrd="0" destOrd="0" parTransId="{7813AE49-D854-4F97-B2E8-22525E22C963}" sibTransId="{B10FC4F3-D73C-4A8A-9011-C16DC9D75B53}"/>
    <dgm:cxn modelId="{91A3148B-9A17-4392-9352-6F8DFC1150CF}" type="presParOf" srcId="{F4139A21-FDE5-489C-913D-206B58FFBADD}" destId="{FDCDA804-775B-4445-9664-EC2A58F24238}" srcOrd="0" destOrd="0" presId="urn:microsoft.com/office/officeart/2005/8/layout/cycle7"/>
    <dgm:cxn modelId="{B6EB69E1-0C33-4D1E-B82D-38BDA756475C}" type="presParOf" srcId="{F4139A21-FDE5-489C-913D-206B58FFBADD}" destId="{E475044B-A6E3-4CCF-A518-25C0980FC4DA}" srcOrd="1" destOrd="0" presId="urn:microsoft.com/office/officeart/2005/8/layout/cycle7"/>
    <dgm:cxn modelId="{A04FD70D-1AED-4056-B3E8-B5A8EEC4E035}" type="presParOf" srcId="{E475044B-A6E3-4CCF-A518-25C0980FC4DA}" destId="{BB12D168-ABB9-4E51-97F0-15EBBCCD5DBE}" srcOrd="0" destOrd="0" presId="urn:microsoft.com/office/officeart/2005/8/layout/cycle7"/>
    <dgm:cxn modelId="{C710B5B9-C496-4A3B-81E8-23DE6EEA193C}" type="presParOf" srcId="{F4139A21-FDE5-489C-913D-206B58FFBADD}" destId="{B1CD6E69-A758-4B3A-94A9-AB2D13830950}" srcOrd="2" destOrd="0" presId="urn:microsoft.com/office/officeart/2005/8/layout/cycle7"/>
    <dgm:cxn modelId="{08EB2BC0-D714-427B-A3D6-7AE45BD060D0}" type="presParOf" srcId="{F4139A21-FDE5-489C-913D-206B58FFBADD}" destId="{CCABF561-B116-413A-AC35-85D3C60F0103}" srcOrd="3" destOrd="0" presId="urn:microsoft.com/office/officeart/2005/8/layout/cycle7"/>
    <dgm:cxn modelId="{1B70A550-0B0A-41DB-B241-2F73719B5A36}" type="presParOf" srcId="{CCABF561-B116-413A-AC35-85D3C60F0103}" destId="{33B675A0-FEBB-481E-A0C4-6EC713BA31F9}" srcOrd="0" destOrd="0" presId="urn:microsoft.com/office/officeart/2005/8/layout/cycle7"/>
    <dgm:cxn modelId="{FBCC8C47-5153-455F-91D5-9EC0E25C603E}" type="presParOf" srcId="{F4139A21-FDE5-489C-913D-206B58FFBADD}" destId="{8A25CE43-BBA9-4A0E-8DA3-7C18FE216387}" srcOrd="4" destOrd="0" presId="urn:microsoft.com/office/officeart/2005/8/layout/cycle7"/>
    <dgm:cxn modelId="{182BDF56-92A5-4DFC-8693-D19217CAA531}" type="presParOf" srcId="{F4139A21-FDE5-489C-913D-206B58FFBADD}" destId="{A1BD0F3A-15E1-4BC6-A450-70A8469138F8}" srcOrd="5" destOrd="0" presId="urn:microsoft.com/office/officeart/2005/8/layout/cycle7"/>
    <dgm:cxn modelId="{54AEA229-E94C-42F0-8E56-5855C0797BF4}" type="presParOf" srcId="{A1BD0F3A-15E1-4BC6-A450-70A8469138F8}" destId="{761F5240-5D28-4D5E-B0AA-05F07C00E40F}" srcOrd="0" destOrd="0" presId="urn:microsoft.com/office/officeart/2005/8/layout/cycle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CDA804-775B-4445-9664-EC2A58F24238}">
      <dsp:nvSpPr>
        <dsp:cNvPr id="0" name=""/>
        <dsp:cNvSpPr/>
      </dsp:nvSpPr>
      <dsp:spPr>
        <a:xfrm>
          <a:off x="3475979" y="1220"/>
          <a:ext cx="2192300" cy="109615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GB" sz="3300" kern="1200" noProof="0" dirty="0"/>
            <a:t>Capitalism</a:t>
          </a:r>
        </a:p>
      </dsp:txBody>
      <dsp:txXfrm>
        <a:off x="3508084" y="33325"/>
        <a:ext cx="2128090" cy="1031940"/>
      </dsp:txXfrm>
    </dsp:sp>
    <dsp:sp modelId="{E475044B-A6E3-4CCF-A518-25C0980FC4DA}">
      <dsp:nvSpPr>
        <dsp:cNvPr id="0" name=""/>
        <dsp:cNvSpPr/>
      </dsp:nvSpPr>
      <dsp:spPr>
        <a:xfrm rot="3600000">
          <a:off x="4906004" y="1925105"/>
          <a:ext cx="1142399" cy="383652"/>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it-IT" sz="1600" kern="1200"/>
        </a:p>
      </dsp:txBody>
      <dsp:txXfrm>
        <a:off x="5021100" y="2001835"/>
        <a:ext cx="912207" cy="230192"/>
      </dsp:txXfrm>
    </dsp:sp>
    <dsp:sp modelId="{B1CD6E69-A758-4B3A-94A9-AB2D13830950}">
      <dsp:nvSpPr>
        <dsp:cNvPr id="0" name=""/>
        <dsp:cNvSpPr/>
      </dsp:nvSpPr>
      <dsp:spPr>
        <a:xfrm>
          <a:off x="5286129" y="3136492"/>
          <a:ext cx="2192300" cy="109615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it-IT" sz="3300" kern="1200" dirty="0"/>
            <a:t>Nature</a:t>
          </a:r>
        </a:p>
      </dsp:txBody>
      <dsp:txXfrm>
        <a:off x="5318234" y="3168597"/>
        <a:ext cx="2128090" cy="1031940"/>
      </dsp:txXfrm>
    </dsp:sp>
    <dsp:sp modelId="{CCABF561-B116-413A-AC35-85D3C60F0103}">
      <dsp:nvSpPr>
        <dsp:cNvPr id="0" name=""/>
        <dsp:cNvSpPr/>
      </dsp:nvSpPr>
      <dsp:spPr>
        <a:xfrm rot="10800000">
          <a:off x="4000929" y="3492741"/>
          <a:ext cx="1142399" cy="383652"/>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it-IT" sz="1600" kern="1200"/>
        </a:p>
      </dsp:txBody>
      <dsp:txXfrm rot="10800000">
        <a:off x="4116025" y="3569471"/>
        <a:ext cx="912207" cy="230192"/>
      </dsp:txXfrm>
    </dsp:sp>
    <dsp:sp modelId="{8A25CE43-BBA9-4A0E-8DA3-7C18FE216387}">
      <dsp:nvSpPr>
        <dsp:cNvPr id="0" name=""/>
        <dsp:cNvSpPr/>
      </dsp:nvSpPr>
      <dsp:spPr>
        <a:xfrm>
          <a:off x="1665829" y="3136492"/>
          <a:ext cx="2192300" cy="109615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GB" sz="3300" kern="1200" noProof="0" dirty="0"/>
            <a:t>Growth</a:t>
          </a:r>
        </a:p>
      </dsp:txBody>
      <dsp:txXfrm>
        <a:off x="1697934" y="3168597"/>
        <a:ext cx="2128090" cy="1031940"/>
      </dsp:txXfrm>
    </dsp:sp>
    <dsp:sp modelId="{A1BD0F3A-15E1-4BC6-A450-70A8469138F8}">
      <dsp:nvSpPr>
        <dsp:cNvPr id="0" name=""/>
        <dsp:cNvSpPr/>
      </dsp:nvSpPr>
      <dsp:spPr>
        <a:xfrm rot="18000000">
          <a:off x="3095854" y="1925105"/>
          <a:ext cx="1142399" cy="383652"/>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it-IT" sz="1600" kern="1200"/>
        </a:p>
      </dsp:txBody>
      <dsp:txXfrm>
        <a:off x="3210950" y="2001835"/>
        <a:ext cx="912207" cy="23019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CDA804-775B-4445-9664-EC2A58F24238}">
      <dsp:nvSpPr>
        <dsp:cNvPr id="0" name=""/>
        <dsp:cNvSpPr/>
      </dsp:nvSpPr>
      <dsp:spPr>
        <a:xfrm>
          <a:off x="3475979" y="1220"/>
          <a:ext cx="2192300" cy="109615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GB" sz="3300" kern="1200" noProof="0" dirty="0"/>
            <a:t>Capitalism</a:t>
          </a:r>
        </a:p>
      </dsp:txBody>
      <dsp:txXfrm>
        <a:off x="3508084" y="33325"/>
        <a:ext cx="2128090" cy="1031940"/>
      </dsp:txXfrm>
    </dsp:sp>
    <dsp:sp modelId="{E475044B-A6E3-4CCF-A518-25C0980FC4DA}">
      <dsp:nvSpPr>
        <dsp:cNvPr id="0" name=""/>
        <dsp:cNvSpPr/>
      </dsp:nvSpPr>
      <dsp:spPr>
        <a:xfrm rot="3600000">
          <a:off x="4906004" y="1925105"/>
          <a:ext cx="1142399" cy="383652"/>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it-IT" sz="1600" kern="1200"/>
        </a:p>
      </dsp:txBody>
      <dsp:txXfrm>
        <a:off x="5021100" y="2001835"/>
        <a:ext cx="912207" cy="230192"/>
      </dsp:txXfrm>
    </dsp:sp>
    <dsp:sp modelId="{B1CD6E69-A758-4B3A-94A9-AB2D13830950}">
      <dsp:nvSpPr>
        <dsp:cNvPr id="0" name=""/>
        <dsp:cNvSpPr/>
      </dsp:nvSpPr>
      <dsp:spPr>
        <a:xfrm>
          <a:off x="5286129" y="3136492"/>
          <a:ext cx="2192300" cy="109615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it-IT" sz="3300" kern="1200" dirty="0"/>
            <a:t>Nature</a:t>
          </a:r>
        </a:p>
      </dsp:txBody>
      <dsp:txXfrm>
        <a:off x="5318234" y="3168597"/>
        <a:ext cx="2128090" cy="1031940"/>
      </dsp:txXfrm>
    </dsp:sp>
    <dsp:sp modelId="{CCABF561-B116-413A-AC35-85D3C60F0103}">
      <dsp:nvSpPr>
        <dsp:cNvPr id="0" name=""/>
        <dsp:cNvSpPr/>
      </dsp:nvSpPr>
      <dsp:spPr>
        <a:xfrm rot="10800000">
          <a:off x="4000929" y="3492741"/>
          <a:ext cx="1142399" cy="383652"/>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it-IT" sz="1600" kern="1200"/>
        </a:p>
      </dsp:txBody>
      <dsp:txXfrm rot="10800000">
        <a:off x="4116025" y="3569471"/>
        <a:ext cx="912207" cy="230192"/>
      </dsp:txXfrm>
    </dsp:sp>
    <dsp:sp modelId="{8A25CE43-BBA9-4A0E-8DA3-7C18FE216387}">
      <dsp:nvSpPr>
        <dsp:cNvPr id="0" name=""/>
        <dsp:cNvSpPr/>
      </dsp:nvSpPr>
      <dsp:spPr>
        <a:xfrm>
          <a:off x="1665829" y="3136492"/>
          <a:ext cx="2192300" cy="109615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GB" sz="3300" kern="1200" noProof="0" dirty="0"/>
            <a:t>Growth</a:t>
          </a:r>
        </a:p>
      </dsp:txBody>
      <dsp:txXfrm>
        <a:off x="1697934" y="3168597"/>
        <a:ext cx="2128090" cy="1031940"/>
      </dsp:txXfrm>
    </dsp:sp>
    <dsp:sp modelId="{A1BD0F3A-15E1-4BC6-A450-70A8469138F8}">
      <dsp:nvSpPr>
        <dsp:cNvPr id="0" name=""/>
        <dsp:cNvSpPr/>
      </dsp:nvSpPr>
      <dsp:spPr>
        <a:xfrm rot="18000000">
          <a:off x="3095854" y="1925105"/>
          <a:ext cx="1142399" cy="383652"/>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it-IT" sz="1600" kern="1200"/>
        </a:p>
      </dsp:txBody>
      <dsp:txXfrm>
        <a:off x="3210950" y="2001835"/>
        <a:ext cx="912207" cy="23019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CDA804-775B-4445-9664-EC2A58F24238}">
      <dsp:nvSpPr>
        <dsp:cNvPr id="0" name=""/>
        <dsp:cNvSpPr/>
      </dsp:nvSpPr>
      <dsp:spPr>
        <a:xfrm>
          <a:off x="3475979" y="1220"/>
          <a:ext cx="2192300" cy="109615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GB" sz="3300" kern="1200" noProof="0" dirty="0"/>
            <a:t>Capitalism</a:t>
          </a:r>
        </a:p>
      </dsp:txBody>
      <dsp:txXfrm>
        <a:off x="3508084" y="33325"/>
        <a:ext cx="2128090" cy="1031940"/>
      </dsp:txXfrm>
    </dsp:sp>
    <dsp:sp modelId="{E475044B-A6E3-4CCF-A518-25C0980FC4DA}">
      <dsp:nvSpPr>
        <dsp:cNvPr id="0" name=""/>
        <dsp:cNvSpPr/>
      </dsp:nvSpPr>
      <dsp:spPr>
        <a:xfrm rot="3600000">
          <a:off x="4906004" y="1925105"/>
          <a:ext cx="1142399" cy="383652"/>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it-IT" sz="1600" kern="1200"/>
        </a:p>
      </dsp:txBody>
      <dsp:txXfrm>
        <a:off x="5021100" y="2001835"/>
        <a:ext cx="912207" cy="230192"/>
      </dsp:txXfrm>
    </dsp:sp>
    <dsp:sp modelId="{B1CD6E69-A758-4B3A-94A9-AB2D13830950}">
      <dsp:nvSpPr>
        <dsp:cNvPr id="0" name=""/>
        <dsp:cNvSpPr/>
      </dsp:nvSpPr>
      <dsp:spPr>
        <a:xfrm>
          <a:off x="5286129" y="3136492"/>
          <a:ext cx="2192300" cy="109615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it-IT" sz="3300" kern="1200" dirty="0"/>
            <a:t>Nature</a:t>
          </a:r>
        </a:p>
      </dsp:txBody>
      <dsp:txXfrm>
        <a:off x="5318234" y="3168597"/>
        <a:ext cx="2128090" cy="1031940"/>
      </dsp:txXfrm>
    </dsp:sp>
    <dsp:sp modelId="{CCABF561-B116-413A-AC35-85D3C60F0103}">
      <dsp:nvSpPr>
        <dsp:cNvPr id="0" name=""/>
        <dsp:cNvSpPr/>
      </dsp:nvSpPr>
      <dsp:spPr>
        <a:xfrm rot="10800000">
          <a:off x="4000929" y="3492741"/>
          <a:ext cx="1142399" cy="383652"/>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it-IT" sz="1600" kern="1200"/>
        </a:p>
      </dsp:txBody>
      <dsp:txXfrm rot="10800000">
        <a:off x="4116025" y="3569471"/>
        <a:ext cx="912207" cy="230192"/>
      </dsp:txXfrm>
    </dsp:sp>
    <dsp:sp modelId="{8A25CE43-BBA9-4A0E-8DA3-7C18FE216387}">
      <dsp:nvSpPr>
        <dsp:cNvPr id="0" name=""/>
        <dsp:cNvSpPr/>
      </dsp:nvSpPr>
      <dsp:spPr>
        <a:xfrm>
          <a:off x="1665829" y="3136492"/>
          <a:ext cx="2192300" cy="109615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GB" sz="3300" kern="1200" noProof="0" dirty="0"/>
            <a:t>Growth</a:t>
          </a:r>
        </a:p>
      </dsp:txBody>
      <dsp:txXfrm>
        <a:off x="1697934" y="3168597"/>
        <a:ext cx="2128090" cy="1031940"/>
      </dsp:txXfrm>
    </dsp:sp>
    <dsp:sp modelId="{A1BD0F3A-15E1-4BC6-A450-70A8469138F8}">
      <dsp:nvSpPr>
        <dsp:cNvPr id="0" name=""/>
        <dsp:cNvSpPr/>
      </dsp:nvSpPr>
      <dsp:spPr>
        <a:xfrm rot="18000000">
          <a:off x="3095854" y="1925105"/>
          <a:ext cx="1142399" cy="383652"/>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it-IT" sz="1600" kern="1200"/>
        </a:p>
      </dsp:txBody>
      <dsp:txXfrm>
        <a:off x="3210950" y="2001835"/>
        <a:ext cx="912207" cy="23019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CDA804-775B-4445-9664-EC2A58F24238}">
      <dsp:nvSpPr>
        <dsp:cNvPr id="0" name=""/>
        <dsp:cNvSpPr/>
      </dsp:nvSpPr>
      <dsp:spPr>
        <a:xfrm>
          <a:off x="3475979" y="1220"/>
          <a:ext cx="2192300" cy="109615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GB" sz="3300" kern="1200" noProof="0" dirty="0"/>
            <a:t>Capitalism</a:t>
          </a:r>
        </a:p>
      </dsp:txBody>
      <dsp:txXfrm>
        <a:off x="3508084" y="33325"/>
        <a:ext cx="2128090" cy="1031940"/>
      </dsp:txXfrm>
    </dsp:sp>
    <dsp:sp modelId="{E475044B-A6E3-4CCF-A518-25C0980FC4DA}">
      <dsp:nvSpPr>
        <dsp:cNvPr id="0" name=""/>
        <dsp:cNvSpPr/>
      </dsp:nvSpPr>
      <dsp:spPr>
        <a:xfrm rot="3600000">
          <a:off x="4906004" y="1925105"/>
          <a:ext cx="1142399" cy="383652"/>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it-IT" sz="1600" kern="1200"/>
        </a:p>
      </dsp:txBody>
      <dsp:txXfrm>
        <a:off x="5021100" y="2001835"/>
        <a:ext cx="912207" cy="230192"/>
      </dsp:txXfrm>
    </dsp:sp>
    <dsp:sp modelId="{B1CD6E69-A758-4B3A-94A9-AB2D13830950}">
      <dsp:nvSpPr>
        <dsp:cNvPr id="0" name=""/>
        <dsp:cNvSpPr/>
      </dsp:nvSpPr>
      <dsp:spPr>
        <a:xfrm>
          <a:off x="5286129" y="3136492"/>
          <a:ext cx="2192300" cy="109615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it-IT" sz="3300" kern="1200" dirty="0"/>
            <a:t>Nature</a:t>
          </a:r>
        </a:p>
      </dsp:txBody>
      <dsp:txXfrm>
        <a:off x="5318234" y="3168597"/>
        <a:ext cx="2128090" cy="1031940"/>
      </dsp:txXfrm>
    </dsp:sp>
    <dsp:sp modelId="{CCABF561-B116-413A-AC35-85D3C60F0103}">
      <dsp:nvSpPr>
        <dsp:cNvPr id="0" name=""/>
        <dsp:cNvSpPr/>
      </dsp:nvSpPr>
      <dsp:spPr>
        <a:xfrm rot="10800000">
          <a:off x="4000929" y="3492741"/>
          <a:ext cx="1142399" cy="383652"/>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it-IT" sz="1600" kern="1200"/>
        </a:p>
      </dsp:txBody>
      <dsp:txXfrm rot="10800000">
        <a:off x="4116025" y="3569471"/>
        <a:ext cx="912207" cy="230192"/>
      </dsp:txXfrm>
    </dsp:sp>
    <dsp:sp modelId="{8A25CE43-BBA9-4A0E-8DA3-7C18FE216387}">
      <dsp:nvSpPr>
        <dsp:cNvPr id="0" name=""/>
        <dsp:cNvSpPr/>
      </dsp:nvSpPr>
      <dsp:spPr>
        <a:xfrm>
          <a:off x="1665829" y="3136492"/>
          <a:ext cx="2192300" cy="109615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GB" sz="3300" kern="1200" noProof="0" dirty="0"/>
            <a:t>Growth</a:t>
          </a:r>
        </a:p>
      </dsp:txBody>
      <dsp:txXfrm>
        <a:off x="1697934" y="3168597"/>
        <a:ext cx="2128090" cy="1031940"/>
      </dsp:txXfrm>
    </dsp:sp>
    <dsp:sp modelId="{A1BD0F3A-15E1-4BC6-A450-70A8469138F8}">
      <dsp:nvSpPr>
        <dsp:cNvPr id="0" name=""/>
        <dsp:cNvSpPr/>
      </dsp:nvSpPr>
      <dsp:spPr>
        <a:xfrm rot="18000000">
          <a:off x="3095854" y="1925105"/>
          <a:ext cx="1142399" cy="383652"/>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it-IT" sz="1600" kern="1200"/>
        </a:p>
      </dsp:txBody>
      <dsp:txXfrm>
        <a:off x="3210950" y="2001835"/>
        <a:ext cx="912207" cy="230192"/>
      </dsp:txXfrm>
    </dsp:sp>
  </dsp:spTree>
</dsp:drawing>
</file>

<file path=ppt/diagrams/layout1.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0E08F2E-5F06-4CE2-A139-452A1382A6F0}" type="datetimeFigureOut">
              <a:rPr lang="en-US"/>
              <a:t>12/15/2022</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828588A-5C4E-401A-AECC-B6F63A9DE965}" type="slidenum">
              <a:rPr/>
              <a:t>‹#›</a:t>
            </a:fld>
            <a:endParaRPr/>
          </a:p>
        </p:txBody>
      </p:sp>
    </p:spTree>
    <p:extLst>
      <p:ext uri="{BB962C8B-B14F-4D97-AF65-F5344CB8AC3E}">
        <p14:creationId xmlns:p14="http://schemas.microsoft.com/office/powerpoint/2010/main" val="10599797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A4C5DC6-1594-414D-9341-ABA08739246C}" type="datetimeFigureOut">
              <a:rPr lang="en-US"/>
              <a:t>12/15/2022</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7542409-6A04-4DC6-AC3A-D3758287A8F2}" type="slidenum">
              <a:rPr/>
              <a:t>‹#›</a:t>
            </a:fld>
            <a:endParaRPr/>
          </a:p>
        </p:txBody>
      </p:sp>
    </p:spTree>
    <p:extLst>
      <p:ext uri="{BB962C8B-B14F-4D97-AF65-F5344CB8AC3E}">
        <p14:creationId xmlns:p14="http://schemas.microsoft.com/office/powerpoint/2010/main" val="25411505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7542409-6A04-4DC6-AC3A-D3758287A8F2}" type="slidenum">
              <a:rPr lang="en-US" smtClean="0"/>
              <a:t>1</a:t>
            </a:fld>
            <a:endParaRPr lang="en-US"/>
          </a:p>
        </p:txBody>
      </p:sp>
    </p:spTree>
    <p:extLst>
      <p:ext uri="{BB962C8B-B14F-4D97-AF65-F5344CB8AC3E}">
        <p14:creationId xmlns:p14="http://schemas.microsoft.com/office/powerpoint/2010/main" val="330082981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 name="Rectangle 8"/>
          <p:cNvSpPr/>
          <p:nvPr/>
        </p:nvSpPr>
        <p:spPr>
          <a:xfrm>
            <a:off x="1600200" y="0"/>
            <a:ext cx="5029200" cy="5943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1751777" y="3019706"/>
            <a:ext cx="4846320" cy="2387600"/>
          </a:xfrm>
        </p:spPr>
        <p:txBody>
          <a:bodyPr anchor="b">
            <a:normAutofit/>
          </a:bodyPr>
          <a:lstStyle>
            <a:lvl1pPr algn="l">
              <a:lnSpc>
                <a:spcPct val="90000"/>
              </a:lnSpc>
              <a:defRPr sz="4800">
                <a:solidFill>
                  <a:schemeClr val="bg1"/>
                </a:solidFill>
              </a:defRPr>
            </a:lvl1pPr>
          </a:lstStyle>
          <a:p>
            <a:r>
              <a:rPr lang="en-US"/>
              <a:t>Click to edit Master title style</a:t>
            </a:r>
            <a:endParaRPr/>
          </a:p>
        </p:txBody>
      </p:sp>
      <p:sp>
        <p:nvSpPr>
          <p:cNvPr id="3" name="Subtitle 2"/>
          <p:cNvSpPr>
            <a:spLocks noGrp="1"/>
          </p:cNvSpPr>
          <p:nvPr>
            <p:ph type="subTitle" idx="1"/>
          </p:nvPr>
        </p:nvSpPr>
        <p:spPr>
          <a:xfrm>
            <a:off x="1751777" y="5381894"/>
            <a:ext cx="4846320" cy="448056"/>
          </a:xfrm>
        </p:spPr>
        <p:txBody>
          <a:bodyPr>
            <a:normAutofit/>
          </a:bodyPr>
          <a:lstStyle>
            <a:lvl1pPr marL="0" indent="0" algn="l">
              <a:spcBef>
                <a:spcPts val="0"/>
              </a:spcBef>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a:p>
        </p:txBody>
      </p:sp>
      <p:pic>
        <p:nvPicPr>
          <p:cNvPr id="8" name="Picture 7" descr="Puffy white clouds in deep blue sky"/>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0" y="2057400"/>
            <a:ext cx="1490472" cy="3886200"/>
          </a:xfrm>
          <a:prstGeom prst="rect">
            <a:avLst/>
          </a:prstGeom>
        </p:spPr>
      </p:pic>
      <p:pic>
        <p:nvPicPr>
          <p:cNvPr id="10" name="Picture 9" descr="Closeup of plant shoot"/>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6739128" y="2057400"/>
            <a:ext cx="2060767" cy="3886200"/>
          </a:xfrm>
          <a:prstGeom prst="rect">
            <a:avLst/>
          </a:prstGeom>
        </p:spPr>
      </p:pic>
      <p:pic>
        <p:nvPicPr>
          <p:cNvPr id="11" name="Picture 10" descr="Waves"/>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8909623" y="2057400"/>
            <a:ext cx="3282696" cy="3886200"/>
          </a:xfrm>
          <a:prstGeom prst="rect">
            <a:avLst/>
          </a:prstGeom>
        </p:spPr>
      </p:pic>
    </p:spTree>
    <p:extLst>
      <p:ext uri="{BB962C8B-B14F-4D97-AF65-F5344CB8AC3E}">
        <p14:creationId xmlns:p14="http://schemas.microsoft.com/office/powerpoint/2010/main" val="698731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6" name="Slide Number Placeholder 5"/>
          <p:cNvSpPr>
            <a:spLocks noGrp="1"/>
          </p:cNvSpPr>
          <p:nvPr>
            <p:ph type="sldNum" sz="quarter" idx="12"/>
          </p:nvPr>
        </p:nvSpPr>
        <p:spPr/>
        <p:txBody>
          <a:bodyPr/>
          <a:lstStyle/>
          <a:p>
            <a:fld id="{9CD8D479-8942-46E8-A226-A4E01F7A105C}" type="slidenum">
              <a:rPr/>
              <a:t>‹#›</a:t>
            </a:fld>
            <a:endParaRPr/>
          </a:p>
        </p:txBody>
      </p:sp>
      <p:sp>
        <p:nvSpPr>
          <p:cNvPr id="4" name="Date Placeholder 3"/>
          <p:cNvSpPr>
            <a:spLocks noGrp="1"/>
          </p:cNvSpPr>
          <p:nvPr>
            <p:ph type="dt" sz="half" idx="10"/>
          </p:nvPr>
        </p:nvSpPr>
        <p:spPr/>
        <p:txBody>
          <a:bodyPr/>
          <a:lstStyle/>
          <a:p>
            <a:fld id="{C9B55A74-0919-413E-865C-E0E8D1722ED7}" type="datetime1">
              <a:rPr lang="en-US" smtClean="0"/>
              <a:pPr/>
              <a:t>12/15/2022</a:t>
            </a:fld>
            <a:endParaRPr lang="en-US" dirty="0"/>
          </a:p>
        </p:txBody>
      </p:sp>
      <p:sp>
        <p:nvSpPr>
          <p:cNvPr id="5" name="Footer Placeholder 4"/>
          <p:cNvSpPr>
            <a:spLocks noGrp="1"/>
          </p:cNvSpPr>
          <p:nvPr>
            <p:ph type="ftr" sz="quarter" idx="11"/>
          </p:nvPr>
        </p:nvSpPr>
        <p:spPr/>
        <p:txBody>
          <a:bodyPr/>
          <a:lstStyle>
            <a:lvl1pPr>
              <a:defRPr/>
            </a:lvl1pPr>
          </a:lstStyle>
          <a:p>
            <a:r>
              <a:rPr lang="en-US" dirty="0"/>
              <a:t>Add a footer</a:t>
            </a:r>
          </a:p>
        </p:txBody>
      </p:sp>
    </p:spTree>
    <p:extLst>
      <p:ext uri="{BB962C8B-B14F-4D97-AF65-F5344CB8AC3E}">
        <p14:creationId xmlns:p14="http://schemas.microsoft.com/office/powerpoint/2010/main" val="720709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190500"/>
            <a:ext cx="2057400" cy="5986463"/>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838200" y="190500"/>
            <a:ext cx="7734300" cy="59864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6" name="Slide Number Placeholder 5"/>
          <p:cNvSpPr>
            <a:spLocks noGrp="1"/>
          </p:cNvSpPr>
          <p:nvPr>
            <p:ph type="sldNum" sz="quarter" idx="12"/>
          </p:nvPr>
        </p:nvSpPr>
        <p:spPr/>
        <p:txBody>
          <a:bodyPr/>
          <a:lstStyle/>
          <a:p>
            <a:fld id="{9CD8D479-8942-46E8-A226-A4E01F7A105C}" type="slidenum">
              <a:rPr/>
              <a:t>‹#›</a:t>
            </a:fld>
            <a:endParaRPr/>
          </a:p>
        </p:txBody>
      </p:sp>
      <p:sp>
        <p:nvSpPr>
          <p:cNvPr id="4" name="Date Placeholder 3"/>
          <p:cNvSpPr>
            <a:spLocks noGrp="1"/>
          </p:cNvSpPr>
          <p:nvPr>
            <p:ph type="dt" sz="half" idx="10"/>
          </p:nvPr>
        </p:nvSpPr>
        <p:spPr/>
        <p:txBody>
          <a:bodyPr/>
          <a:lstStyle/>
          <a:p>
            <a:fld id="{25BFE46A-5893-4F80-829A-F37AF8AAC03B}" type="datetime1">
              <a:rPr lang="en-US" smtClean="0"/>
              <a:pPr/>
              <a:t>12/15/2022</a:t>
            </a:fld>
            <a:endParaRPr lang="en-US" dirty="0"/>
          </a:p>
        </p:txBody>
      </p:sp>
      <p:sp>
        <p:nvSpPr>
          <p:cNvPr id="5" name="Footer Placeholder 4"/>
          <p:cNvSpPr>
            <a:spLocks noGrp="1"/>
          </p:cNvSpPr>
          <p:nvPr>
            <p:ph type="ftr" sz="quarter" idx="11"/>
          </p:nvPr>
        </p:nvSpPr>
        <p:spPr/>
        <p:txBody>
          <a:bodyPr/>
          <a:lstStyle>
            <a:lvl1pPr>
              <a:defRPr/>
            </a:lvl1pPr>
          </a:lstStyle>
          <a:p>
            <a:r>
              <a:rPr lang="en-US" dirty="0"/>
              <a:t>Add a footer</a:t>
            </a:r>
          </a:p>
        </p:txBody>
      </p:sp>
    </p:spTree>
    <p:extLst>
      <p:ext uri="{BB962C8B-B14F-4D97-AF65-F5344CB8AC3E}">
        <p14:creationId xmlns:p14="http://schemas.microsoft.com/office/powerpoint/2010/main" val="1021014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6" name="Slide Number Placeholder 5"/>
          <p:cNvSpPr>
            <a:spLocks noGrp="1"/>
          </p:cNvSpPr>
          <p:nvPr>
            <p:ph type="sldNum" sz="quarter" idx="12"/>
          </p:nvPr>
        </p:nvSpPr>
        <p:spPr/>
        <p:txBody>
          <a:bodyPr/>
          <a:lstStyle/>
          <a:p>
            <a:fld id="{9CD8D479-8942-46E8-A226-A4E01F7A105C}" type="slidenum">
              <a:rPr/>
              <a:t>‹#›</a:t>
            </a:fld>
            <a:endParaRPr/>
          </a:p>
        </p:txBody>
      </p:sp>
      <p:sp>
        <p:nvSpPr>
          <p:cNvPr id="4" name="Date Placeholder 3"/>
          <p:cNvSpPr>
            <a:spLocks noGrp="1"/>
          </p:cNvSpPr>
          <p:nvPr>
            <p:ph type="dt" sz="half" idx="10"/>
          </p:nvPr>
        </p:nvSpPr>
        <p:spPr/>
        <p:txBody>
          <a:bodyPr/>
          <a:lstStyle/>
          <a:p>
            <a:fld id="{6DD1B487-36FD-4CED-B07A-1A81FC6540B1}" type="datetime1">
              <a:rPr lang="en-US" smtClean="0"/>
              <a:pPr/>
              <a:t>12/15/2022</a:t>
            </a:fld>
            <a:endParaRPr lang="en-US" dirty="0"/>
          </a:p>
        </p:txBody>
      </p:sp>
      <p:sp>
        <p:nvSpPr>
          <p:cNvPr id="5" name="Footer Placeholder 4"/>
          <p:cNvSpPr>
            <a:spLocks noGrp="1"/>
          </p:cNvSpPr>
          <p:nvPr>
            <p:ph type="ftr" sz="quarter" idx="11"/>
          </p:nvPr>
        </p:nvSpPr>
        <p:spPr/>
        <p:txBody>
          <a:bodyPr/>
          <a:lstStyle>
            <a:lvl1pPr>
              <a:defRPr/>
            </a:lvl1pPr>
          </a:lstStyle>
          <a:p>
            <a:r>
              <a:rPr lang="en-US" dirty="0"/>
              <a:t>Add a footer</a:t>
            </a:r>
          </a:p>
        </p:txBody>
      </p:sp>
    </p:spTree>
    <p:extLst>
      <p:ext uri="{BB962C8B-B14F-4D97-AF65-F5344CB8AC3E}">
        <p14:creationId xmlns:p14="http://schemas.microsoft.com/office/powerpoint/2010/main" val="3405116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Rectangle 7"/>
          <p:cNvSpPr/>
          <p:nvPr/>
        </p:nvSpPr>
        <p:spPr>
          <a:xfrm>
            <a:off x="1600199" y="2059146"/>
            <a:ext cx="7199696" cy="3886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1751777" y="2263913"/>
            <a:ext cx="6949440" cy="3143393"/>
          </a:xfrm>
        </p:spPr>
        <p:txBody>
          <a:bodyPr anchor="b"/>
          <a:lstStyle>
            <a:lvl1pPr>
              <a:defRPr sz="6000">
                <a:solidFill>
                  <a:schemeClr val="bg1"/>
                </a:solidFill>
              </a:defRPr>
            </a:lvl1pPr>
          </a:lstStyle>
          <a:p>
            <a:r>
              <a:rPr lang="en-US"/>
              <a:t>Click to edit Master title style</a:t>
            </a:r>
            <a:endParaRPr/>
          </a:p>
        </p:txBody>
      </p:sp>
      <p:sp>
        <p:nvSpPr>
          <p:cNvPr id="3" name="Text Placeholder 2"/>
          <p:cNvSpPr>
            <a:spLocks noGrp="1"/>
          </p:cNvSpPr>
          <p:nvPr>
            <p:ph type="body" idx="1"/>
          </p:nvPr>
        </p:nvSpPr>
        <p:spPr>
          <a:xfrm>
            <a:off x="1751777" y="5381893"/>
            <a:ext cx="6949440" cy="449523"/>
          </a:xfrm>
        </p:spPr>
        <p:txBody>
          <a:bodyPr/>
          <a:lstStyle>
            <a:lvl1pPr marL="0" indent="0">
              <a:spcBef>
                <a:spcPts val="0"/>
              </a:spcBef>
              <a:buNone/>
              <a:defRPr sz="2400">
                <a:solidFill>
                  <a:schemeClr val="bg1"/>
                </a:solidFill>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pic>
        <p:nvPicPr>
          <p:cNvPr id="11" name="Picture 10" descr="Closeup of green plants"/>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0" y="2059146"/>
            <a:ext cx="1490472" cy="3886200"/>
          </a:xfrm>
          <a:prstGeom prst="rect">
            <a:avLst/>
          </a:prstGeom>
        </p:spPr>
      </p:pic>
      <p:pic>
        <p:nvPicPr>
          <p:cNvPr id="9" name="Picture 8" descr="Waves"/>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8909623" y="2059146"/>
            <a:ext cx="3282696" cy="3886200"/>
          </a:xfrm>
          <a:prstGeom prst="rect">
            <a:avLst/>
          </a:prstGeom>
        </p:spPr>
      </p:pic>
    </p:spTree>
    <p:extLst>
      <p:ext uri="{BB962C8B-B14F-4D97-AF65-F5344CB8AC3E}">
        <p14:creationId xmlns:p14="http://schemas.microsoft.com/office/powerpoint/2010/main" val="1289894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3768">
          <p15:clr>
            <a:srgbClr val="FDE53C"/>
          </p15:clr>
        </p15:guide>
        <p15:guide id="2" orient="horz" pos="1296">
          <p15:clr>
            <a:srgbClr val="FDE53C"/>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409700" y="1556281"/>
            <a:ext cx="4610099" cy="4620682"/>
          </a:xfrm>
        </p:spPr>
        <p:txBody>
          <a:bodyPr/>
          <a:lstStyle>
            <a:lvl1pPr>
              <a:defRPr sz="22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Content Placeholder 3"/>
          <p:cNvSpPr>
            <a:spLocks noGrp="1"/>
          </p:cNvSpPr>
          <p:nvPr>
            <p:ph sz="half" idx="2"/>
          </p:nvPr>
        </p:nvSpPr>
        <p:spPr>
          <a:xfrm>
            <a:off x="6172200" y="1556281"/>
            <a:ext cx="4609775" cy="4620682"/>
          </a:xfrm>
        </p:spPr>
        <p:txBody>
          <a:bodyPr/>
          <a:lstStyle>
            <a:lvl1pPr>
              <a:defRPr sz="22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7" name="Slide Number Placeholder 6"/>
          <p:cNvSpPr>
            <a:spLocks noGrp="1"/>
          </p:cNvSpPr>
          <p:nvPr>
            <p:ph type="sldNum" sz="quarter" idx="12"/>
          </p:nvPr>
        </p:nvSpPr>
        <p:spPr/>
        <p:txBody>
          <a:bodyPr/>
          <a:lstStyle/>
          <a:p>
            <a:fld id="{9CD8D479-8942-46E8-A226-A4E01F7A105C}" type="slidenum">
              <a:rPr/>
              <a:t>‹#›</a:t>
            </a:fld>
            <a:endParaRPr/>
          </a:p>
        </p:txBody>
      </p:sp>
      <p:sp>
        <p:nvSpPr>
          <p:cNvPr id="5" name="Date Placeholder 4"/>
          <p:cNvSpPr>
            <a:spLocks noGrp="1"/>
          </p:cNvSpPr>
          <p:nvPr>
            <p:ph type="dt" sz="half" idx="10"/>
          </p:nvPr>
        </p:nvSpPr>
        <p:spPr/>
        <p:txBody>
          <a:bodyPr/>
          <a:lstStyle/>
          <a:p>
            <a:fld id="{93A66BA0-BF77-43AC-894A-20AD8220B887}" type="datetime1">
              <a:rPr lang="en-US" smtClean="0"/>
              <a:pPr/>
              <a:t>12/15/2022</a:t>
            </a:fld>
            <a:endParaRPr lang="en-US" dirty="0"/>
          </a:p>
        </p:txBody>
      </p:sp>
      <p:sp>
        <p:nvSpPr>
          <p:cNvPr id="6" name="Footer Placeholder 5"/>
          <p:cNvSpPr>
            <a:spLocks noGrp="1"/>
          </p:cNvSpPr>
          <p:nvPr>
            <p:ph type="ftr" sz="quarter" idx="11"/>
          </p:nvPr>
        </p:nvSpPr>
        <p:spPr/>
        <p:txBody>
          <a:bodyPr/>
          <a:lstStyle>
            <a:lvl1pPr>
              <a:defRPr/>
            </a:lvl1pPr>
          </a:lstStyle>
          <a:p>
            <a:r>
              <a:rPr lang="en-US" dirty="0"/>
              <a:t>Add a footer</a:t>
            </a:r>
          </a:p>
        </p:txBody>
      </p:sp>
    </p:spTree>
    <p:extLst>
      <p:ext uri="{BB962C8B-B14F-4D97-AF65-F5344CB8AC3E}">
        <p14:creationId xmlns:p14="http://schemas.microsoft.com/office/powerpoint/2010/main" val="2781687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Text Placeholder 2"/>
          <p:cNvSpPr>
            <a:spLocks noGrp="1"/>
          </p:cNvSpPr>
          <p:nvPr>
            <p:ph type="body" idx="1"/>
          </p:nvPr>
        </p:nvSpPr>
        <p:spPr>
          <a:xfrm>
            <a:off x="1409699" y="1554480"/>
            <a:ext cx="4608576" cy="823912"/>
          </a:xfrm>
        </p:spPr>
        <p:txBody>
          <a:bodyPr anchor="b">
            <a:normAutofit/>
          </a:bodyPr>
          <a:lstStyle>
            <a:lvl1pPr marL="0" indent="0">
              <a:spcBef>
                <a:spcPts val="0"/>
              </a:spcBef>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09699" y="2434147"/>
            <a:ext cx="4608576" cy="3811271"/>
          </a:xfrm>
        </p:spPr>
        <p:txBody>
          <a:bodyPr/>
          <a:lstStyle>
            <a:lvl1pPr>
              <a:defRPr sz="22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Text Placeholder 4"/>
          <p:cNvSpPr>
            <a:spLocks noGrp="1"/>
          </p:cNvSpPr>
          <p:nvPr>
            <p:ph type="body" sz="quarter" idx="3"/>
          </p:nvPr>
        </p:nvSpPr>
        <p:spPr>
          <a:xfrm>
            <a:off x="6172200" y="1554480"/>
            <a:ext cx="4610100" cy="823912"/>
          </a:xfrm>
        </p:spPr>
        <p:txBody>
          <a:bodyPr anchor="b">
            <a:normAutofit/>
          </a:bodyPr>
          <a:lstStyle>
            <a:lvl1pPr marL="0" indent="0">
              <a:spcBef>
                <a:spcPts val="0"/>
              </a:spcBef>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434147"/>
            <a:ext cx="4610100" cy="3811271"/>
          </a:xfrm>
        </p:spPr>
        <p:txBody>
          <a:bodyPr/>
          <a:lstStyle>
            <a:lvl1pPr>
              <a:defRPr sz="22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9" name="Slide Number Placeholder 8"/>
          <p:cNvSpPr>
            <a:spLocks noGrp="1"/>
          </p:cNvSpPr>
          <p:nvPr>
            <p:ph type="sldNum" sz="quarter" idx="12"/>
          </p:nvPr>
        </p:nvSpPr>
        <p:spPr/>
        <p:txBody>
          <a:bodyPr/>
          <a:lstStyle/>
          <a:p>
            <a:fld id="{9CD8D479-8942-46E8-A226-A4E01F7A105C}" type="slidenum">
              <a:rPr/>
              <a:t>‹#›</a:t>
            </a:fld>
            <a:endParaRPr dirty="0"/>
          </a:p>
        </p:txBody>
      </p:sp>
      <p:sp>
        <p:nvSpPr>
          <p:cNvPr id="7" name="Date Placeholder 6"/>
          <p:cNvSpPr>
            <a:spLocks noGrp="1"/>
          </p:cNvSpPr>
          <p:nvPr>
            <p:ph type="dt" sz="half" idx="10"/>
          </p:nvPr>
        </p:nvSpPr>
        <p:spPr/>
        <p:txBody>
          <a:bodyPr/>
          <a:lstStyle/>
          <a:p>
            <a:fld id="{94C81B4D-F060-418E-A958-B2BDC1A258F8}" type="datetime1">
              <a:rPr lang="en-US" smtClean="0"/>
              <a:pPr/>
              <a:t>12/15/2022</a:t>
            </a:fld>
            <a:endParaRPr lang="en-US" dirty="0"/>
          </a:p>
        </p:txBody>
      </p:sp>
      <p:sp>
        <p:nvSpPr>
          <p:cNvPr id="8" name="Footer Placeholder 7"/>
          <p:cNvSpPr>
            <a:spLocks noGrp="1"/>
          </p:cNvSpPr>
          <p:nvPr>
            <p:ph type="ftr" sz="quarter" idx="11"/>
          </p:nvPr>
        </p:nvSpPr>
        <p:spPr/>
        <p:txBody>
          <a:bodyPr/>
          <a:lstStyle>
            <a:lvl1pPr>
              <a:defRPr/>
            </a:lvl1pPr>
          </a:lstStyle>
          <a:p>
            <a:r>
              <a:rPr lang="en-US" dirty="0"/>
              <a:t>Add a footer</a:t>
            </a:r>
          </a:p>
        </p:txBody>
      </p:sp>
    </p:spTree>
    <p:extLst>
      <p:ext uri="{BB962C8B-B14F-4D97-AF65-F5344CB8AC3E}">
        <p14:creationId xmlns:p14="http://schemas.microsoft.com/office/powerpoint/2010/main" val="2827180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5" name="Slide Number Placeholder 4"/>
          <p:cNvSpPr>
            <a:spLocks noGrp="1"/>
          </p:cNvSpPr>
          <p:nvPr>
            <p:ph type="sldNum" sz="quarter" idx="12"/>
          </p:nvPr>
        </p:nvSpPr>
        <p:spPr/>
        <p:txBody>
          <a:bodyPr/>
          <a:lstStyle/>
          <a:p>
            <a:fld id="{9CD8D479-8942-46E8-A226-A4E01F7A105C}" type="slidenum">
              <a:rPr/>
              <a:t>‹#›</a:t>
            </a:fld>
            <a:endParaRPr/>
          </a:p>
        </p:txBody>
      </p:sp>
      <p:sp>
        <p:nvSpPr>
          <p:cNvPr id="3" name="Date Placeholder 2"/>
          <p:cNvSpPr>
            <a:spLocks noGrp="1"/>
          </p:cNvSpPr>
          <p:nvPr>
            <p:ph type="dt" sz="half" idx="10"/>
          </p:nvPr>
        </p:nvSpPr>
        <p:spPr/>
        <p:txBody>
          <a:bodyPr/>
          <a:lstStyle/>
          <a:p>
            <a:fld id="{9386AC23-C97B-41FB-9B89-C7FE0FB631CA}" type="datetime1">
              <a:rPr lang="en-US" smtClean="0"/>
              <a:pPr/>
              <a:t>12/15/2022</a:t>
            </a:fld>
            <a:endParaRPr lang="en-US" dirty="0"/>
          </a:p>
        </p:txBody>
      </p:sp>
      <p:sp>
        <p:nvSpPr>
          <p:cNvPr id="4" name="Footer Placeholder 3"/>
          <p:cNvSpPr>
            <a:spLocks noGrp="1"/>
          </p:cNvSpPr>
          <p:nvPr>
            <p:ph type="ftr" sz="quarter" idx="11"/>
          </p:nvPr>
        </p:nvSpPr>
        <p:spPr/>
        <p:txBody>
          <a:bodyPr/>
          <a:lstStyle>
            <a:lvl1pPr>
              <a:defRPr/>
            </a:lvl1pPr>
          </a:lstStyle>
          <a:p>
            <a:r>
              <a:rPr lang="en-US" dirty="0"/>
              <a:t>Add a footer</a:t>
            </a:r>
          </a:p>
        </p:txBody>
      </p:sp>
    </p:spTree>
    <p:extLst>
      <p:ext uri="{BB962C8B-B14F-4D97-AF65-F5344CB8AC3E}">
        <p14:creationId xmlns:p14="http://schemas.microsoft.com/office/powerpoint/2010/main" val="2465877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CD8D479-8942-46E8-A226-A4E01F7A105C}" type="slidenum">
              <a:rPr/>
              <a:t>‹#›</a:t>
            </a:fld>
            <a:endParaRPr/>
          </a:p>
        </p:txBody>
      </p:sp>
      <p:sp>
        <p:nvSpPr>
          <p:cNvPr id="2" name="Date Placeholder 1"/>
          <p:cNvSpPr>
            <a:spLocks noGrp="1"/>
          </p:cNvSpPr>
          <p:nvPr>
            <p:ph type="dt" sz="half" idx="10"/>
          </p:nvPr>
        </p:nvSpPr>
        <p:spPr/>
        <p:txBody>
          <a:bodyPr/>
          <a:lstStyle/>
          <a:p>
            <a:fld id="{C81B9673-AC7F-4F1F-84E4-F0E5EAAE106D}" type="datetime1">
              <a:rPr lang="en-US" smtClean="0"/>
              <a:pPr/>
              <a:t>12/15/2022</a:t>
            </a:fld>
            <a:endParaRPr lang="en-US" dirty="0"/>
          </a:p>
        </p:txBody>
      </p:sp>
      <p:sp>
        <p:nvSpPr>
          <p:cNvPr id="3" name="Footer Placeholder 2"/>
          <p:cNvSpPr>
            <a:spLocks noGrp="1"/>
          </p:cNvSpPr>
          <p:nvPr>
            <p:ph type="ftr" sz="quarter" idx="11"/>
          </p:nvPr>
        </p:nvSpPr>
        <p:spPr/>
        <p:txBody>
          <a:bodyPr/>
          <a:lstStyle>
            <a:lvl1pPr>
              <a:defRPr/>
            </a:lvl1pPr>
          </a:lstStyle>
          <a:p>
            <a:r>
              <a:rPr lang="en-US" dirty="0"/>
              <a:t>Add a footer</a:t>
            </a:r>
          </a:p>
        </p:txBody>
      </p:sp>
    </p:spTree>
    <p:extLst>
      <p:ext uri="{BB962C8B-B14F-4D97-AF65-F5344CB8AC3E}">
        <p14:creationId xmlns:p14="http://schemas.microsoft.com/office/powerpoint/2010/main" val="1107393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82434" y="919616"/>
            <a:ext cx="4155622" cy="2532888"/>
          </a:xfrm>
        </p:spPr>
        <p:txBody>
          <a:bodyPr anchor="b"/>
          <a:lstStyle>
            <a:lvl1pPr>
              <a:defRPr sz="3200"/>
            </a:lvl1pPr>
          </a:lstStyle>
          <a:p>
            <a:r>
              <a:rPr lang="en-US"/>
              <a:t>Click to edit Master title style</a:t>
            </a:r>
            <a:endParaRPr/>
          </a:p>
        </p:txBody>
      </p:sp>
      <p:sp>
        <p:nvSpPr>
          <p:cNvPr id="3" name="Content Placeholder 2"/>
          <p:cNvSpPr>
            <a:spLocks noGrp="1"/>
          </p:cNvSpPr>
          <p:nvPr>
            <p:ph idx="1"/>
          </p:nvPr>
        </p:nvSpPr>
        <p:spPr>
          <a:xfrm>
            <a:off x="1409699" y="915923"/>
            <a:ext cx="5216979" cy="5065776"/>
          </a:xfrm>
        </p:spPr>
        <p:txBody>
          <a:bodyPr/>
          <a:lstStyle>
            <a:lvl1pPr>
              <a:defRPr sz="22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Text Placeholder 3"/>
          <p:cNvSpPr>
            <a:spLocks noGrp="1"/>
          </p:cNvSpPr>
          <p:nvPr>
            <p:ph type="body" sz="half" idx="2"/>
          </p:nvPr>
        </p:nvSpPr>
        <p:spPr>
          <a:xfrm>
            <a:off x="6682434" y="3502152"/>
            <a:ext cx="4155622" cy="2479548"/>
          </a:xfrm>
        </p:spPr>
        <p:txBody>
          <a:bodyPr>
            <a:normAutofit/>
          </a:bodyPr>
          <a:lstStyle>
            <a:lvl1pPr marL="0" indent="0">
              <a:spcBef>
                <a:spcPts val="9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9CD8D479-8942-46E8-A226-A4E01F7A105C}" type="slidenum">
              <a:rPr/>
              <a:t>‹#›</a:t>
            </a:fld>
            <a:endParaRPr/>
          </a:p>
        </p:txBody>
      </p:sp>
      <p:sp>
        <p:nvSpPr>
          <p:cNvPr id="5" name="Date Placeholder 4"/>
          <p:cNvSpPr>
            <a:spLocks noGrp="1"/>
          </p:cNvSpPr>
          <p:nvPr>
            <p:ph type="dt" sz="half" idx="10"/>
          </p:nvPr>
        </p:nvSpPr>
        <p:spPr/>
        <p:txBody>
          <a:bodyPr/>
          <a:lstStyle/>
          <a:p>
            <a:fld id="{BA2A3310-D664-4933-9402-AB5DB0887727}" type="datetime1">
              <a:rPr lang="en-US" smtClean="0"/>
              <a:pPr/>
              <a:t>12/15/2022</a:t>
            </a:fld>
            <a:endParaRPr lang="en-US" dirty="0"/>
          </a:p>
        </p:txBody>
      </p:sp>
      <p:sp>
        <p:nvSpPr>
          <p:cNvPr id="6" name="Footer Placeholder 5"/>
          <p:cNvSpPr>
            <a:spLocks noGrp="1"/>
          </p:cNvSpPr>
          <p:nvPr>
            <p:ph type="ftr" sz="quarter" idx="11"/>
          </p:nvPr>
        </p:nvSpPr>
        <p:spPr/>
        <p:txBody>
          <a:bodyPr/>
          <a:lstStyle>
            <a:lvl1pPr>
              <a:defRPr/>
            </a:lvl1pPr>
          </a:lstStyle>
          <a:p>
            <a:r>
              <a:rPr lang="en-US" dirty="0"/>
              <a:t>Add a footer</a:t>
            </a:r>
          </a:p>
        </p:txBody>
      </p:sp>
    </p:spTree>
    <p:extLst>
      <p:ext uri="{BB962C8B-B14F-4D97-AF65-F5344CB8AC3E}">
        <p14:creationId xmlns:p14="http://schemas.microsoft.com/office/powerpoint/2010/main" val="3023549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82435" y="919616"/>
            <a:ext cx="4155622" cy="2532888"/>
          </a:xfrm>
        </p:spPr>
        <p:txBody>
          <a:bodyPr anchor="b"/>
          <a:lstStyle>
            <a:lvl1pPr>
              <a:defRPr sz="3200"/>
            </a:lvl1pPr>
          </a:lstStyle>
          <a:p>
            <a:r>
              <a:rPr lang="en-US"/>
              <a:t>Click to edit Master title style</a:t>
            </a:r>
            <a:endParaRPr dirty="0"/>
          </a:p>
        </p:txBody>
      </p:sp>
      <p:sp>
        <p:nvSpPr>
          <p:cNvPr id="3" name="Picture Placeholder 2" descr="An empty placeholder to add an image. Click on the placeholder and select the image that you wish to add"/>
          <p:cNvSpPr>
            <a:spLocks noGrp="1"/>
          </p:cNvSpPr>
          <p:nvPr>
            <p:ph type="pic" idx="1"/>
          </p:nvPr>
        </p:nvSpPr>
        <p:spPr>
          <a:xfrm>
            <a:off x="0" y="915923"/>
            <a:ext cx="6626677" cy="5065776"/>
          </a:xfrm>
        </p:spPr>
        <p:txBody>
          <a:bodyPr tIns="1371600">
            <a:normAutofit/>
          </a:bodyPr>
          <a:lstStyle>
            <a:lvl1pPr marL="0" indent="0" algn="ctr">
              <a:spcBef>
                <a:spcPts val="0"/>
              </a:spcBef>
              <a:buNone/>
              <a:defRPr sz="2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6682435" y="3502152"/>
            <a:ext cx="4155622" cy="2479547"/>
          </a:xfrm>
        </p:spPr>
        <p:txBody>
          <a:bodyPr>
            <a:normAutofit/>
          </a:bodyPr>
          <a:lstStyle>
            <a:lvl1pPr marL="0" indent="0">
              <a:spcBef>
                <a:spcPts val="9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9CD8D479-8942-46E8-A226-A4E01F7A105C}" type="slidenum">
              <a:rPr/>
              <a:t>‹#›</a:t>
            </a:fld>
            <a:endParaRPr/>
          </a:p>
        </p:txBody>
      </p:sp>
      <p:sp>
        <p:nvSpPr>
          <p:cNvPr id="5" name="Date Placeholder 4"/>
          <p:cNvSpPr>
            <a:spLocks noGrp="1"/>
          </p:cNvSpPr>
          <p:nvPr>
            <p:ph type="dt" sz="half" idx="10"/>
          </p:nvPr>
        </p:nvSpPr>
        <p:spPr/>
        <p:txBody>
          <a:bodyPr/>
          <a:lstStyle/>
          <a:p>
            <a:fld id="{E1447A63-5E3D-469C-A0D1-119323F4F95E}" type="datetime1">
              <a:rPr lang="en-US" smtClean="0"/>
              <a:pPr/>
              <a:t>12/15/2022</a:t>
            </a:fld>
            <a:endParaRPr lang="en-US" dirty="0"/>
          </a:p>
        </p:txBody>
      </p:sp>
      <p:sp>
        <p:nvSpPr>
          <p:cNvPr id="6" name="Footer Placeholder 5"/>
          <p:cNvSpPr>
            <a:spLocks noGrp="1"/>
          </p:cNvSpPr>
          <p:nvPr>
            <p:ph type="ftr" sz="quarter" idx="11"/>
          </p:nvPr>
        </p:nvSpPr>
        <p:spPr/>
        <p:txBody>
          <a:bodyPr/>
          <a:lstStyle>
            <a:lvl1pPr>
              <a:defRPr/>
            </a:lvl1pPr>
          </a:lstStyle>
          <a:p>
            <a:r>
              <a:rPr lang="en-US" dirty="0"/>
              <a:t>Add a footer</a:t>
            </a:r>
          </a:p>
        </p:txBody>
      </p:sp>
    </p:spTree>
    <p:extLst>
      <p:ext uri="{BB962C8B-B14F-4D97-AF65-F5344CB8AC3E}">
        <p14:creationId xmlns:p14="http://schemas.microsoft.com/office/powerpoint/2010/main" val="216422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userDrawn="1"/>
        </p:nvSpPr>
        <p:spPr>
          <a:xfrm>
            <a:off x="0" y="6629400"/>
            <a:ext cx="1499616" cy="228600"/>
          </a:xfrm>
          <a:prstGeom prst="rect">
            <a:avLst/>
          </a:prstGeom>
          <a:gradFill>
            <a:gsLst>
              <a:gs pos="0">
                <a:schemeClr val="accent1">
                  <a:lumMod val="15000"/>
                  <a:lumOff val="85000"/>
                </a:schemeClr>
              </a:gs>
              <a:gs pos="100000">
                <a:schemeClr val="accent1">
                  <a:lumMod val="15000"/>
                  <a:lumOff val="8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1609344" y="6629400"/>
            <a:ext cx="10582656" cy="228600"/>
          </a:xfrm>
          <a:prstGeom prst="rect">
            <a:avLst/>
          </a:prstGeom>
          <a:gradFill>
            <a:gsLst>
              <a:gs pos="0">
                <a:schemeClr val="accent1">
                  <a:lumMod val="35000"/>
                  <a:lumOff val="65000"/>
                </a:schemeClr>
              </a:gs>
              <a:gs pos="100000">
                <a:schemeClr val="accent1">
                  <a:lumMod val="35000"/>
                  <a:lumOff val="6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chemeClr val="accent1">
                  <a:lumMod val="75000"/>
                </a:schemeClr>
              </a:solidFill>
            </a:endParaRPr>
          </a:p>
        </p:txBody>
      </p:sp>
      <p:sp>
        <p:nvSpPr>
          <p:cNvPr id="2" name="Title Placeholder 1"/>
          <p:cNvSpPr>
            <a:spLocks noGrp="1"/>
          </p:cNvSpPr>
          <p:nvPr>
            <p:ph type="title"/>
          </p:nvPr>
        </p:nvSpPr>
        <p:spPr>
          <a:xfrm>
            <a:off x="1410026" y="276087"/>
            <a:ext cx="9371949" cy="1183566"/>
          </a:xfrm>
          <a:prstGeom prst="rect">
            <a:avLst/>
          </a:prstGeom>
        </p:spPr>
        <p:txBody>
          <a:bodyPr vert="horz" lIns="91440" tIns="45720" rIns="91440" bIns="45720" rtlCol="0" anchor="b">
            <a:normAutofit/>
          </a:bodyPr>
          <a:lstStyle/>
          <a:p>
            <a:r>
              <a:rPr lang="en-US"/>
              <a:t>Click to edit Master title style</a:t>
            </a:r>
            <a:endParaRPr dirty="0"/>
          </a:p>
        </p:txBody>
      </p:sp>
      <p:sp>
        <p:nvSpPr>
          <p:cNvPr id="3" name="Text Placeholder 2"/>
          <p:cNvSpPr>
            <a:spLocks noGrp="1"/>
          </p:cNvSpPr>
          <p:nvPr>
            <p:ph type="body" idx="1"/>
          </p:nvPr>
        </p:nvSpPr>
        <p:spPr>
          <a:xfrm>
            <a:off x="1410027" y="1566001"/>
            <a:ext cx="9371948" cy="462068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6" name="Slide Number Placeholder 5"/>
          <p:cNvSpPr>
            <a:spLocks noGrp="1"/>
          </p:cNvSpPr>
          <p:nvPr>
            <p:ph type="sldNum" sz="quarter" idx="4"/>
          </p:nvPr>
        </p:nvSpPr>
        <p:spPr>
          <a:xfrm>
            <a:off x="0" y="6629400"/>
            <a:ext cx="410402" cy="228600"/>
          </a:xfrm>
          <a:prstGeom prst="rect">
            <a:avLst/>
          </a:prstGeom>
        </p:spPr>
        <p:txBody>
          <a:bodyPr vert="horz" lIns="91440" tIns="45720" rIns="91440" bIns="45720" rtlCol="0" anchor="ctr"/>
          <a:lstStyle>
            <a:lvl1pPr algn="r">
              <a:defRPr sz="1100">
                <a:solidFill>
                  <a:schemeClr val="accent1">
                    <a:lumMod val="50000"/>
                  </a:schemeClr>
                </a:solidFill>
              </a:defRPr>
            </a:lvl1pPr>
          </a:lstStyle>
          <a:p>
            <a:fld id="{9CD8D479-8942-46E8-A226-A4E01F7A105C}" type="slidenum">
              <a:rPr lang="en-US" smtClean="0"/>
              <a:pPr/>
              <a:t>‹#›</a:t>
            </a:fld>
            <a:endParaRPr lang="en-US" dirty="0"/>
          </a:p>
        </p:txBody>
      </p:sp>
      <p:sp>
        <p:nvSpPr>
          <p:cNvPr id="4" name="Date Placeholder 3"/>
          <p:cNvSpPr>
            <a:spLocks noGrp="1"/>
          </p:cNvSpPr>
          <p:nvPr>
            <p:ph type="dt" sz="half" idx="2"/>
          </p:nvPr>
        </p:nvSpPr>
        <p:spPr>
          <a:xfrm>
            <a:off x="453403" y="6629400"/>
            <a:ext cx="1000662" cy="228600"/>
          </a:xfrm>
          <a:prstGeom prst="rect">
            <a:avLst/>
          </a:prstGeom>
        </p:spPr>
        <p:txBody>
          <a:bodyPr vert="horz" lIns="91440" tIns="45720" rIns="91440" bIns="45720" rtlCol="0" anchor="ctr"/>
          <a:lstStyle>
            <a:lvl1pPr algn="r">
              <a:defRPr sz="1100">
                <a:solidFill>
                  <a:schemeClr val="accent1">
                    <a:lumMod val="50000"/>
                  </a:schemeClr>
                </a:solidFill>
              </a:defRPr>
            </a:lvl1pPr>
          </a:lstStyle>
          <a:p>
            <a:fld id="{1E56E745-E731-42F7-BC46-83DD513FC98F}" type="datetime1">
              <a:rPr lang="en-US" smtClean="0"/>
              <a:pPr/>
              <a:t>12/15/2022</a:t>
            </a:fld>
            <a:endParaRPr lang="en-US" dirty="0"/>
          </a:p>
        </p:txBody>
      </p:sp>
      <p:sp>
        <p:nvSpPr>
          <p:cNvPr id="5" name="Footer Placeholder 4"/>
          <p:cNvSpPr>
            <a:spLocks noGrp="1"/>
          </p:cNvSpPr>
          <p:nvPr>
            <p:ph type="ftr" sz="quarter" idx="3"/>
          </p:nvPr>
        </p:nvSpPr>
        <p:spPr>
          <a:xfrm>
            <a:off x="1637716" y="6629400"/>
            <a:ext cx="9144259" cy="228600"/>
          </a:xfrm>
          <a:prstGeom prst="rect">
            <a:avLst/>
          </a:prstGeom>
        </p:spPr>
        <p:txBody>
          <a:bodyPr vert="horz" lIns="91440" tIns="45720" rIns="91440" bIns="45720" rtlCol="0" anchor="ctr"/>
          <a:lstStyle>
            <a:lvl1pPr algn="l">
              <a:defRPr sz="1100">
                <a:solidFill>
                  <a:schemeClr val="accent1">
                    <a:lumMod val="50000"/>
                  </a:schemeClr>
                </a:solidFill>
              </a:defRPr>
            </a:lvl1pPr>
          </a:lstStyle>
          <a:p>
            <a:r>
              <a:rPr lang="en-US"/>
              <a:t>Add a footer</a:t>
            </a:r>
            <a:endParaRPr lang="en-US" dirty="0"/>
          </a:p>
        </p:txBody>
      </p:sp>
    </p:spTree>
    <p:extLst>
      <p:ext uri="{BB962C8B-B14F-4D97-AF65-F5344CB8AC3E}">
        <p14:creationId xmlns:p14="http://schemas.microsoft.com/office/powerpoint/2010/main" val="28660464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defTabSz="914400" rtl="0" eaLnBrk="1" latinLnBrk="0" hangingPunct="1">
        <a:spcBef>
          <a:spcPct val="0"/>
        </a:spcBef>
        <a:buNone/>
        <a:defRPr sz="3400" kern="1200">
          <a:solidFill>
            <a:schemeClr val="accent1">
              <a:lumMod val="75000"/>
            </a:schemeClr>
          </a:solidFill>
          <a:latin typeface="+mj-lt"/>
          <a:ea typeface="+mj-ea"/>
          <a:cs typeface="+mj-cs"/>
        </a:defRPr>
      </a:lvl1pPr>
    </p:titleStyle>
    <p:bodyStyle>
      <a:lvl1pPr marL="210312" indent="-210312" algn="l" defTabSz="914400" rtl="0" eaLnBrk="1" latinLnBrk="0" hangingPunct="1">
        <a:lnSpc>
          <a:spcPct val="90000"/>
        </a:lnSpc>
        <a:spcBef>
          <a:spcPts val="1100"/>
        </a:spcBef>
        <a:buFont typeface="Arial" panose="020B0604020202020204" pitchFamily="34" charset="0"/>
        <a:buChar char="•"/>
        <a:defRPr sz="2200" kern="1200">
          <a:solidFill>
            <a:schemeClr val="tx1"/>
          </a:solidFill>
          <a:latin typeface="+mn-lt"/>
          <a:ea typeface="+mn-ea"/>
          <a:cs typeface="+mn-cs"/>
        </a:defRPr>
      </a:lvl1pPr>
      <a:lvl2pPr marL="438912" indent="-155448" algn="l" defTabSz="914400" rtl="0" eaLnBrk="1" latinLnBrk="0" hangingPunct="1">
        <a:lnSpc>
          <a:spcPct val="90000"/>
        </a:lnSpc>
        <a:spcBef>
          <a:spcPts val="400"/>
        </a:spcBef>
        <a:buFont typeface="Arial" panose="020B0604020202020204" pitchFamily="34" charset="0"/>
        <a:buChar char="•"/>
        <a:defRPr sz="1800" kern="1200">
          <a:solidFill>
            <a:schemeClr val="tx1"/>
          </a:solidFill>
          <a:latin typeface="+mn-lt"/>
          <a:ea typeface="+mn-ea"/>
          <a:cs typeface="+mn-cs"/>
        </a:defRPr>
      </a:lvl2pPr>
      <a:lvl3pPr marL="6766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3pPr>
      <a:lvl4pPr marL="9052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4pPr>
      <a:lvl5pPr marL="11338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5pPr>
      <a:lvl6pPr marL="13624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6pPr>
      <a:lvl7pPr marL="15910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7pPr>
      <a:lvl8pPr marL="18196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8pPr>
      <a:lvl9pPr marL="20482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www.alessioterzi.eu/" TargetMode="External"/><Relationship Id="rId2" Type="http://schemas.openxmlformats.org/officeDocument/2006/relationships/hyperlink" Target="mailto:Alessio.terzi@sciencespo-lille.eu" TargetMode="External"/><Relationship Id="rId1" Type="http://schemas.openxmlformats.org/officeDocument/2006/relationships/slideLayout" Target="../slideLayouts/slideLayout9.xml"/><Relationship Id="rId4" Type="http://schemas.openxmlformats.org/officeDocument/2006/relationships/image" Target="../media/image24.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Growth for Good: Reshaping Capitalism to Save Humanity from Climate Catastrophe</a:t>
            </a:r>
          </a:p>
        </p:txBody>
      </p:sp>
      <p:sp>
        <p:nvSpPr>
          <p:cNvPr id="3" name="Subtitle 2"/>
          <p:cNvSpPr>
            <a:spLocks noGrp="1"/>
          </p:cNvSpPr>
          <p:nvPr>
            <p:ph type="subTitle" idx="1"/>
          </p:nvPr>
        </p:nvSpPr>
        <p:spPr/>
        <p:txBody>
          <a:bodyPr>
            <a:normAutofit/>
          </a:bodyPr>
          <a:lstStyle/>
          <a:p>
            <a:r>
              <a:rPr lang="en-US" dirty="0"/>
              <a:t>Alessio Terzi</a:t>
            </a:r>
          </a:p>
        </p:txBody>
      </p:sp>
      <p:sp>
        <p:nvSpPr>
          <p:cNvPr id="4" name="TextBox 3">
            <a:extLst>
              <a:ext uri="{FF2B5EF4-FFF2-40B4-BE49-F238E27FC236}">
                <a16:creationId xmlns:a16="http://schemas.microsoft.com/office/drawing/2014/main" id="{535C97CB-DDD0-3B76-08EE-C86FB24595A3}"/>
              </a:ext>
            </a:extLst>
          </p:cNvPr>
          <p:cNvSpPr txBox="1"/>
          <p:nvPr/>
        </p:nvSpPr>
        <p:spPr>
          <a:xfrm>
            <a:off x="180975" y="6229350"/>
            <a:ext cx="11801475" cy="369332"/>
          </a:xfrm>
          <a:prstGeom prst="rect">
            <a:avLst/>
          </a:prstGeom>
          <a:noFill/>
        </p:spPr>
        <p:txBody>
          <a:bodyPr wrap="square" rtlCol="0">
            <a:spAutoFit/>
          </a:bodyPr>
          <a:lstStyle/>
          <a:p>
            <a:r>
              <a:rPr lang="en-GB" dirty="0"/>
              <a:t>The views expressed here are solely those of the author.</a:t>
            </a:r>
          </a:p>
        </p:txBody>
      </p:sp>
    </p:spTree>
    <p:extLst>
      <p:ext uri="{BB962C8B-B14F-4D97-AF65-F5344CB8AC3E}">
        <p14:creationId xmlns:p14="http://schemas.microsoft.com/office/powerpoint/2010/main" val="426154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B73556-8762-48D0-9685-345605BA6556}"/>
              </a:ext>
            </a:extLst>
          </p:cNvPr>
          <p:cNvSpPr>
            <a:spLocks noGrp="1"/>
          </p:cNvSpPr>
          <p:nvPr>
            <p:ph type="title"/>
          </p:nvPr>
        </p:nvSpPr>
        <p:spPr/>
        <p:txBody>
          <a:bodyPr/>
          <a:lstStyle/>
          <a:p>
            <a:r>
              <a:rPr lang="en-US" dirty="0"/>
              <a:t>Tech acceleration even in steady state</a:t>
            </a:r>
            <a:endParaRPr lang="en-GB" dirty="0"/>
          </a:p>
        </p:txBody>
      </p:sp>
      <p:pic>
        <p:nvPicPr>
          <p:cNvPr id="8" name="Content Placeholder 7">
            <a:extLst>
              <a:ext uri="{FF2B5EF4-FFF2-40B4-BE49-F238E27FC236}">
                <a16:creationId xmlns:a16="http://schemas.microsoft.com/office/drawing/2014/main" id="{10121FF3-44E1-4496-BCB4-6D0AFCA1FEDC}"/>
              </a:ext>
            </a:extLst>
          </p:cNvPr>
          <p:cNvPicPr>
            <a:picLocks noGrp="1" noChangeAspect="1"/>
          </p:cNvPicPr>
          <p:nvPr>
            <p:ph idx="1"/>
          </p:nvPr>
        </p:nvPicPr>
        <p:blipFill>
          <a:blip r:embed="rId2"/>
          <a:stretch>
            <a:fillRect/>
          </a:stretch>
        </p:blipFill>
        <p:spPr>
          <a:xfrm>
            <a:off x="953734" y="1622425"/>
            <a:ext cx="6495371" cy="4621213"/>
          </a:xfrm>
        </p:spPr>
      </p:pic>
      <p:sp>
        <p:nvSpPr>
          <p:cNvPr id="4" name="Slide Number Placeholder 3">
            <a:extLst>
              <a:ext uri="{FF2B5EF4-FFF2-40B4-BE49-F238E27FC236}">
                <a16:creationId xmlns:a16="http://schemas.microsoft.com/office/drawing/2014/main" id="{F075C615-38A6-425A-9F4C-2EEC902BF9A2}"/>
              </a:ext>
            </a:extLst>
          </p:cNvPr>
          <p:cNvSpPr>
            <a:spLocks noGrp="1"/>
          </p:cNvSpPr>
          <p:nvPr>
            <p:ph type="sldNum" sz="quarter" idx="12"/>
          </p:nvPr>
        </p:nvSpPr>
        <p:spPr/>
        <p:txBody>
          <a:bodyPr/>
          <a:lstStyle/>
          <a:p>
            <a:fld id="{9CD8D479-8942-46E8-A226-A4E01F7A105C}" type="slidenum">
              <a:rPr lang="en-GB" smtClean="0"/>
              <a:t>10</a:t>
            </a:fld>
            <a:endParaRPr lang="en-GB"/>
          </a:p>
        </p:txBody>
      </p:sp>
      <p:sp>
        <p:nvSpPr>
          <p:cNvPr id="5" name="Date Placeholder 4">
            <a:extLst>
              <a:ext uri="{FF2B5EF4-FFF2-40B4-BE49-F238E27FC236}">
                <a16:creationId xmlns:a16="http://schemas.microsoft.com/office/drawing/2014/main" id="{5982F0AC-537F-48CF-95E5-C3390BDF72BB}"/>
              </a:ext>
            </a:extLst>
          </p:cNvPr>
          <p:cNvSpPr>
            <a:spLocks noGrp="1"/>
          </p:cNvSpPr>
          <p:nvPr>
            <p:ph type="dt" sz="half" idx="10"/>
          </p:nvPr>
        </p:nvSpPr>
        <p:spPr/>
        <p:txBody>
          <a:bodyPr/>
          <a:lstStyle/>
          <a:p>
            <a:fld id="{6DD1B487-36FD-4CED-B07A-1A81FC6540B1}" type="datetime1">
              <a:rPr lang="en-US" smtClean="0"/>
              <a:pPr/>
              <a:t>12/15/2022</a:t>
            </a:fld>
            <a:endParaRPr lang="en-US" dirty="0"/>
          </a:p>
        </p:txBody>
      </p:sp>
      <p:sp>
        <p:nvSpPr>
          <p:cNvPr id="9" name="Content Placeholder 2">
            <a:extLst>
              <a:ext uri="{FF2B5EF4-FFF2-40B4-BE49-F238E27FC236}">
                <a16:creationId xmlns:a16="http://schemas.microsoft.com/office/drawing/2014/main" id="{80913700-945C-4E8A-A7D6-885159BE835E}"/>
              </a:ext>
            </a:extLst>
          </p:cNvPr>
          <p:cNvSpPr txBox="1">
            <a:spLocks/>
          </p:cNvSpPr>
          <p:nvPr/>
        </p:nvSpPr>
        <p:spPr>
          <a:xfrm>
            <a:off x="7553325" y="1620151"/>
            <a:ext cx="4029075" cy="4790174"/>
          </a:xfrm>
          <a:prstGeom prst="rect">
            <a:avLst/>
          </a:prstGeom>
        </p:spPr>
        <p:txBody>
          <a:bodyPr vert="horz" lIns="91440" tIns="45720" rIns="91440" bIns="45720" rtlCol="0">
            <a:normAutofit/>
          </a:bodyPr>
          <a:lstStyle>
            <a:lvl1pPr marL="210312" indent="-210312" algn="l" defTabSz="914400" rtl="0" eaLnBrk="1" latinLnBrk="0" hangingPunct="1">
              <a:lnSpc>
                <a:spcPct val="90000"/>
              </a:lnSpc>
              <a:spcBef>
                <a:spcPts val="1100"/>
              </a:spcBef>
              <a:buFont typeface="Arial" panose="020B0604020202020204" pitchFamily="34" charset="0"/>
              <a:buChar char="•"/>
              <a:defRPr sz="2200" kern="1200">
                <a:solidFill>
                  <a:schemeClr val="tx1"/>
                </a:solidFill>
                <a:latin typeface="+mn-lt"/>
                <a:ea typeface="+mn-ea"/>
                <a:cs typeface="+mn-cs"/>
              </a:defRPr>
            </a:lvl1pPr>
            <a:lvl2pPr marL="438912" indent="-155448" algn="l" defTabSz="914400" rtl="0" eaLnBrk="1" latinLnBrk="0" hangingPunct="1">
              <a:lnSpc>
                <a:spcPct val="90000"/>
              </a:lnSpc>
              <a:spcBef>
                <a:spcPts val="400"/>
              </a:spcBef>
              <a:buFont typeface="Arial" panose="020B0604020202020204" pitchFamily="34" charset="0"/>
              <a:buChar char="•"/>
              <a:defRPr sz="1800" kern="1200">
                <a:solidFill>
                  <a:schemeClr val="tx1"/>
                </a:solidFill>
                <a:latin typeface="+mn-lt"/>
                <a:ea typeface="+mn-ea"/>
                <a:cs typeface="+mn-cs"/>
              </a:defRPr>
            </a:lvl2pPr>
            <a:lvl3pPr marL="6766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3pPr>
            <a:lvl4pPr marL="9052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4pPr>
            <a:lvl5pPr marL="11338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5pPr>
            <a:lvl6pPr marL="13624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6pPr>
            <a:lvl7pPr marL="15910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7pPr>
            <a:lvl8pPr marL="18196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8pPr>
            <a:lvl9pPr marL="20482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9pPr>
          </a:lstStyle>
          <a:p>
            <a:pPr marL="0" indent="0">
              <a:buFont typeface="Arial" panose="020B0604020202020204" pitchFamily="34" charset="0"/>
              <a:buNone/>
            </a:pPr>
            <a:endParaRPr lang="en-GB" dirty="0"/>
          </a:p>
        </p:txBody>
      </p:sp>
      <p:sp>
        <p:nvSpPr>
          <p:cNvPr id="10" name="Content Placeholder 2">
            <a:extLst>
              <a:ext uri="{FF2B5EF4-FFF2-40B4-BE49-F238E27FC236}">
                <a16:creationId xmlns:a16="http://schemas.microsoft.com/office/drawing/2014/main" id="{3A75D974-7E92-4733-B87B-C6E8AE372439}"/>
              </a:ext>
            </a:extLst>
          </p:cNvPr>
          <p:cNvSpPr txBox="1">
            <a:spLocks/>
          </p:cNvSpPr>
          <p:nvPr/>
        </p:nvSpPr>
        <p:spPr>
          <a:xfrm>
            <a:off x="7705725" y="1772551"/>
            <a:ext cx="4029075" cy="4790174"/>
          </a:xfrm>
          <a:prstGeom prst="rect">
            <a:avLst/>
          </a:prstGeom>
        </p:spPr>
        <p:txBody>
          <a:bodyPr vert="horz" lIns="91440" tIns="45720" rIns="91440" bIns="45720" rtlCol="0">
            <a:normAutofit/>
          </a:bodyPr>
          <a:lstStyle>
            <a:lvl1pPr marL="210312" indent="-210312" algn="l" defTabSz="914400" rtl="0" eaLnBrk="1" latinLnBrk="0" hangingPunct="1">
              <a:lnSpc>
                <a:spcPct val="90000"/>
              </a:lnSpc>
              <a:spcBef>
                <a:spcPts val="1100"/>
              </a:spcBef>
              <a:buFont typeface="Arial" panose="020B0604020202020204" pitchFamily="34" charset="0"/>
              <a:buChar char="•"/>
              <a:defRPr sz="2200" kern="1200">
                <a:solidFill>
                  <a:schemeClr val="tx1"/>
                </a:solidFill>
                <a:latin typeface="+mn-lt"/>
                <a:ea typeface="+mn-ea"/>
                <a:cs typeface="+mn-cs"/>
              </a:defRPr>
            </a:lvl1pPr>
            <a:lvl2pPr marL="438912" indent="-155448" algn="l" defTabSz="914400" rtl="0" eaLnBrk="1" latinLnBrk="0" hangingPunct="1">
              <a:lnSpc>
                <a:spcPct val="90000"/>
              </a:lnSpc>
              <a:spcBef>
                <a:spcPts val="400"/>
              </a:spcBef>
              <a:buFont typeface="Arial" panose="020B0604020202020204" pitchFamily="34" charset="0"/>
              <a:buChar char="•"/>
              <a:defRPr sz="1800" kern="1200">
                <a:solidFill>
                  <a:schemeClr val="tx1"/>
                </a:solidFill>
                <a:latin typeface="+mn-lt"/>
                <a:ea typeface="+mn-ea"/>
                <a:cs typeface="+mn-cs"/>
              </a:defRPr>
            </a:lvl2pPr>
            <a:lvl3pPr marL="6766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3pPr>
            <a:lvl4pPr marL="9052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4pPr>
            <a:lvl5pPr marL="11338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5pPr>
            <a:lvl6pPr marL="13624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6pPr>
            <a:lvl7pPr marL="15910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7pPr>
            <a:lvl8pPr marL="18196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8pPr>
            <a:lvl9pPr marL="20482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9pPr>
          </a:lstStyle>
          <a:p>
            <a:r>
              <a:rPr lang="en-US" dirty="0"/>
              <a:t>Halting economic growth alone will hardly suffice to achieve net zero</a:t>
            </a:r>
          </a:p>
          <a:p>
            <a:r>
              <a:rPr lang="en-US" dirty="0"/>
              <a:t>This can only imply two things:</a:t>
            </a:r>
          </a:p>
          <a:p>
            <a:pPr marL="457200" indent="-457200">
              <a:buFont typeface="+mj-lt"/>
              <a:buAutoNum type="arabicPeriod"/>
            </a:pPr>
            <a:r>
              <a:rPr lang="en-US" dirty="0"/>
              <a:t>Either you need a sharp reduction in GDP per capita in rich countries (in the order of magnitude of -60%, as estimated by degrowth economist Peter Victor, 2012)</a:t>
            </a:r>
          </a:p>
          <a:p>
            <a:pPr marL="457200" indent="-457200">
              <a:buFont typeface="+mj-lt"/>
              <a:buAutoNum type="arabicPeriod"/>
            </a:pPr>
            <a:r>
              <a:rPr lang="en-US" dirty="0"/>
              <a:t>Or, you need to continue accelerating on green R&amp;D and adoption</a:t>
            </a:r>
            <a:endParaRPr lang="en-GB" dirty="0"/>
          </a:p>
        </p:txBody>
      </p:sp>
      <p:sp>
        <p:nvSpPr>
          <p:cNvPr id="11" name="Footer Placeholder 5">
            <a:extLst>
              <a:ext uri="{FF2B5EF4-FFF2-40B4-BE49-F238E27FC236}">
                <a16:creationId xmlns:a16="http://schemas.microsoft.com/office/drawing/2014/main" id="{7C46AC4C-2067-67C3-6F37-B0225DAC30BC}"/>
              </a:ext>
            </a:extLst>
          </p:cNvPr>
          <p:cNvSpPr>
            <a:spLocks noGrp="1"/>
          </p:cNvSpPr>
          <p:nvPr>
            <p:ph type="ftr" sz="quarter" idx="11"/>
          </p:nvPr>
        </p:nvSpPr>
        <p:spPr>
          <a:xfrm>
            <a:off x="1637716" y="6629400"/>
            <a:ext cx="9144259" cy="228600"/>
          </a:xfrm>
        </p:spPr>
        <p:txBody>
          <a:bodyPr/>
          <a:lstStyle/>
          <a:p>
            <a:r>
              <a:rPr lang="en-US" dirty="0"/>
              <a:t>Growth for Good – Reshaping Capitalism to Save Humanity from Climate Catastrophe</a:t>
            </a:r>
          </a:p>
        </p:txBody>
      </p:sp>
    </p:spTree>
    <p:extLst>
      <p:ext uri="{BB962C8B-B14F-4D97-AF65-F5344CB8AC3E}">
        <p14:creationId xmlns:p14="http://schemas.microsoft.com/office/powerpoint/2010/main" val="1698659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045D70-728A-E182-4420-22DA178B1985}"/>
              </a:ext>
            </a:extLst>
          </p:cNvPr>
          <p:cNvSpPr>
            <a:spLocks noGrp="1"/>
          </p:cNvSpPr>
          <p:nvPr>
            <p:ph type="title"/>
          </p:nvPr>
        </p:nvSpPr>
        <p:spPr/>
        <p:txBody>
          <a:bodyPr/>
          <a:lstStyle/>
          <a:p>
            <a:r>
              <a:rPr lang="en-GB" dirty="0"/>
              <a:t>Growth and nature</a:t>
            </a:r>
          </a:p>
        </p:txBody>
      </p:sp>
      <p:graphicFrame>
        <p:nvGraphicFramePr>
          <p:cNvPr id="7" name="Content Placeholder 6">
            <a:extLst>
              <a:ext uri="{FF2B5EF4-FFF2-40B4-BE49-F238E27FC236}">
                <a16:creationId xmlns:a16="http://schemas.microsoft.com/office/drawing/2014/main" id="{EDBF8A5E-B0F6-991A-B78A-F7D125ECCCD8}"/>
              </a:ext>
            </a:extLst>
          </p:cNvPr>
          <p:cNvGraphicFramePr>
            <a:graphicFrameLocks noGrp="1"/>
          </p:cNvGraphicFramePr>
          <p:nvPr>
            <p:ph idx="1"/>
          </p:nvPr>
        </p:nvGraphicFramePr>
        <p:xfrm>
          <a:off x="1637716" y="1809750"/>
          <a:ext cx="9144259" cy="42338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33BEB20A-A597-45F8-94B0-0572FBBFA66B}"/>
              </a:ext>
            </a:extLst>
          </p:cNvPr>
          <p:cNvSpPr>
            <a:spLocks noGrp="1"/>
          </p:cNvSpPr>
          <p:nvPr>
            <p:ph type="sldNum" sz="quarter" idx="12"/>
          </p:nvPr>
        </p:nvSpPr>
        <p:spPr/>
        <p:txBody>
          <a:bodyPr/>
          <a:lstStyle/>
          <a:p>
            <a:fld id="{9CD8D479-8942-46E8-A226-A4E01F7A105C}" type="slidenum">
              <a:rPr lang="en-GB" smtClean="0"/>
              <a:t>11</a:t>
            </a:fld>
            <a:endParaRPr lang="en-GB"/>
          </a:p>
        </p:txBody>
      </p:sp>
      <p:sp>
        <p:nvSpPr>
          <p:cNvPr id="5" name="Date Placeholder 4">
            <a:extLst>
              <a:ext uri="{FF2B5EF4-FFF2-40B4-BE49-F238E27FC236}">
                <a16:creationId xmlns:a16="http://schemas.microsoft.com/office/drawing/2014/main" id="{2D536C72-033A-4541-3758-486EDFB032F8}"/>
              </a:ext>
            </a:extLst>
          </p:cNvPr>
          <p:cNvSpPr>
            <a:spLocks noGrp="1"/>
          </p:cNvSpPr>
          <p:nvPr>
            <p:ph type="dt" sz="half" idx="10"/>
          </p:nvPr>
        </p:nvSpPr>
        <p:spPr/>
        <p:txBody>
          <a:bodyPr/>
          <a:lstStyle/>
          <a:p>
            <a:fld id="{6DD1B487-36FD-4CED-B07A-1A81FC6540B1}" type="datetime1">
              <a:rPr lang="en-US" smtClean="0"/>
              <a:pPr/>
              <a:t>12/15/2022</a:t>
            </a:fld>
            <a:endParaRPr lang="en-US" dirty="0"/>
          </a:p>
        </p:txBody>
      </p:sp>
      <p:sp>
        <p:nvSpPr>
          <p:cNvPr id="9" name="Footer Placeholder 5">
            <a:extLst>
              <a:ext uri="{FF2B5EF4-FFF2-40B4-BE49-F238E27FC236}">
                <a16:creationId xmlns:a16="http://schemas.microsoft.com/office/drawing/2014/main" id="{A5D8F287-C0E2-AB65-F6CE-17460DDD2786}"/>
              </a:ext>
            </a:extLst>
          </p:cNvPr>
          <p:cNvSpPr>
            <a:spLocks noGrp="1"/>
          </p:cNvSpPr>
          <p:nvPr>
            <p:ph type="ftr" sz="quarter" idx="11"/>
          </p:nvPr>
        </p:nvSpPr>
        <p:spPr>
          <a:xfrm>
            <a:off x="1637716" y="6629400"/>
            <a:ext cx="9144259" cy="228600"/>
          </a:xfrm>
        </p:spPr>
        <p:txBody>
          <a:bodyPr/>
          <a:lstStyle/>
          <a:p>
            <a:r>
              <a:rPr lang="en-US" dirty="0"/>
              <a:t>Growth for Good – Reshaping Capitalism to Save Humanity from Climate Catastrophe</a:t>
            </a:r>
          </a:p>
        </p:txBody>
      </p:sp>
      <p:sp>
        <p:nvSpPr>
          <p:cNvPr id="8" name="Oval 7">
            <a:extLst>
              <a:ext uri="{FF2B5EF4-FFF2-40B4-BE49-F238E27FC236}">
                <a16:creationId xmlns:a16="http://schemas.microsoft.com/office/drawing/2014/main" id="{0E17CCC1-51E3-63CC-CF54-31E02FE2F025}"/>
              </a:ext>
            </a:extLst>
          </p:cNvPr>
          <p:cNvSpPr/>
          <p:nvPr/>
        </p:nvSpPr>
        <p:spPr>
          <a:xfrm rot="5400000">
            <a:off x="4723252" y="2158212"/>
            <a:ext cx="2973185" cy="6197791"/>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TextBox 9">
            <a:extLst>
              <a:ext uri="{FF2B5EF4-FFF2-40B4-BE49-F238E27FC236}">
                <a16:creationId xmlns:a16="http://schemas.microsoft.com/office/drawing/2014/main" id="{EB531410-3137-7E18-414A-6F25B1D69AD6}"/>
              </a:ext>
            </a:extLst>
          </p:cNvPr>
          <p:cNvSpPr txBox="1"/>
          <p:nvPr/>
        </p:nvSpPr>
        <p:spPr>
          <a:xfrm>
            <a:off x="8035583" y="1497471"/>
            <a:ext cx="4019550" cy="2585323"/>
          </a:xfrm>
          <a:prstGeom prst="rect">
            <a:avLst/>
          </a:prstGeom>
          <a:noFill/>
        </p:spPr>
        <p:txBody>
          <a:bodyPr wrap="square" rtlCol="0">
            <a:spAutoFit/>
          </a:bodyPr>
          <a:lstStyle/>
          <a:p>
            <a:r>
              <a:rPr lang="en-GB" b="1" dirty="0">
                <a:solidFill>
                  <a:srgbClr val="C00000"/>
                </a:solidFill>
              </a:rPr>
              <a:t>Conclusion:</a:t>
            </a:r>
          </a:p>
          <a:p>
            <a:r>
              <a:rPr lang="en-GB" b="1" dirty="0">
                <a:solidFill>
                  <a:srgbClr val="C00000"/>
                </a:solidFill>
              </a:rPr>
              <a:t>Growth did not start with the Industrial Revolution and has always been about achieving more needs/wants using knowhow/tech, while managing our relationship with nature. The *current* growth model (based on fossil fuels) no longer fulfils this condition</a:t>
            </a:r>
          </a:p>
        </p:txBody>
      </p:sp>
      <p:sp>
        <p:nvSpPr>
          <p:cNvPr id="11" name="TextBox 10">
            <a:extLst>
              <a:ext uri="{FF2B5EF4-FFF2-40B4-BE49-F238E27FC236}">
                <a16:creationId xmlns:a16="http://schemas.microsoft.com/office/drawing/2014/main" id="{FEDC436B-7902-6B3E-B349-341633F5AB29}"/>
              </a:ext>
            </a:extLst>
          </p:cNvPr>
          <p:cNvSpPr txBox="1"/>
          <p:nvPr/>
        </p:nvSpPr>
        <p:spPr>
          <a:xfrm>
            <a:off x="205201" y="3429000"/>
            <a:ext cx="4019550" cy="923330"/>
          </a:xfrm>
          <a:prstGeom prst="rect">
            <a:avLst/>
          </a:prstGeom>
          <a:noFill/>
        </p:spPr>
        <p:txBody>
          <a:bodyPr wrap="square" rtlCol="0">
            <a:spAutoFit/>
          </a:bodyPr>
          <a:lstStyle/>
          <a:p>
            <a:r>
              <a:rPr lang="en-GB" b="1" dirty="0">
                <a:solidFill>
                  <a:srgbClr val="00B050"/>
                </a:solidFill>
              </a:rPr>
              <a:t>Implication: </a:t>
            </a:r>
            <a:br>
              <a:rPr lang="en-GB" b="1" dirty="0">
                <a:solidFill>
                  <a:srgbClr val="00B050"/>
                </a:solidFill>
              </a:rPr>
            </a:br>
            <a:r>
              <a:rPr lang="en-GB" b="1" dirty="0">
                <a:solidFill>
                  <a:srgbClr val="00B050"/>
                </a:solidFill>
              </a:rPr>
              <a:t>A *different* / reshaped type of capitalism &amp; growth is needed</a:t>
            </a:r>
          </a:p>
        </p:txBody>
      </p:sp>
    </p:spTree>
    <p:extLst>
      <p:ext uri="{BB962C8B-B14F-4D97-AF65-F5344CB8AC3E}">
        <p14:creationId xmlns:p14="http://schemas.microsoft.com/office/powerpoint/2010/main" val="306241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57E5AB-D4E5-03B1-73D3-92209072B975}"/>
              </a:ext>
            </a:extLst>
          </p:cNvPr>
          <p:cNvSpPr>
            <a:spLocks noGrp="1"/>
          </p:cNvSpPr>
          <p:nvPr>
            <p:ph type="title"/>
          </p:nvPr>
        </p:nvSpPr>
        <p:spPr/>
        <p:txBody>
          <a:bodyPr/>
          <a:lstStyle/>
          <a:p>
            <a:r>
              <a:rPr lang="en-GB" dirty="0"/>
              <a:t>The overarching message</a:t>
            </a:r>
          </a:p>
        </p:txBody>
      </p:sp>
      <p:sp>
        <p:nvSpPr>
          <p:cNvPr id="3" name="Content Placeholder 2">
            <a:extLst>
              <a:ext uri="{FF2B5EF4-FFF2-40B4-BE49-F238E27FC236}">
                <a16:creationId xmlns:a16="http://schemas.microsoft.com/office/drawing/2014/main" id="{9544ECCB-2074-A11D-F997-C4CDDD239F02}"/>
              </a:ext>
            </a:extLst>
          </p:cNvPr>
          <p:cNvSpPr>
            <a:spLocks noGrp="1"/>
          </p:cNvSpPr>
          <p:nvPr>
            <p:ph idx="1"/>
          </p:nvPr>
        </p:nvSpPr>
        <p:spPr/>
        <p:txBody>
          <a:bodyPr>
            <a:normAutofit/>
          </a:bodyPr>
          <a:lstStyle/>
          <a:p>
            <a:r>
              <a:rPr lang="en-GB" sz="2400" dirty="0"/>
              <a:t>Avoiding a climate disaster goes through a restructuring of the whole economy and a switch to green technology</a:t>
            </a:r>
          </a:p>
          <a:p>
            <a:r>
              <a:rPr lang="en-GB" sz="2400" dirty="0"/>
              <a:t>Capitalism can be a forceful ally, by fostering the development and deployment of green tech</a:t>
            </a:r>
          </a:p>
          <a:p>
            <a:r>
              <a:rPr lang="en-GB" sz="2400" dirty="0"/>
              <a:t>However, this will not happen on its own, and surely not at the speed required (climate neutral by 2050)</a:t>
            </a:r>
          </a:p>
          <a:p>
            <a:pPr marL="0" indent="0">
              <a:buNone/>
            </a:pPr>
            <a:endParaRPr lang="en-GB" sz="2400" dirty="0"/>
          </a:p>
          <a:p>
            <a:pPr>
              <a:buFont typeface="Wingdings" panose="05000000000000000000" pitchFamily="2" charset="2"/>
              <a:buChar char="à"/>
            </a:pPr>
            <a:r>
              <a:rPr lang="en-GB" sz="2400" dirty="0">
                <a:sym typeface="Wingdings" panose="05000000000000000000" pitchFamily="2" charset="2"/>
              </a:rPr>
              <a:t>Actions required by governments (but also pioneering businesses and engaged citizens)</a:t>
            </a:r>
          </a:p>
          <a:p>
            <a:pPr marL="0" indent="0">
              <a:buNone/>
            </a:pPr>
            <a:endParaRPr lang="en-GB" sz="2400" dirty="0">
              <a:sym typeface="Wingdings" panose="05000000000000000000" pitchFamily="2" charset="2"/>
            </a:endParaRPr>
          </a:p>
          <a:p>
            <a:pPr marL="0" indent="0">
              <a:buNone/>
            </a:pPr>
            <a:r>
              <a:rPr lang="en-GB" sz="2400" dirty="0">
                <a:sym typeface="Wingdings" panose="05000000000000000000" pitchFamily="2" charset="2"/>
              </a:rPr>
              <a:t>		</a:t>
            </a:r>
            <a:r>
              <a:rPr lang="en-GB" sz="2400" b="1" dirty="0">
                <a:sym typeface="Wingdings" panose="05000000000000000000" pitchFamily="2" charset="2"/>
              </a:rPr>
              <a:t>‘Whole-of-nation’ approach</a:t>
            </a:r>
            <a:endParaRPr lang="en-GB" sz="2400" b="1" dirty="0"/>
          </a:p>
        </p:txBody>
      </p:sp>
      <p:sp>
        <p:nvSpPr>
          <p:cNvPr id="4" name="Slide Number Placeholder 3">
            <a:extLst>
              <a:ext uri="{FF2B5EF4-FFF2-40B4-BE49-F238E27FC236}">
                <a16:creationId xmlns:a16="http://schemas.microsoft.com/office/drawing/2014/main" id="{8D38154E-2F40-F62F-FB8D-5615B8C2CE78}"/>
              </a:ext>
            </a:extLst>
          </p:cNvPr>
          <p:cNvSpPr>
            <a:spLocks noGrp="1"/>
          </p:cNvSpPr>
          <p:nvPr>
            <p:ph type="sldNum" sz="quarter" idx="12"/>
          </p:nvPr>
        </p:nvSpPr>
        <p:spPr/>
        <p:txBody>
          <a:bodyPr/>
          <a:lstStyle/>
          <a:p>
            <a:fld id="{9CD8D479-8942-46E8-A226-A4E01F7A105C}" type="slidenum">
              <a:rPr lang="en-GB" smtClean="0"/>
              <a:t>12</a:t>
            </a:fld>
            <a:endParaRPr lang="en-GB"/>
          </a:p>
        </p:txBody>
      </p:sp>
      <p:sp>
        <p:nvSpPr>
          <p:cNvPr id="5" name="Date Placeholder 4">
            <a:extLst>
              <a:ext uri="{FF2B5EF4-FFF2-40B4-BE49-F238E27FC236}">
                <a16:creationId xmlns:a16="http://schemas.microsoft.com/office/drawing/2014/main" id="{61C9AA39-062D-7681-3C7A-97A694565B2E}"/>
              </a:ext>
            </a:extLst>
          </p:cNvPr>
          <p:cNvSpPr>
            <a:spLocks noGrp="1"/>
          </p:cNvSpPr>
          <p:nvPr>
            <p:ph type="dt" sz="half" idx="10"/>
          </p:nvPr>
        </p:nvSpPr>
        <p:spPr/>
        <p:txBody>
          <a:bodyPr/>
          <a:lstStyle/>
          <a:p>
            <a:fld id="{6DD1B487-36FD-4CED-B07A-1A81FC6540B1}" type="datetime1">
              <a:rPr lang="en-US" smtClean="0"/>
              <a:pPr/>
              <a:t>12/15/2022</a:t>
            </a:fld>
            <a:endParaRPr lang="en-US" dirty="0"/>
          </a:p>
        </p:txBody>
      </p:sp>
      <p:sp>
        <p:nvSpPr>
          <p:cNvPr id="7" name="Footer Placeholder 5">
            <a:extLst>
              <a:ext uri="{FF2B5EF4-FFF2-40B4-BE49-F238E27FC236}">
                <a16:creationId xmlns:a16="http://schemas.microsoft.com/office/drawing/2014/main" id="{B8D17E85-58ED-4B30-7282-2EE39217E3DE}"/>
              </a:ext>
            </a:extLst>
          </p:cNvPr>
          <p:cNvSpPr>
            <a:spLocks noGrp="1"/>
          </p:cNvSpPr>
          <p:nvPr>
            <p:ph type="ftr" sz="quarter" idx="11"/>
          </p:nvPr>
        </p:nvSpPr>
        <p:spPr>
          <a:xfrm>
            <a:off x="1637716" y="6629400"/>
            <a:ext cx="9144259" cy="228600"/>
          </a:xfrm>
        </p:spPr>
        <p:txBody>
          <a:bodyPr/>
          <a:lstStyle/>
          <a:p>
            <a:r>
              <a:rPr lang="en-US" dirty="0"/>
              <a:t>Growth for Good – Reshaping Capitalism to Save Humanity from Climate Catastrophe</a:t>
            </a:r>
          </a:p>
        </p:txBody>
      </p:sp>
    </p:spTree>
    <p:extLst>
      <p:ext uri="{BB962C8B-B14F-4D97-AF65-F5344CB8AC3E}">
        <p14:creationId xmlns:p14="http://schemas.microsoft.com/office/powerpoint/2010/main" val="3921697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57E5AB-D4E5-03B1-73D3-92209072B975}"/>
              </a:ext>
            </a:extLst>
          </p:cNvPr>
          <p:cNvSpPr>
            <a:spLocks noGrp="1"/>
          </p:cNvSpPr>
          <p:nvPr>
            <p:ph type="title"/>
          </p:nvPr>
        </p:nvSpPr>
        <p:spPr/>
        <p:txBody>
          <a:bodyPr/>
          <a:lstStyle/>
          <a:p>
            <a:r>
              <a:rPr lang="en-GB" dirty="0"/>
              <a:t>Technology and just transition</a:t>
            </a:r>
          </a:p>
        </p:txBody>
      </p:sp>
      <p:sp>
        <p:nvSpPr>
          <p:cNvPr id="3" name="Content Placeholder 2">
            <a:extLst>
              <a:ext uri="{FF2B5EF4-FFF2-40B4-BE49-F238E27FC236}">
                <a16:creationId xmlns:a16="http://schemas.microsoft.com/office/drawing/2014/main" id="{9544ECCB-2074-A11D-F997-C4CDDD239F02}"/>
              </a:ext>
            </a:extLst>
          </p:cNvPr>
          <p:cNvSpPr>
            <a:spLocks noGrp="1"/>
          </p:cNvSpPr>
          <p:nvPr>
            <p:ph idx="1"/>
          </p:nvPr>
        </p:nvSpPr>
        <p:spPr>
          <a:xfrm>
            <a:off x="1410027" y="1566001"/>
            <a:ext cx="6333798" cy="4620682"/>
          </a:xfrm>
        </p:spPr>
        <p:txBody>
          <a:bodyPr>
            <a:normAutofit/>
          </a:bodyPr>
          <a:lstStyle/>
          <a:p>
            <a:r>
              <a:rPr lang="en-GB" sz="2400" dirty="0"/>
              <a:t>We are talking about transformation on the scale of an Industrial Revolution</a:t>
            </a:r>
          </a:p>
          <a:p>
            <a:r>
              <a:rPr lang="en-GB" sz="2400" dirty="0"/>
              <a:t>Policy will accelerate this even more, to achieve climate goals and avoid the worst outcomes</a:t>
            </a:r>
          </a:p>
          <a:p>
            <a:r>
              <a:rPr lang="en-GB" sz="2400" dirty="0"/>
              <a:t>Some areas/regions/professions will be left behind. Cultural views will be shattered</a:t>
            </a:r>
          </a:p>
          <a:p>
            <a:pPr marL="0" indent="0">
              <a:buNone/>
            </a:pPr>
            <a:endParaRPr lang="en-GB" sz="2400" dirty="0"/>
          </a:p>
          <a:p>
            <a:pPr marL="0" indent="0">
              <a:buNone/>
            </a:pPr>
            <a:r>
              <a:rPr lang="en-GB" sz="2400" dirty="0">
                <a:sym typeface="Wingdings" panose="05000000000000000000" pitchFamily="2" charset="2"/>
              </a:rPr>
              <a:t> </a:t>
            </a:r>
            <a:r>
              <a:rPr lang="en-GB" sz="2400" b="1" dirty="0">
                <a:sym typeface="Wingdings" panose="05000000000000000000" pitchFamily="2" charset="2"/>
              </a:rPr>
              <a:t>Green policy and inclusive social policy must proceed hand in hand or people will oppose the transition</a:t>
            </a:r>
            <a:endParaRPr lang="en-GB" sz="2400" b="1" dirty="0"/>
          </a:p>
        </p:txBody>
      </p:sp>
      <p:sp>
        <p:nvSpPr>
          <p:cNvPr id="4" name="Slide Number Placeholder 3">
            <a:extLst>
              <a:ext uri="{FF2B5EF4-FFF2-40B4-BE49-F238E27FC236}">
                <a16:creationId xmlns:a16="http://schemas.microsoft.com/office/drawing/2014/main" id="{8D38154E-2F40-F62F-FB8D-5615B8C2CE78}"/>
              </a:ext>
            </a:extLst>
          </p:cNvPr>
          <p:cNvSpPr>
            <a:spLocks noGrp="1"/>
          </p:cNvSpPr>
          <p:nvPr>
            <p:ph type="sldNum" sz="quarter" idx="12"/>
          </p:nvPr>
        </p:nvSpPr>
        <p:spPr/>
        <p:txBody>
          <a:bodyPr/>
          <a:lstStyle/>
          <a:p>
            <a:fld id="{9CD8D479-8942-46E8-A226-A4E01F7A105C}" type="slidenum">
              <a:rPr lang="en-GB" smtClean="0"/>
              <a:t>13</a:t>
            </a:fld>
            <a:endParaRPr lang="en-GB"/>
          </a:p>
        </p:txBody>
      </p:sp>
      <p:sp>
        <p:nvSpPr>
          <p:cNvPr id="5" name="Date Placeholder 4">
            <a:extLst>
              <a:ext uri="{FF2B5EF4-FFF2-40B4-BE49-F238E27FC236}">
                <a16:creationId xmlns:a16="http://schemas.microsoft.com/office/drawing/2014/main" id="{61C9AA39-062D-7681-3C7A-97A694565B2E}"/>
              </a:ext>
            </a:extLst>
          </p:cNvPr>
          <p:cNvSpPr>
            <a:spLocks noGrp="1"/>
          </p:cNvSpPr>
          <p:nvPr>
            <p:ph type="dt" sz="half" idx="10"/>
          </p:nvPr>
        </p:nvSpPr>
        <p:spPr/>
        <p:txBody>
          <a:bodyPr/>
          <a:lstStyle/>
          <a:p>
            <a:fld id="{6DD1B487-36FD-4CED-B07A-1A81FC6540B1}" type="datetime1">
              <a:rPr lang="en-US" smtClean="0"/>
              <a:pPr/>
              <a:t>12/15/2022</a:t>
            </a:fld>
            <a:endParaRPr lang="en-US" dirty="0"/>
          </a:p>
        </p:txBody>
      </p:sp>
      <p:sp>
        <p:nvSpPr>
          <p:cNvPr id="7" name="Footer Placeholder 5">
            <a:extLst>
              <a:ext uri="{FF2B5EF4-FFF2-40B4-BE49-F238E27FC236}">
                <a16:creationId xmlns:a16="http://schemas.microsoft.com/office/drawing/2014/main" id="{B8D17E85-58ED-4B30-7282-2EE39217E3DE}"/>
              </a:ext>
            </a:extLst>
          </p:cNvPr>
          <p:cNvSpPr>
            <a:spLocks noGrp="1"/>
          </p:cNvSpPr>
          <p:nvPr>
            <p:ph type="ftr" sz="quarter" idx="11"/>
          </p:nvPr>
        </p:nvSpPr>
        <p:spPr>
          <a:xfrm>
            <a:off x="1637716" y="6629400"/>
            <a:ext cx="9144259" cy="228600"/>
          </a:xfrm>
        </p:spPr>
        <p:txBody>
          <a:bodyPr/>
          <a:lstStyle/>
          <a:p>
            <a:r>
              <a:rPr lang="en-US" dirty="0"/>
              <a:t>Growth for Good – Reshaping Capitalism to Save Humanity from Climate Catastrophe</a:t>
            </a:r>
          </a:p>
        </p:txBody>
      </p:sp>
      <p:pic>
        <p:nvPicPr>
          <p:cNvPr id="4100" name="Picture 4" descr="Innovation and Its Enemies (ebook), Calestous Juma | 9780190467050 | Boeken  | bol.com">
            <a:extLst>
              <a:ext uri="{FF2B5EF4-FFF2-40B4-BE49-F238E27FC236}">
                <a16:creationId xmlns:a16="http://schemas.microsoft.com/office/drawing/2014/main" id="{1A829A20-A879-26FD-0CDB-95ED45A64B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76873" y="1057275"/>
            <a:ext cx="3365500" cy="50482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91063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803775-7090-9633-E9CF-B447C12173C8}"/>
              </a:ext>
            </a:extLst>
          </p:cNvPr>
          <p:cNvSpPr>
            <a:spLocks noGrp="1"/>
          </p:cNvSpPr>
          <p:nvPr>
            <p:ph type="title"/>
          </p:nvPr>
        </p:nvSpPr>
        <p:spPr/>
        <p:txBody>
          <a:bodyPr/>
          <a:lstStyle/>
          <a:p>
            <a:r>
              <a:rPr lang="en-GB" dirty="0"/>
              <a:t>There is much more in the book</a:t>
            </a:r>
          </a:p>
        </p:txBody>
      </p:sp>
      <p:sp>
        <p:nvSpPr>
          <p:cNvPr id="4" name="Slide Number Placeholder 3">
            <a:extLst>
              <a:ext uri="{FF2B5EF4-FFF2-40B4-BE49-F238E27FC236}">
                <a16:creationId xmlns:a16="http://schemas.microsoft.com/office/drawing/2014/main" id="{3E971FC3-E64A-799F-2F49-6E3B3E3A80DF}"/>
              </a:ext>
            </a:extLst>
          </p:cNvPr>
          <p:cNvSpPr>
            <a:spLocks noGrp="1"/>
          </p:cNvSpPr>
          <p:nvPr>
            <p:ph type="sldNum" sz="quarter" idx="12"/>
          </p:nvPr>
        </p:nvSpPr>
        <p:spPr/>
        <p:txBody>
          <a:bodyPr/>
          <a:lstStyle/>
          <a:p>
            <a:fld id="{9CD8D479-8942-46E8-A226-A4E01F7A105C}" type="slidenum">
              <a:rPr lang="en-GB" smtClean="0"/>
              <a:t>14</a:t>
            </a:fld>
            <a:endParaRPr lang="en-GB"/>
          </a:p>
        </p:txBody>
      </p:sp>
      <p:sp>
        <p:nvSpPr>
          <p:cNvPr id="5" name="Date Placeholder 4">
            <a:extLst>
              <a:ext uri="{FF2B5EF4-FFF2-40B4-BE49-F238E27FC236}">
                <a16:creationId xmlns:a16="http://schemas.microsoft.com/office/drawing/2014/main" id="{155B8AD1-433D-6955-CB0F-ACFF79150F70}"/>
              </a:ext>
            </a:extLst>
          </p:cNvPr>
          <p:cNvSpPr>
            <a:spLocks noGrp="1"/>
          </p:cNvSpPr>
          <p:nvPr>
            <p:ph type="dt" sz="half" idx="10"/>
          </p:nvPr>
        </p:nvSpPr>
        <p:spPr/>
        <p:txBody>
          <a:bodyPr/>
          <a:lstStyle/>
          <a:p>
            <a:fld id="{6DD1B487-36FD-4CED-B07A-1A81FC6540B1}" type="datetime1">
              <a:rPr lang="en-US" smtClean="0"/>
              <a:pPr/>
              <a:t>12/15/2022</a:t>
            </a:fld>
            <a:endParaRPr lang="en-US" dirty="0"/>
          </a:p>
        </p:txBody>
      </p:sp>
      <p:sp>
        <p:nvSpPr>
          <p:cNvPr id="7" name="Footer Placeholder 5">
            <a:extLst>
              <a:ext uri="{FF2B5EF4-FFF2-40B4-BE49-F238E27FC236}">
                <a16:creationId xmlns:a16="http://schemas.microsoft.com/office/drawing/2014/main" id="{D6F20710-9DF3-50B1-817E-93E227B51346}"/>
              </a:ext>
            </a:extLst>
          </p:cNvPr>
          <p:cNvSpPr>
            <a:spLocks noGrp="1"/>
          </p:cNvSpPr>
          <p:nvPr>
            <p:ph type="ftr" sz="quarter" idx="11"/>
          </p:nvPr>
        </p:nvSpPr>
        <p:spPr>
          <a:xfrm>
            <a:off x="1637716" y="6629400"/>
            <a:ext cx="9144259" cy="228600"/>
          </a:xfrm>
        </p:spPr>
        <p:txBody>
          <a:bodyPr/>
          <a:lstStyle/>
          <a:p>
            <a:r>
              <a:rPr lang="en-US" dirty="0"/>
              <a:t>Growth for Good – Reshaping Capitalism to Save Humanity from Climate Catastrophe</a:t>
            </a:r>
          </a:p>
        </p:txBody>
      </p:sp>
      <p:pic>
        <p:nvPicPr>
          <p:cNvPr id="8" name="Content Placeholder 7">
            <a:extLst>
              <a:ext uri="{FF2B5EF4-FFF2-40B4-BE49-F238E27FC236}">
                <a16:creationId xmlns:a16="http://schemas.microsoft.com/office/drawing/2014/main" id="{0205F3CD-D29B-CD3A-24CB-906D16D0578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472047" y="1507278"/>
            <a:ext cx="3058155" cy="4621213"/>
          </a:xfrm>
          <a:prstGeom prst="rect">
            <a:avLst/>
          </a:prstGeom>
          <a:ln>
            <a:noFill/>
          </a:ln>
          <a:effectLst>
            <a:outerShdw blurRad="292100" dist="139700" dir="2700000" algn="tl" rotWithShape="0">
              <a:srgbClr val="333333">
                <a:alpha val="65000"/>
              </a:srgbClr>
            </a:outerShdw>
          </a:effectLst>
        </p:spPr>
      </p:pic>
      <p:sp>
        <p:nvSpPr>
          <p:cNvPr id="9" name="TextBox 8">
            <a:extLst>
              <a:ext uri="{FF2B5EF4-FFF2-40B4-BE49-F238E27FC236}">
                <a16:creationId xmlns:a16="http://schemas.microsoft.com/office/drawing/2014/main" id="{C5D4C6D5-609E-E487-B4B4-8C77722D6910}"/>
              </a:ext>
            </a:extLst>
          </p:cNvPr>
          <p:cNvSpPr txBox="1"/>
          <p:nvPr/>
        </p:nvSpPr>
        <p:spPr>
          <a:xfrm>
            <a:off x="1038225" y="1733550"/>
            <a:ext cx="5667375" cy="4154984"/>
          </a:xfrm>
          <a:prstGeom prst="rect">
            <a:avLst/>
          </a:prstGeom>
          <a:noFill/>
        </p:spPr>
        <p:txBody>
          <a:bodyPr wrap="square" rtlCol="0">
            <a:spAutoFit/>
          </a:bodyPr>
          <a:lstStyle/>
          <a:p>
            <a:pPr marL="285750" indent="-285750">
              <a:buFont typeface="Arial" panose="020B0604020202020204" pitchFamily="34" charset="0"/>
              <a:buChar char="•"/>
            </a:pPr>
            <a:r>
              <a:rPr lang="en-GB" sz="2400" dirty="0"/>
              <a:t>Discussion on the interplay between growth, wellbeing and liberal democracy (</a:t>
            </a:r>
            <a:r>
              <a:rPr lang="en-GB" sz="2400" i="1" dirty="0"/>
              <a:t>Ch. 2</a:t>
            </a:r>
            <a:r>
              <a:rPr lang="en-GB" sz="2400" dirty="0"/>
              <a:t>)</a:t>
            </a:r>
          </a:p>
          <a:p>
            <a:pPr marL="285750" indent="-285750">
              <a:buFont typeface="Arial" panose="020B0604020202020204" pitchFamily="34" charset="0"/>
              <a:buChar char="•"/>
            </a:pPr>
            <a:r>
              <a:rPr lang="en-GB" sz="2400" dirty="0"/>
              <a:t>A zoom-in on Italy as a case study of the negative dynamics unleashed in a steady state economy (</a:t>
            </a:r>
            <a:r>
              <a:rPr lang="en-GB" sz="2400" i="1" dirty="0"/>
              <a:t>Ch. 4</a:t>
            </a:r>
            <a:r>
              <a:rPr lang="en-GB" sz="2400" dirty="0"/>
              <a:t>)</a:t>
            </a:r>
          </a:p>
          <a:p>
            <a:pPr marL="285750" indent="-285750">
              <a:buFont typeface="Arial" panose="020B0604020202020204" pitchFamily="34" charset="0"/>
              <a:buChar char="•"/>
            </a:pPr>
            <a:r>
              <a:rPr lang="en-GB" sz="2400" dirty="0"/>
              <a:t>International cooperation in the face of climate change (</a:t>
            </a:r>
            <a:r>
              <a:rPr lang="en-GB" sz="2400" i="1" dirty="0"/>
              <a:t>Ch. 7</a:t>
            </a:r>
            <a:r>
              <a:rPr lang="en-GB" sz="2400" dirty="0"/>
              <a:t>)</a:t>
            </a:r>
          </a:p>
          <a:p>
            <a:pPr marL="285750" indent="-285750">
              <a:buFont typeface="Arial" panose="020B0604020202020204" pitchFamily="34" charset="0"/>
              <a:buChar char="•"/>
            </a:pPr>
            <a:r>
              <a:rPr lang="en-GB" sz="2400" dirty="0"/>
              <a:t>Green macro, or else what happens to growth and jobs if we implement Green Deals (</a:t>
            </a:r>
            <a:r>
              <a:rPr lang="en-GB" sz="2400" i="1" dirty="0"/>
              <a:t>Conclusion</a:t>
            </a:r>
            <a:r>
              <a:rPr lang="en-GB" sz="2400" dirty="0"/>
              <a:t>)</a:t>
            </a:r>
          </a:p>
        </p:txBody>
      </p:sp>
    </p:spTree>
    <p:extLst>
      <p:ext uri="{BB962C8B-B14F-4D97-AF65-F5344CB8AC3E}">
        <p14:creationId xmlns:p14="http://schemas.microsoft.com/office/powerpoint/2010/main" val="1847954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69E20A-B4D7-7979-E472-9D492D5C621D}"/>
              </a:ext>
            </a:extLst>
          </p:cNvPr>
          <p:cNvSpPr>
            <a:spLocks noGrp="1"/>
          </p:cNvSpPr>
          <p:nvPr>
            <p:ph type="title"/>
          </p:nvPr>
        </p:nvSpPr>
        <p:spPr/>
        <p:txBody>
          <a:bodyPr/>
          <a:lstStyle/>
          <a:p>
            <a:r>
              <a:rPr lang="it-IT" dirty="0"/>
              <a:t>The cost of greening</a:t>
            </a:r>
          </a:p>
        </p:txBody>
      </p:sp>
      <p:sp>
        <p:nvSpPr>
          <p:cNvPr id="3" name="Content Placeholder 2">
            <a:extLst>
              <a:ext uri="{FF2B5EF4-FFF2-40B4-BE49-F238E27FC236}">
                <a16:creationId xmlns:a16="http://schemas.microsoft.com/office/drawing/2014/main" id="{41CEDFD4-714A-401C-3FF1-505B9FD6B5CC}"/>
              </a:ext>
            </a:extLst>
          </p:cNvPr>
          <p:cNvSpPr>
            <a:spLocks noGrp="1"/>
          </p:cNvSpPr>
          <p:nvPr>
            <p:ph idx="1"/>
          </p:nvPr>
        </p:nvSpPr>
        <p:spPr>
          <a:xfrm>
            <a:off x="1410027" y="1566001"/>
            <a:ext cx="9943773" cy="4620682"/>
          </a:xfrm>
        </p:spPr>
        <p:txBody>
          <a:bodyPr/>
          <a:lstStyle/>
          <a:p>
            <a:r>
              <a:rPr lang="en-GB" dirty="0"/>
              <a:t>According to one narrative..</a:t>
            </a:r>
          </a:p>
          <a:p>
            <a:r>
              <a:rPr lang="en-GB" dirty="0"/>
              <a:t>Green transition represents large costs in the short term</a:t>
            </a:r>
          </a:p>
          <a:p>
            <a:pPr lvl="1"/>
            <a:r>
              <a:rPr lang="en-GB" dirty="0"/>
              <a:t>“The green option is more expensive”</a:t>
            </a:r>
          </a:p>
          <a:p>
            <a:r>
              <a:rPr lang="en-GB" dirty="0"/>
              <a:t>It is not really an investment opportunity, because in the best case scenario we simply get to keep what we already have</a:t>
            </a:r>
          </a:p>
          <a:p>
            <a:pPr lvl="1"/>
            <a:r>
              <a:rPr lang="en-GB" dirty="0"/>
              <a:t>Think ICE -&gt; EV</a:t>
            </a:r>
          </a:p>
          <a:p>
            <a:pPr lvl="1"/>
            <a:r>
              <a:rPr lang="en-GB" dirty="0"/>
              <a:t>More like military expenditure. A necessary evil</a:t>
            </a:r>
          </a:p>
          <a:p>
            <a:r>
              <a:rPr lang="en-GB" dirty="0"/>
              <a:t>It creates stranded assets</a:t>
            </a:r>
          </a:p>
          <a:p>
            <a:pPr marL="0" indent="0">
              <a:buNone/>
            </a:pPr>
            <a:endParaRPr lang="en-GB" dirty="0"/>
          </a:p>
          <a:p>
            <a:pPr marL="0" indent="0">
              <a:buNone/>
            </a:pPr>
            <a:r>
              <a:rPr lang="en-GB" dirty="0">
                <a:sym typeface="Wingdings" panose="05000000000000000000" pitchFamily="2" charset="2"/>
              </a:rPr>
              <a:t> </a:t>
            </a:r>
            <a:r>
              <a:rPr lang="en-GB" b="1" dirty="0">
                <a:sym typeface="Wingdings" panose="05000000000000000000" pitchFamily="2" charset="2"/>
              </a:rPr>
              <a:t>Macro models suggest muted impact on </a:t>
            </a:r>
            <a:br>
              <a:rPr lang="en-GB" b="1" dirty="0">
                <a:sym typeface="Wingdings" panose="05000000000000000000" pitchFamily="2" charset="2"/>
              </a:rPr>
            </a:br>
            <a:r>
              <a:rPr lang="en-GB" b="1" dirty="0">
                <a:sym typeface="Wingdings" panose="05000000000000000000" pitchFamily="2" charset="2"/>
              </a:rPr>
              <a:t>GDP (and net job creation)</a:t>
            </a:r>
            <a:endParaRPr lang="en-GB" b="1" dirty="0"/>
          </a:p>
        </p:txBody>
      </p:sp>
      <p:sp>
        <p:nvSpPr>
          <p:cNvPr id="4" name="Slide Number Placeholder 3">
            <a:extLst>
              <a:ext uri="{FF2B5EF4-FFF2-40B4-BE49-F238E27FC236}">
                <a16:creationId xmlns:a16="http://schemas.microsoft.com/office/drawing/2014/main" id="{FE9E2DA1-C23C-09FB-014A-EDF13BA25174}"/>
              </a:ext>
            </a:extLst>
          </p:cNvPr>
          <p:cNvSpPr>
            <a:spLocks noGrp="1"/>
          </p:cNvSpPr>
          <p:nvPr>
            <p:ph type="sldNum" sz="quarter" idx="12"/>
          </p:nvPr>
        </p:nvSpPr>
        <p:spPr/>
        <p:txBody>
          <a:bodyPr/>
          <a:lstStyle/>
          <a:p>
            <a:fld id="{9CD8D479-8942-46E8-A226-A4E01F7A105C}" type="slidenum">
              <a:rPr lang="en-GB" smtClean="0"/>
              <a:t>15</a:t>
            </a:fld>
            <a:endParaRPr lang="en-GB"/>
          </a:p>
        </p:txBody>
      </p:sp>
      <p:sp>
        <p:nvSpPr>
          <p:cNvPr id="5" name="Date Placeholder 4">
            <a:extLst>
              <a:ext uri="{FF2B5EF4-FFF2-40B4-BE49-F238E27FC236}">
                <a16:creationId xmlns:a16="http://schemas.microsoft.com/office/drawing/2014/main" id="{1D376DC4-44EE-FDD7-9003-CFFA0403AE5E}"/>
              </a:ext>
            </a:extLst>
          </p:cNvPr>
          <p:cNvSpPr>
            <a:spLocks noGrp="1"/>
          </p:cNvSpPr>
          <p:nvPr>
            <p:ph type="dt" sz="half" idx="10"/>
          </p:nvPr>
        </p:nvSpPr>
        <p:spPr/>
        <p:txBody>
          <a:bodyPr/>
          <a:lstStyle/>
          <a:p>
            <a:fld id="{6DD1B487-36FD-4CED-B07A-1A81FC6540B1}" type="datetime1">
              <a:rPr lang="en-US" smtClean="0"/>
              <a:pPr/>
              <a:t>12/15/2022</a:t>
            </a:fld>
            <a:endParaRPr lang="en-US" dirty="0"/>
          </a:p>
        </p:txBody>
      </p:sp>
      <p:sp>
        <p:nvSpPr>
          <p:cNvPr id="7" name="Footer Placeholder 5">
            <a:extLst>
              <a:ext uri="{FF2B5EF4-FFF2-40B4-BE49-F238E27FC236}">
                <a16:creationId xmlns:a16="http://schemas.microsoft.com/office/drawing/2014/main" id="{501E1F49-27B0-64A6-3D2D-A6FD33672FF0}"/>
              </a:ext>
            </a:extLst>
          </p:cNvPr>
          <p:cNvSpPr>
            <a:spLocks noGrp="1"/>
          </p:cNvSpPr>
          <p:nvPr>
            <p:ph type="ftr" sz="quarter" idx="11"/>
          </p:nvPr>
        </p:nvSpPr>
        <p:spPr>
          <a:xfrm>
            <a:off x="1637716" y="6629400"/>
            <a:ext cx="9144259" cy="228600"/>
          </a:xfrm>
        </p:spPr>
        <p:txBody>
          <a:bodyPr/>
          <a:lstStyle/>
          <a:p>
            <a:r>
              <a:rPr lang="en-US" dirty="0"/>
              <a:t>Growth for Good – Reshaping Capitalism to Save Humanity from Climate Catastrophe</a:t>
            </a:r>
          </a:p>
        </p:txBody>
      </p:sp>
      <p:pic>
        <p:nvPicPr>
          <p:cNvPr id="1026" name="Picture 2" descr="70 Carrying The World On My Shoulders Stock Photos, Pictures &amp; Royalty-Free  Images - iStock">
            <a:extLst>
              <a:ext uri="{FF2B5EF4-FFF2-40B4-BE49-F238E27FC236}">
                <a16:creationId xmlns:a16="http://schemas.microsoft.com/office/drawing/2014/main" id="{F1100C4D-F4E7-C35B-945E-D0F5D6CE84B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2800" y="3476625"/>
            <a:ext cx="4224609" cy="28164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7670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69E20A-B4D7-7979-E472-9D492D5C621D}"/>
              </a:ext>
            </a:extLst>
          </p:cNvPr>
          <p:cNvSpPr>
            <a:spLocks noGrp="1"/>
          </p:cNvSpPr>
          <p:nvPr>
            <p:ph type="title"/>
          </p:nvPr>
        </p:nvSpPr>
        <p:spPr/>
        <p:txBody>
          <a:bodyPr/>
          <a:lstStyle/>
          <a:p>
            <a:r>
              <a:rPr lang="en-GB" dirty="0"/>
              <a:t>Defining the baseline</a:t>
            </a:r>
          </a:p>
        </p:txBody>
      </p:sp>
      <p:sp>
        <p:nvSpPr>
          <p:cNvPr id="3" name="Content Placeholder 2">
            <a:extLst>
              <a:ext uri="{FF2B5EF4-FFF2-40B4-BE49-F238E27FC236}">
                <a16:creationId xmlns:a16="http://schemas.microsoft.com/office/drawing/2014/main" id="{41CEDFD4-714A-401C-3FF1-505B9FD6B5CC}"/>
              </a:ext>
            </a:extLst>
          </p:cNvPr>
          <p:cNvSpPr>
            <a:spLocks noGrp="1"/>
          </p:cNvSpPr>
          <p:nvPr>
            <p:ph idx="1"/>
          </p:nvPr>
        </p:nvSpPr>
        <p:spPr>
          <a:xfrm>
            <a:off x="1254056" y="6173271"/>
            <a:ext cx="9943773" cy="452633"/>
          </a:xfrm>
        </p:spPr>
        <p:txBody>
          <a:bodyPr>
            <a:normAutofit fontScale="92500"/>
          </a:bodyPr>
          <a:lstStyle/>
          <a:p>
            <a:pPr marL="0" indent="0">
              <a:buNone/>
            </a:pPr>
            <a:r>
              <a:rPr lang="en-GB" dirty="0">
                <a:sym typeface="Wingdings" panose="05000000000000000000" pitchFamily="2" charset="2"/>
              </a:rPr>
              <a:t> </a:t>
            </a:r>
            <a:r>
              <a:rPr lang="en-GB" b="1" dirty="0">
                <a:sym typeface="Wingdings" panose="05000000000000000000" pitchFamily="2" charset="2"/>
              </a:rPr>
              <a:t>Poor integration of economic and climate models </a:t>
            </a:r>
            <a:r>
              <a:rPr lang="en-GB" dirty="0">
                <a:sym typeface="Wingdings" panose="05000000000000000000" pitchFamily="2" charset="2"/>
              </a:rPr>
              <a:t>(CEA, 2022; Pisani-Ferry, 2019)</a:t>
            </a:r>
            <a:endParaRPr lang="en-GB" dirty="0"/>
          </a:p>
          <a:p>
            <a:endParaRPr lang="en-GB" dirty="0"/>
          </a:p>
        </p:txBody>
      </p:sp>
      <p:sp>
        <p:nvSpPr>
          <p:cNvPr id="4" name="Slide Number Placeholder 3">
            <a:extLst>
              <a:ext uri="{FF2B5EF4-FFF2-40B4-BE49-F238E27FC236}">
                <a16:creationId xmlns:a16="http://schemas.microsoft.com/office/drawing/2014/main" id="{FE9E2DA1-C23C-09FB-014A-EDF13BA25174}"/>
              </a:ext>
            </a:extLst>
          </p:cNvPr>
          <p:cNvSpPr>
            <a:spLocks noGrp="1"/>
          </p:cNvSpPr>
          <p:nvPr>
            <p:ph type="sldNum" sz="quarter" idx="12"/>
          </p:nvPr>
        </p:nvSpPr>
        <p:spPr/>
        <p:txBody>
          <a:bodyPr/>
          <a:lstStyle/>
          <a:p>
            <a:fld id="{9CD8D479-8942-46E8-A226-A4E01F7A105C}" type="slidenum">
              <a:rPr lang="en-GB" smtClean="0"/>
              <a:t>16</a:t>
            </a:fld>
            <a:endParaRPr lang="en-GB"/>
          </a:p>
        </p:txBody>
      </p:sp>
      <p:sp>
        <p:nvSpPr>
          <p:cNvPr id="5" name="Date Placeholder 4">
            <a:extLst>
              <a:ext uri="{FF2B5EF4-FFF2-40B4-BE49-F238E27FC236}">
                <a16:creationId xmlns:a16="http://schemas.microsoft.com/office/drawing/2014/main" id="{1D376DC4-44EE-FDD7-9003-CFFA0403AE5E}"/>
              </a:ext>
            </a:extLst>
          </p:cNvPr>
          <p:cNvSpPr>
            <a:spLocks noGrp="1"/>
          </p:cNvSpPr>
          <p:nvPr>
            <p:ph type="dt" sz="half" idx="10"/>
          </p:nvPr>
        </p:nvSpPr>
        <p:spPr/>
        <p:txBody>
          <a:bodyPr/>
          <a:lstStyle/>
          <a:p>
            <a:fld id="{6DD1B487-36FD-4CED-B07A-1A81FC6540B1}" type="datetime1">
              <a:rPr lang="en-US" smtClean="0"/>
              <a:pPr/>
              <a:t>12/15/2022</a:t>
            </a:fld>
            <a:endParaRPr lang="en-US" dirty="0"/>
          </a:p>
        </p:txBody>
      </p:sp>
      <p:sp>
        <p:nvSpPr>
          <p:cNvPr id="7" name="Footer Placeholder 5">
            <a:extLst>
              <a:ext uri="{FF2B5EF4-FFF2-40B4-BE49-F238E27FC236}">
                <a16:creationId xmlns:a16="http://schemas.microsoft.com/office/drawing/2014/main" id="{501E1F49-27B0-64A6-3D2D-A6FD33672FF0}"/>
              </a:ext>
            </a:extLst>
          </p:cNvPr>
          <p:cNvSpPr>
            <a:spLocks noGrp="1"/>
          </p:cNvSpPr>
          <p:nvPr>
            <p:ph type="ftr" sz="quarter" idx="11"/>
          </p:nvPr>
        </p:nvSpPr>
        <p:spPr>
          <a:xfrm>
            <a:off x="1637716" y="6629400"/>
            <a:ext cx="9144259" cy="228600"/>
          </a:xfrm>
        </p:spPr>
        <p:txBody>
          <a:bodyPr/>
          <a:lstStyle/>
          <a:p>
            <a:r>
              <a:rPr lang="en-US" dirty="0"/>
              <a:t>Growth for Good – Reshaping Capitalism to Save Humanity from Climate Catastrophe</a:t>
            </a:r>
          </a:p>
        </p:txBody>
      </p:sp>
      <p:pic>
        <p:nvPicPr>
          <p:cNvPr id="8" name="Picture 7">
            <a:extLst>
              <a:ext uri="{FF2B5EF4-FFF2-40B4-BE49-F238E27FC236}">
                <a16:creationId xmlns:a16="http://schemas.microsoft.com/office/drawing/2014/main" id="{1E6A74F6-4C0C-C627-F16F-1C9F4F49A5D7}"/>
              </a:ext>
            </a:extLst>
          </p:cNvPr>
          <p:cNvPicPr>
            <a:picLocks noChangeAspect="1"/>
          </p:cNvPicPr>
          <p:nvPr/>
        </p:nvPicPr>
        <p:blipFill>
          <a:blip r:embed="rId2"/>
          <a:stretch>
            <a:fillRect/>
          </a:stretch>
        </p:blipFill>
        <p:spPr>
          <a:xfrm>
            <a:off x="6848475" y="1480776"/>
            <a:ext cx="4100513" cy="4515405"/>
          </a:xfrm>
          <a:prstGeom prst="rect">
            <a:avLst/>
          </a:prstGeom>
        </p:spPr>
      </p:pic>
      <p:sp>
        <p:nvSpPr>
          <p:cNvPr id="11" name="TextBox 10">
            <a:extLst>
              <a:ext uri="{FF2B5EF4-FFF2-40B4-BE49-F238E27FC236}">
                <a16:creationId xmlns:a16="http://schemas.microsoft.com/office/drawing/2014/main" id="{B15F3478-A1D8-4DF1-FC4A-F4DF51956E0B}"/>
              </a:ext>
            </a:extLst>
          </p:cNvPr>
          <p:cNvSpPr txBox="1"/>
          <p:nvPr/>
        </p:nvSpPr>
        <p:spPr>
          <a:xfrm>
            <a:off x="10127457" y="5856661"/>
            <a:ext cx="2140744" cy="369332"/>
          </a:xfrm>
          <a:prstGeom prst="rect">
            <a:avLst/>
          </a:prstGeom>
          <a:noFill/>
        </p:spPr>
        <p:txBody>
          <a:bodyPr wrap="square" rtlCol="0">
            <a:spAutoFit/>
          </a:bodyPr>
          <a:lstStyle/>
          <a:p>
            <a:r>
              <a:rPr lang="it-IT" dirty="0"/>
              <a:t>Source: IMF (2020)</a:t>
            </a:r>
          </a:p>
        </p:txBody>
      </p:sp>
      <p:pic>
        <p:nvPicPr>
          <p:cNvPr id="13" name="Picture 12">
            <a:extLst>
              <a:ext uri="{FF2B5EF4-FFF2-40B4-BE49-F238E27FC236}">
                <a16:creationId xmlns:a16="http://schemas.microsoft.com/office/drawing/2014/main" id="{4CCD6EEE-2660-CEB6-81C9-56CA328FD0E1}"/>
              </a:ext>
            </a:extLst>
          </p:cNvPr>
          <p:cNvPicPr>
            <a:picLocks noChangeAspect="1"/>
          </p:cNvPicPr>
          <p:nvPr/>
        </p:nvPicPr>
        <p:blipFill>
          <a:blip r:embed="rId3"/>
          <a:stretch>
            <a:fillRect/>
          </a:stretch>
        </p:blipFill>
        <p:spPr>
          <a:xfrm>
            <a:off x="780595" y="1545528"/>
            <a:ext cx="5429250" cy="4495800"/>
          </a:xfrm>
          <a:prstGeom prst="rect">
            <a:avLst/>
          </a:prstGeom>
        </p:spPr>
      </p:pic>
    </p:spTree>
    <p:extLst>
      <p:ext uri="{BB962C8B-B14F-4D97-AF65-F5344CB8AC3E}">
        <p14:creationId xmlns:p14="http://schemas.microsoft.com/office/powerpoint/2010/main" val="1791256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69E20A-B4D7-7979-E472-9D492D5C621D}"/>
              </a:ext>
            </a:extLst>
          </p:cNvPr>
          <p:cNvSpPr>
            <a:spLocks noGrp="1"/>
          </p:cNvSpPr>
          <p:nvPr>
            <p:ph type="title"/>
          </p:nvPr>
        </p:nvSpPr>
        <p:spPr/>
        <p:txBody>
          <a:bodyPr/>
          <a:lstStyle/>
          <a:p>
            <a:r>
              <a:rPr lang="en-GB" dirty="0"/>
              <a:t>The Green Deal economy</a:t>
            </a:r>
          </a:p>
        </p:txBody>
      </p:sp>
      <p:sp>
        <p:nvSpPr>
          <p:cNvPr id="3" name="Content Placeholder 2">
            <a:extLst>
              <a:ext uri="{FF2B5EF4-FFF2-40B4-BE49-F238E27FC236}">
                <a16:creationId xmlns:a16="http://schemas.microsoft.com/office/drawing/2014/main" id="{41CEDFD4-714A-401C-3FF1-505B9FD6B5CC}"/>
              </a:ext>
            </a:extLst>
          </p:cNvPr>
          <p:cNvSpPr>
            <a:spLocks noGrp="1"/>
          </p:cNvSpPr>
          <p:nvPr>
            <p:ph idx="1"/>
          </p:nvPr>
        </p:nvSpPr>
        <p:spPr>
          <a:xfrm>
            <a:off x="1410027" y="1566001"/>
            <a:ext cx="9943773" cy="4620682"/>
          </a:xfrm>
        </p:spPr>
        <p:txBody>
          <a:bodyPr/>
          <a:lstStyle/>
          <a:p>
            <a:r>
              <a:rPr lang="en-GB" dirty="0"/>
              <a:t>Typically, the green transformation is modelled as a tax shift, from labour to carbon</a:t>
            </a:r>
          </a:p>
          <a:p>
            <a:r>
              <a:rPr lang="en-GB" dirty="0"/>
              <a:t>But of course Green Deals are much more, encompassing large public investment plans, subsidies to green R&amp;D, carbon border adjustment, etc.</a:t>
            </a:r>
          </a:p>
          <a:p>
            <a:endParaRPr lang="en-GB" dirty="0"/>
          </a:p>
          <a:p>
            <a:r>
              <a:rPr lang="en-GB" dirty="0"/>
              <a:t>More broadly, the green transition will require a complete transformation of basically all of production, consumption, agriculture, housing, transport..</a:t>
            </a:r>
          </a:p>
          <a:p>
            <a:r>
              <a:rPr lang="en-GB" dirty="0"/>
              <a:t>…and in essence the whole structure of the economy</a:t>
            </a:r>
          </a:p>
          <a:p>
            <a:pPr marL="0" indent="0">
              <a:buNone/>
            </a:pPr>
            <a:endParaRPr lang="en-GB" dirty="0"/>
          </a:p>
          <a:p>
            <a:pPr marL="0" indent="0">
              <a:buNone/>
            </a:pPr>
            <a:endParaRPr lang="en-GB" dirty="0"/>
          </a:p>
          <a:p>
            <a:pPr marL="0" indent="0">
              <a:buNone/>
            </a:pPr>
            <a:r>
              <a:rPr lang="en-GB" dirty="0">
                <a:sym typeface="Wingdings" panose="05000000000000000000" pitchFamily="2" charset="2"/>
              </a:rPr>
              <a:t> </a:t>
            </a:r>
            <a:r>
              <a:rPr lang="en-GB" b="1" dirty="0">
                <a:sym typeface="Wingdings" panose="05000000000000000000" pitchFamily="2" charset="2"/>
              </a:rPr>
              <a:t>(Green) Lucas Critique </a:t>
            </a:r>
            <a:r>
              <a:rPr lang="en-GB" dirty="0">
                <a:sym typeface="Wingdings" panose="05000000000000000000" pitchFamily="2" charset="2"/>
              </a:rPr>
              <a:t>(Terzi, 2022b)</a:t>
            </a:r>
            <a:endParaRPr lang="en-GB" dirty="0"/>
          </a:p>
          <a:p>
            <a:endParaRPr lang="en-GB" dirty="0"/>
          </a:p>
        </p:txBody>
      </p:sp>
      <p:sp>
        <p:nvSpPr>
          <p:cNvPr id="4" name="Slide Number Placeholder 3">
            <a:extLst>
              <a:ext uri="{FF2B5EF4-FFF2-40B4-BE49-F238E27FC236}">
                <a16:creationId xmlns:a16="http://schemas.microsoft.com/office/drawing/2014/main" id="{FE9E2DA1-C23C-09FB-014A-EDF13BA25174}"/>
              </a:ext>
            </a:extLst>
          </p:cNvPr>
          <p:cNvSpPr>
            <a:spLocks noGrp="1"/>
          </p:cNvSpPr>
          <p:nvPr>
            <p:ph type="sldNum" sz="quarter" idx="12"/>
          </p:nvPr>
        </p:nvSpPr>
        <p:spPr/>
        <p:txBody>
          <a:bodyPr/>
          <a:lstStyle/>
          <a:p>
            <a:fld id="{9CD8D479-8942-46E8-A226-A4E01F7A105C}" type="slidenum">
              <a:rPr lang="en-GB" smtClean="0"/>
              <a:t>17</a:t>
            </a:fld>
            <a:endParaRPr lang="en-GB"/>
          </a:p>
        </p:txBody>
      </p:sp>
      <p:sp>
        <p:nvSpPr>
          <p:cNvPr id="5" name="Date Placeholder 4">
            <a:extLst>
              <a:ext uri="{FF2B5EF4-FFF2-40B4-BE49-F238E27FC236}">
                <a16:creationId xmlns:a16="http://schemas.microsoft.com/office/drawing/2014/main" id="{1D376DC4-44EE-FDD7-9003-CFFA0403AE5E}"/>
              </a:ext>
            </a:extLst>
          </p:cNvPr>
          <p:cNvSpPr>
            <a:spLocks noGrp="1"/>
          </p:cNvSpPr>
          <p:nvPr>
            <p:ph type="dt" sz="half" idx="10"/>
          </p:nvPr>
        </p:nvSpPr>
        <p:spPr/>
        <p:txBody>
          <a:bodyPr/>
          <a:lstStyle/>
          <a:p>
            <a:fld id="{6DD1B487-36FD-4CED-B07A-1A81FC6540B1}" type="datetime1">
              <a:rPr lang="en-US" smtClean="0"/>
              <a:pPr/>
              <a:t>12/15/2022</a:t>
            </a:fld>
            <a:endParaRPr lang="en-US" dirty="0"/>
          </a:p>
        </p:txBody>
      </p:sp>
      <p:sp>
        <p:nvSpPr>
          <p:cNvPr id="7" name="Footer Placeholder 5">
            <a:extLst>
              <a:ext uri="{FF2B5EF4-FFF2-40B4-BE49-F238E27FC236}">
                <a16:creationId xmlns:a16="http://schemas.microsoft.com/office/drawing/2014/main" id="{501E1F49-27B0-64A6-3D2D-A6FD33672FF0}"/>
              </a:ext>
            </a:extLst>
          </p:cNvPr>
          <p:cNvSpPr>
            <a:spLocks noGrp="1"/>
          </p:cNvSpPr>
          <p:nvPr>
            <p:ph type="ftr" sz="quarter" idx="11"/>
          </p:nvPr>
        </p:nvSpPr>
        <p:spPr>
          <a:xfrm>
            <a:off x="1637716" y="6629400"/>
            <a:ext cx="9144259" cy="228600"/>
          </a:xfrm>
        </p:spPr>
        <p:txBody>
          <a:bodyPr/>
          <a:lstStyle/>
          <a:p>
            <a:r>
              <a:rPr lang="en-US" dirty="0"/>
              <a:t>Growth for Good – Reshaping Capitalism to Save Humanity from Climate Catastrophe</a:t>
            </a:r>
          </a:p>
        </p:txBody>
      </p:sp>
    </p:spTree>
    <p:extLst>
      <p:ext uri="{BB962C8B-B14F-4D97-AF65-F5344CB8AC3E}">
        <p14:creationId xmlns:p14="http://schemas.microsoft.com/office/powerpoint/2010/main" val="456300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69E20A-B4D7-7979-E472-9D492D5C621D}"/>
              </a:ext>
            </a:extLst>
          </p:cNvPr>
          <p:cNvSpPr>
            <a:spLocks noGrp="1"/>
          </p:cNvSpPr>
          <p:nvPr>
            <p:ph type="title"/>
          </p:nvPr>
        </p:nvSpPr>
        <p:spPr/>
        <p:txBody>
          <a:bodyPr/>
          <a:lstStyle/>
          <a:p>
            <a:r>
              <a:rPr lang="en-GB" dirty="0"/>
              <a:t>The Green Industrial Revolution</a:t>
            </a:r>
          </a:p>
        </p:txBody>
      </p:sp>
      <p:sp>
        <p:nvSpPr>
          <p:cNvPr id="3" name="Content Placeholder 2">
            <a:extLst>
              <a:ext uri="{FF2B5EF4-FFF2-40B4-BE49-F238E27FC236}">
                <a16:creationId xmlns:a16="http://schemas.microsoft.com/office/drawing/2014/main" id="{41CEDFD4-714A-401C-3FF1-505B9FD6B5CC}"/>
              </a:ext>
            </a:extLst>
          </p:cNvPr>
          <p:cNvSpPr>
            <a:spLocks noGrp="1"/>
          </p:cNvSpPr>
          <p:nvPr>
            <p:ph idx="1"/>
          </p:nvPr>
        </p:nvSpPr>
        <p:spPr>
          <a:xfrm>
            <a:off x="1410028" y="1566001"/>
            <a:ext cx="6314748" cy="4620682"/>
          </a:xfrm>
        </p:spPr>
        <p:txBody>
          <a:bodyPr/>
          <a:lstStyle/>
          <a:p>
            <a:pPr marL="0" indent="0">
              <a:buNone/>
            </a:pPr>
            <a:r>
              <a:rPr lang="en-GB" dirty="0"/>
              <a:t>Because of how wide-reaching and all-encompassing the green transformation will be, it is probably a better comparison to the way Industrial Revolutions played out, implying..</a:t>
            </a:r>
          </a:p>
          <a:p>
            <a:endParaRPr lang="en-GB" dirty="0"/>
          </a:p>
          <a:p>
            <a:r>
              <a:rPr lang="en-GB" dirty="0"/>
              <a:t>A complete recasting of comparative advantages across the globe</a:t>
            </a:r>
          </a:p>
          <a:p>
            <a:r>
              <a:rPr lang="en-GB" dirty="0"/>
              <a:t>Some countries/companies will emerge as winners, others will remain stuck in technologies that are perceived as old and lower quality</a:t>
            </a:r>
          </a:p>
        </p:txBody>
      </p:sp>
      <p:sp>
        <p:nvSpPr>
          <p:cNvPr id="4" name="Slide Number Placeholder 3">
            <a:extLst>
              <a:ext uri="{FF2B5EF4-FFF2-40B4-BE49-F238E27FC236}">
                <a16:creationId xmlns:a16="http://schemas.microsoft.com/office/drawing/2014/main" id="{FE9E2DA1-C23C-09FB-014A-EDF13BA25174}"/>
              </a:ext>
            </a:extLst>
          </p:cNvPr>
          <p:cNvSpPr>
            <a:spLocks noGrp="1"/>
          </p:cNvSpPr>
          <p:nvPr>
            <p:ph type="sldNum" sz="quarter" idx="12"/>
          </p:nvPr>
        </p:nvSpPr>
        <p:spPr/>
        <p:txBody>
          <a:bodyPr/>
          <a:lstStyle/>
          <a:p>
            <a:fld id="{9CD8D479-8942-46E8-A226-A4E01F7A105C}" type="slidenum">
              <a:rPr lang="en-GB" smtClean="0"/>
              <a:t>18</a:t>
            </a:fld>
            <a:endParaRPr lang="en-GB"/>
          </a:p>
        </p:txBody>
      </p:sp>
      <p:sp>
        <p:nvSpPr>
          <p:cNvPr id="5" name="Date Placeholder 4">
            <a:extLst>
              <a:ext uri="{FF2B5EF4-FFF2-40B4-BE49-F238E27FC236}">
                <a16:creationId xmlns:a16="http://schemas.microsoft.com/office/drawing/2014/main" id="{1D376DC4-44EE-FDD7-9003-CFFA0403AE5E}"/>
              </a:ext>
            </a:extLst>
          </p:cNvPr>
          <p:cNvSpPr>
            <a:spLocks noGrp="1"/>
          </p:cNvSpPr>
          <p:nvPr>
            <p:ph type="dt" sz="half" idx="10"/>
          </p:nvPr>
        </p:nvSpPr>
        <p:spPr/>
        <p:txBody>
          <a:bodyPr/>
          <a:lstStyle/>
          <a:p>
            <a:fld id="{6DD1B487-36FD-4CED-B07A-1A81FC6540B1}" type="datetime1">
              <a:rPr lang="en-US" smtClean="0"/>
              <a:pPr/>
              <a:t>12/15/2022</a:t>
            </a:fld>
            <a:endParaRPr lang="en-US" dirty="0"/>
          </a:p>
        </p:txBody>
      </p:sp>
      <p:sp>
        <p:nvSpPr>
          <p:cNvPr id="7" name="Footer Placeholder 5">
            <a:extLst>
              <a:ext uri="{FF2B5EF4-FFF2-40B4-BE49-F238E27FC236}">
                <a16:creationId xmlns:a16="http://schemas.microsoft.com/office/drawing/2014/main" id="{501E1F49-27B0-64A6-3D2D-A6FD33672FF0}"/>
              </a:ext>
            </a:extLst>
          </p:cNvPr>
          <p:cNvSpPr>
            <a:spLocks noGrp="1"/>
          </p:cNvSpPr>
          <p:nvPr>
            <p:ph type="ftr" sz="quarter" idx="11"/>
          </p:nvPr>
        </p:nvSpPr>
        <p:spPr>
          <a:xfrm>
            <a:off x="1637716" y="6629400"/>
            <a:ext cx="9144259" cy="228600"/>
          </a:xfrm>
        </p:spPr>
        <p:txBody>
          <a:bodyPr/>
          <a:lstStyle/>
          <a:p>
            <a:r>
              <a:rPr lang="en-US" dirty="0"/>
              <a:t>Growth for Good – Reshaping Capitalism to Save Humanity from Climate Catastrophe</a:t>
            </a:r>
          </a:p>
        </p:txBody>
      </p:sp>
      <p:pic>
        <p:nvPicPr>
          <p:cNvPr id="2050" name="Picture 2" descr="Green Industrial Revolution in the UK is a chance to lead outside Europe">
            <a:extLst>
              <a:ext uri="{FF2B5EF4-FFF2-40B4-BE49-F238E27FC236}">
                <a16:creationId xmlns:a16="http://schemas.microsoft.com/office/drawing/2014/main" id="{3899D11E-855C-72DB-1106-E292B2F28A1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02576" y="2241782"/>
            <a:ext cx="3860800" cy="25397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3533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69E20A-B4D7-7979-E472-9D492D5C621D}"/>
              </a:ext>
            </a:extLst>
          </p:cNvPr>
          <p:cNvSpPr>
            <a:spLocks noGrp="1"/>
          </p:cNvSpPr>
          <p:nvPr>
            <p:ph type="title"/>
          </p:nvPr>
        </p:nvSpPr>
        <p:spPr/>
        <p:txBody>
          <a:bodyPr/>
          <a:lstStyle/>
          <a:p>
            <a:r>
              <a:rPr lang="en-GB" dirty="0"/>
              <a:t>The history of energy transitions</a:t>
            </a:r>
          </a:p>
        </p:txBody>
      </p:sp>
      <p:sp>
        <p:nvSpPr>
          <p:cNvPr id="3" name="Content Placeholder 2">
            <a:extLst>
              <a:ext uri="{FF2B5EF4-FFF2-40B4-BE49-F238E27FC236}">
                <a16:creationId xmlns:a16="http://schemas.microsoft.com/office/drawing/2014/main" id="{41CEDFD4-714A-401C-3FF1-505B9FD6B5CC}"/>
              </a:ext>
            </a:extLst>
          </p:cNvPr>
          <p:cNvSpPr>
            <a:spLocks noGrp="1"/>
          </p:cNvSpPr>
          <p:nvPr>
            <p:ph idx="1"/>
          </p:nvPr>
        </p:nvSpPr>
        <p:spPr>
          <a:xfrm>
            <a:off x="1410028" y="1566001"/>
            <a:ext cx="9810422" cy="1653449"/>
          </a:xfrm>
        </p:spPr>
        <p:txBody>
          <a:bodyPr>
            <a:normAutofit fontScale="92500" lnSpcReduction="20000"/>
          </a:bodyPr>
          <a:lstStyle/>
          <a:p>
            <a:pPr marL="0" indent="0" algn="just">
              <a:buNone/>
            </a:pPr>
            <a:r>
              <a:rPr lang="en-GB" dirty="0"/>
              <a:t>In a majority of cases, a successful new energy source or technology provided the same service (i.e. heating, power, transport or light) with superior or additional characteristics (e.g. easier, cleaner or more flexible to use). Often, after their introduction, the price of the service they provided was higher than from the incumbent energy source. […] because some consumers were willing to pay a premium for those better or additional characteristics, these technologies could be refined and costs could fall gradually (Fouquet, 2010)</a:t>
            </a:r>
          </a:p>
        </p:txBody>
      </p:sp>
      <p:sp>
        <p:nvSpPr>
          <p:cNvPr id="4" name="Slide Number Placeholder 3">
            <a:extLst>
              <a:ext uri="{FF2B5EF4-FFF2-40B4-BE49-F238E27FC236}">
                <a16:creationId xmlns:a16="http://schemas.microsoft.com/office/drawing/2014/main" id="{FE9E2DA1-C23C-09FB-014A-EDF13BA25174}"/>
              </a:ext>
            </a:extLst>
          </p:cNvPr>
          <p:cNvSpPr>
            <a:spLocks noGrp="1"/>
          </p:cNvSpPr>
          <p:nvPr>
            <p:ph type="sldNum" sz="quarter" idx="12"/>
          </p:nvPr>
        </p:nvSpPr>
        <p:spPr/>
        <p:txBody>
          <a:bodyPr/>
          <a:lstStyle/>
          <a:p>
            <a:fld id="{9CD8D479-8942-46E8-A226-A4E01F7A105C}" type="slidenum">
              <a:rPr lang="en-GB" smtClean="0"/>
              <a:t>19</a:t>
            </a:fld>
            <a:endParaRPr lang="en-GB"/>
          </a:p>
        </p:txBody>
      </p:sp>
      <p:sp>
        <p:nvSpPr>
          <p:cNvPr id="5" name="Date Placeholder 4">
            <a:extLst>
              <a:ext uri="{FF2B5EF4-FFF2-40B4-BE49-F238E27FC236}">
                <a16:creationId xmlns:a16="http://schemas.microsoft.com/office/drawing/2014/main" id="{1D376DC4-44EE-FDD7-9003-CFFA0403AE5E}"/>
              </a:ext>
            </a:extLst>
          </p:cNvPr>
          <p:cNvSpPr>
            <a:spLocks noGrp="1"/>
          </p:cNvSpPr>
          <p:nvPr>
            <p:ph type="dt" sz="half" idx="10"/>
          </p:nvPr>
        </p:nvSpPr>
        <p:spPr/>
        <p:txBody>
          <a:bodyPr/>
          <a:lstStyle/>
          <a:p>
            <a:fld id="{6DD1B487-36FD-4CED-B07A-1A81FC6540B1}" type="datetime1">
              <a:rPr lang="en-US" smtClean="0"/>
              <a:pPr/>
              <a:t>12/15/2022</a:t>
            </a:fld>
            <a:endParaRPr lang="en-US" dirty="0"/>
          </a:p>
        </p:txBody>
      </p:sp>
      <p:sp>
        <p:nvSpPr>
          <p:cNvPr id="7" name="Footer Placeholder 5">
            <a:extLst>
              <a:ext uri="{FF2B5EF4-FFF2-40B4-BE49-F238E27FC236}">
                <a16:creationId xmlns:a16="http://schemas.microsoft.com/office/drawing/2014/main" id="{501E1F49-27B0-64A6-3D2D-A6FD33672FF0}"/>
              </a:ext>
            </a:extLst>
          </p:cNvPr>
          <p:cNvSpPr>
            <a:spLocks noGrp="1"/>
          </p:cNvSpPr>
          <p:nvPr>
            <p:ph type="ftr" sz="quarter" idx="11"/>
          </p:nvPr>
        </p:nvSpPr>
        <p:spPr>
          <a:xfrm>
            <a:off x="1637716" y="6629400"/>
            <a:ext cx="9144259" cy="228600"/>
          </a:xfrm>
        </p:spPr>
        <p:txBody>
          <a:bodyPr/>
          <a:lstStyle/>
          <a:p>
            <a:r>
              <a:rPr lang="en-US" dirty="0"/>
              <a:t>Growth for Good – Reshaping Capitalism to Save Humanity from Climate Catastrophe</a:t>
            </a:r>
          </a:p>
        </p:txBody>
      </p:sp>
      <p:graphicFrame>
        <p:nvGraphicFramePr>
          <p:cNvPr id="8" name="Table 8">
            <a:extLst>
              <a:ext uri="{FF2B5EF4-FFF2-40B4-BE49-F238E27FC236}">
                <a16:creationId xmlns:a16="http://schemas.microsoft.com/office/drawing/2014/main" id="{6D79CA2C-A297-553F-44B5-F1054B98BBDA}"/>
              </a:ext>
            </a:extLst>
          </p:cNvPr>
          <p:cNvGraphicFramePr>
            <a:graphicFrameLocks noGrp="1"/>
          </p:cNvGraphicFramePr>
          <p:nvPr/>
        </p:nvGraphicFramePr>
        <p:xfrm>
          <a:off x="2426284" y="3234690"/>
          <a:ext cx="8128000" cy="3337560"/>
        </p:xfrm>
        <a:graphic>
          <a:graphicData uri="http://schemas.openxmlformats.org/drawingml/2006/table">
            <a:tbl>
              <a:tblPr firstRow="1" bandRow="1">
                <a:tableStyleId>{3B4B98B0-60AC-42C2-AFA5-B58CD77FA1E5}</a:tableStyleId>
              </a:tblPr>
              <a:tblGrid>
                <a:gridCol w="4064000">
                  <a:extLst>
                    <a:ext uri="{9D8B030D-6E8A-4147-A177-3AD203B41FA5}">
                      <a16:colId xmlns:a16="http://schemas.microsoft.com/office/drawing/2014/main" val="1181987692"/>
                    </a:ext>
                  </a:extLst>
                </a:gridCol>
                <a:gridCol w="4064000">
                  <a:extLst>
                    <a:ext uri="{9D8B030D-6E8A-4147-A177-3AD203B41FA5}">
                      <a16:colId xmlns:a16="http://schemas.microsoft.com/office/drawing/2014/main" val="2048339878"/>
                    </a:ext>
                  </a:extLst>
                </a:gridCol>
              </a:tblGrid>
              <a:tr h="370840">
                <a:tc>
                  <a:txBody>
                    <a:bodyPr/>
                    <a:lstStyle/>
                    <a:p>
                      <a:r>
                        <a:rPr lang="en-GB" noProof="0"/>
                        <a:t>From</a:t>
                      </a:r>
                    </a:p>
                  </a:txBody>
                  <a:tcPr/>
                </a:tc>
                <a:tc>
                  <a:txBody>
                    <a:bodyPr/>
                    <a:lstStyle/>
                    <a:p>
                      <a:r>
                        <a:rPr lang="en-GB" noProof="0" dirty="0"/>
                        <a:t>To</a:t>
                      </a:r>
                    </a:p>
                  </a:txBody>
                  <a:tcPr/>
                </a:tc>
                <a:extLst>
                  <a:ext uri="{0D108BD9-81ED-4DB2-BD59-A6C34878D82A}">
                    <a16:rowId xmlns:a16="http://schemas.microsoft.com/office/drawing/2014/main" val="3386532315"/>
                  </a:ext>
                </a:extLst>
              </a:tr>
              <a:tr h="370840">
                <a:tc>
                  <a:txBody>
                    <a:bodyPr/>
                    <a:lstStyle/>
                    <a:p>
                      <a:r>
                        <a:rPr lang="en-GB" noProof="0"/>
                        <a:t>Residential coal</a:t>
                      </a:r>
                    </a:p>
                  </a:txBody>
                  <a:tcPr/>
                </a:tc>
                <a:tc>
                  <a:txBody>
                    <a:bodyPr/>
                    <a:lstStyle/>
                    <a:p>
                      <a:r>
                        <a:rPr lang="en-GB" noProof="0"/>
                        <a:t>Gas in heating</a:t>
                      </a:r>
                    </a:p>
                  </a:txBody>
                  <a:tcPr/>
                </a:tc>
                <a:extLst>
                  <a:ext uri="{0D108BD9-81ED-4DB2-BD59-A6C34878D82A}">
                    <a16:rowId xmlns:a16="http://schemas.microsoft.com/office/drawing/2014/main" val="3044606082"/>
                  </a:ext>
                </a:extLst>
              </a:tr>
              <a:tr h="370840">
                <a:tc>
                  <a:txBody>
                    <a:bodyPr/>
                    <a:lstStyle/>
                    <a:p>
                      <a:r>
                        <a:rPr lang="en-GB" noProof="0" dirty="0"/>
                        <a:t>Animals</a:t>
                      </a:r>
                    </a:p>
                  </a:txBody>
                  <a:tcPr/>
                </a:tc>
                <a:tc>
                  <a:txBody>
                    <a:bodyPr/>
                    <a:lstStyle/>
                    <a:p>
                      <a:r>
                        <a:rPr lang="en-GB" noProof="0" dirty="0"/>
                        <a:t>Steam</a:t>
                      </a:r>
                    </a:p>
                  </a:txBody>
                  <a:tcPr/>
                </a:tc>
                <a:extLst>
                  <a:ext uri="{0D108BD9-81ED-4DB2-BD59-A6C34878D82A}">
                    <a16:rowId xmlns:a16="http://schemas.microsoft.com/office/drawing/2014/main" val="784090337"/>
                  </a:ext>
                </a:extLst>
              </a:tr>
              <a:tr h="370840">
                <a:tc>
                  <a:txBody>
                    <a:bodyPr/>
                    <a:lstStyle/>
                    <a:p>
                      <a:r>
                        <a:rPr lang="en-GB" noProof="0" dirty="0"/>
                        <a:t>Steam</a:t>
                      </a:r>
                    </a:p>
                  </a:txBody>
                  <a:tcPr/>
                </a:tc>
                <a:tc>
                  <a:txBody>
                    <a:bodyPr/>
                    <a:lstStyle/>
                    <a:p>
                      <a:r>
                        <a:rPr lang="en-GB" noProof="0" dirty="0"/>
                        <a:t>Electricity</a:t>
                      </a:r>
                    </a:p>
                  </a:txBody>
                  <a:tcPr/>
                </a:tc>
                <a:extLst>
                  <a:ext uri="{0D108BD9-81ED-4DB2-BD59-A6C34878D82A}">
                    <a16:rowId xmlns:a16="http://schemas.microsoft.com/office/drawing/2014/main" val="42957704"/>
                  </a:ext>
                </a:extLst>
              </a:tr>
              <a:tr h="370840">
                <a:tc>
                  <a:txBody>
                    <a:bodyPr/>
                    <a:lstStyle/>
                    <a:p>
                      <a:r>
                        <a:rPr lang="en-GB" noProof="0" dirty="0"/>
                        <a:t>Horses</a:t>
                      </a:r>
                    </a:p>
                  </a:txBody>
                  <a:tcPr/>
                </a:tc>
                <a:tc>
                  <a:txBody>
                    <a:bodyPr/>
                    <a:lstStyle/>
                    <a:p>
                      <a:r>
                        <a:rPr lang="en-GB" noProof="0" dirty="0"/>
                        <a:t>Railway</a:t>
                      </a:r>
                    </a:p>
                  </a:txBody>
                  <a:tcPr/>
                </a:tc>
                <a:extLst>
                  <a:ext uri="{0D108BD9-81ED-4DB2-BD59-A6C34878D82A}">
                    <a16:rowId xmlns:a16="http://schemas.microsoft.com/office/drawing/2014/main" val="1611049156"/>
                  </a:ext>
                </a:extLst>
              </a:tr>
              <a:tr h="370840">
                <a:tc>
                  <a:txBody>
                    <a:bodyPr/>
                    <a:lstStyle/>
                    <a:p>
                      <a:r>
                        <a:rPr lang="en-GB" noProof="0" dirty="0"/>
                        <a:t>Sail</a:t>
                      </a:r>
                    </a:p>
                  </a:txBody>
                  <a:tcPr/>
                </a:tc>
                <a:tc>
                  <a:txBody>
                    <a:bodyPr/>
                    <a:lstStyle/>
                    <a:p>
                      <a:r>
                        <a:rPr lang="en-GB" noProof="0" dirty="0"/>
                        <a:t>Steam ship (See Annex Slides)*</a:t>
                      </a:r>
                    </a:p>
                  </a:txBody>
                  <a:tcPr/>
                </a:tc>
                <a:extLst>
                  <a:ext uri="{0D108BD9-81ED-4DB2-BD59-A6C34878D82A}">
                    <a16:rowId xmlns:a16="http://schemas.microsoft.com/office/drawing/2014/main" val="331496983"/>
                  </a:ext>
                </a:extLst>
              </a:tr>
              <a:tr h="370840">
                <a:tc>
                  <a:txBody>
                    <a:bodyPr/>
                    <a:lstStyle/>
                    <a:p>
                      <a:r>
                        <a:rPr lang="en-GB" noProof="0" dirty="0"/>
                        <a:t>Railways</a:t>
                      </a:r>
                    </a:p>
                  </a:txBody>
                  <a:tcPr/>
                </a:tc>
                <a:tc>
                  <a:txBody>
                    <a:bodyPr/>
                    <a:lstStyle/>
                    <a:p>
                      <a:r>
                        <a:rPr lang="en-GB" noProof="0" dirty="0"/>
                        <a:t>Combustion engine</a:t>
                      </a:r>
                    </a:p>
                  </a:txBody>
                  <a:tcPr/>
                </a:tc>
                <a:extLst>
                  <a:ext uri="{0D108BD9-81ED-4DB2-BD59-A6C34878D82A}">
                    <a16:rowId xmlns:a16="http://schemas.microsoft.com/office/drawing/2014/main" val="742679015"/>
                  </a:ext>
                </a:extLst>
              </a:tr>
              <a:tr h="370840">
                <a:tc>
                  <a:txBody>
                    <a:bodyPr/>
                    <a:lstStyle/>
                    <a:p>
                      <a:r>
                        <a:rPr lang="en-GB" noProof="0" dirty="0"/>
                        <a:t>Candles</a:t>
                      </a:r>
                    </a:p>
                  </a:txBody>
                  <a:tcPr/>
                </a:tc>
                <a:tc>
                  <a:txBody>
                    <a:bodyPr/>
                    <a:lstStyle/>
                    <a:p>
                      <a:r>
                        <a:rPr lang="en-GB" noProof="0" dirty="0"/>
                        <a:t>Gas</a:t>
                      </a:r>
                    </a:p>
                  </a:txBody>
                  <a:tcPr/>
                </a:tc>
                <a:extLst>
                  <a:ext uri="{0D108BD9-81ED-4DB2-BD59-A6C34878D82A}">
                    <a16:rowId xmlns:a16="http://schemas.microsoft.com/office/drawing/2014/main" val="601572335"/>
                  </a:ext>
                </a:extLst>
              </a:tr>
              <a:tr h="370840">
                <a:tc>
                  <a:txBody>
                    <a:bodyPr/>
                    <a:lstStyle/>
                    <a:p>
                      <a:r>
                        <a:rPr lang="en-GB" noProof="0" dirty="0"/>
                        <a:t>Gas </a:t>
                      </a:r>
                    </a:p>
                  </a:txBody>
                  <a:tcPr/>
                </a:tc>
                <a:tc>
                  <a:txBody>
                    <a:bodyPr/>
                    <a:lstStyle/>
                    <a:p>
                      <a:r>
                        <a:rPr lang="en-GB" noProof="0" dirty="0"/>
                        <a:t>Electricity</a:t>
                      </a:r>
                    </a:p>
                  </a:txBody>
                  <a:tcPr/>
                </a:tc>
                <a:extLst>
                  <a:ext uri="{0D108BD9-81ED-4DB2-BD59-A6C34878D82A}">
                    <a16:rowId xmlns:a16="http://schemas.microsoft.com/office/drawing/2014/main" val="389020458"/>
                  </a:ext>
                </a:extLst>
              </a:tr>
            </a:tbl>
          </a:graphicData>
        </a:graphic>
      </p:graphicFrame>
      <p:grpSp>
        <p:nvGrpSpPr>
          <p:cNvPr id="9" name="Group 8">
            <a:extLst>
              <a:ext uri="{FF2B5EF4-FFF2-40B4-BE49-F238E27FC236}">
                <a16:creationId xmlns:a16="http://schemas.microsoft.com/office/drawing/2014/main" id="{DDEBFDFD-E129-430C-3BA8-35312C359443}"/>
              </a:ext>
            </a:extLst>
          </p:cNvPr>
          <p:cNvGrpSpPr/>
          <p:nvPr/>
        </p:nvGrpSpPr>
        <p:grpSpPr>
          <a:xfrm>
            <a:off x="2913646" y="666749"/>
            <a:ext cx="7153275" cy="5318304"/>
            <a:chOff x="2913646" y="666749"/>
            <a:chExt cx="7153275" cy="5318304"/>
          </a:xfrm>
        </p:grpSpPr>
        <p:pic>
          <p:nvPicPr>
            <p:cNvPr id="1026" name="Picture 2" descr="The Great Smog of 1952 | Amusing Planet">
              <a:extLst>
                <a:ext uri="{FF2B5EF4-FFF2-40B4-BE49-F238E27FC236}">
                  <a16:creationId xmlns:a16="http://schemas.microsoft.com/office/drawing/2014/main" id="{0F1F8B5B-7691-4AAE-6A5B-762CA7272A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3646" y="666749"/>
              <a:ext cx="7153275" cy="531830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7716C928-08CD-CF7F-1E07-EECEA1D33CEF}"/>
                </a:ext>
              </a:extLst>
            </p:cNvPr>
            <p:cNvSpPr txBox="1"/>
            <p:nvPr/>
          </p:nvSpPr>
          <p:spPr>
            <a:xfrm>
              <a:off x="3067050" y="5534025"/>
              <a:ext cx="4629150" cy="369332"/>
            </a:xfrm>
            <a:prstGeom prst="rect">
              <a:avLst/>
            </a:prstGeom>
            <a:noFill/>
          </p:spPr>
          <p:txBody>
            <a:bodyPr wrap="square" rtlCol="0">
              <a:spAutoFit/>
            </a:bodyPr>
            <a:lstStyle/>
            <a:p>
              <a:r>
                <a:rPr lang="it-IT" dirty="0">
                  <a:solidFill>
                    <a:schemeClr val="bg1"/>
                  </a:solidFill>
                </a:rPr>
                <a:t>The Great Smog of London, Dec 5-9 1952</a:t>
              </a:r>
            </a:p>
          </p:txBody>
        </p:sp>
      </p:grpSp>
    </p:spTree>
    <p:extLst>
      <p:ext uri="{BB962C8B-B14F-4D97-AF65-F5344CB8AC3E}">
        <p14:creationId xmlns:p14="http://schemas.microsoft.com/office/powerpoint/2010/main" val="2443351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FA5EF4-3503-5B6D-9290-4AA26B7C011B}"/>
              </a:ext>
            </a:extLst>
          </p:cNvPr>
          <p:cNvSpPr>
            <a:spLocks noGrp="1"/>
          </p:cNvSpPr>
          <p:nvPr>
            <p:ph type="title"/>
          </p:nvPr>
        </p:nvSpPr>
        <p:spPr/>
        <p:txBody>
          <a:bodyPr/>
          <a:lstStyle/>
          <a:p>
            <a:r>
              <a:rPr lang="it-IT" dirty="0"/>
              <a:t>The book</a:t>
            </a:r>
          </a:p>
        </p:txBody>
      </p:sp>
      <p:pic>
        <p:nvPicPr>
          <p:cNvPr id="8" name="Content Placeholder 7">
            <a:extLst>
              <a:ext uri="{FF2B5EF4-FFF2-40B4-BE49-F238E27FC236}">
                <a16:creationId xmlns:a16="http://schemas.microsoft.com/office/drawing/2014/main" id="{267BDC3B-E816-5F69-26ED-E069ABE2EDF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37845" y="1584325"/>
            <a:ext cx="3058155" cy="4621213"/>
          </a:xfrm>
          <a:prstGeom prst="rect">
            <a:avLst/>
          </a:prstGeom>
          <a:ln>
            <a:noFill/>
          </a:ln>
          <a:effectLst>
            <a:outerShdw blurRad="292100" dist="139700" dir="2700000" algn="tl" rotWithShape="0">
              <a:srgbClr val="333333">
                <a:alpha val="65000"/>
              </a:srgbClr>
            </a:outerShdw>
          </a:effectLst>
        </p:spPr>
      </p:pic>
      <p:sp>
        <p:nvSpPr>
          <p:cNvPr id="4" name="Slide Number Placeholder 3">
            <a:extLst>
              <a:ext uri="{FF2B5EF4-FFF2-40B4-BE49-F238E27FC236}">
                <a16:creationId xmlns:a16="http://schemas.microsoft.com/office/drawing/2014/main" id="{277648B8-720D-9DB6-E3A3-E411CDE54C14}"/>
              </a:ext>
            </a:extLst>
          </p:cNvPr>
          <p:cNvSpPr>
            <a:spLocks noGrp="1"/>
          </p:cNvSpPr>
          <p:nvPr>
            <p:ph type="sldNum" sz="quarter" idx="12"/>
          </p:nvPr>
        </p:nvSpPr>
        <p:spPr/>
        <p:txBody>
          <a:bodyPr/>
          <a:lstStyle/>
          <a:p>
            <a:fld id="{9CD8D479-8942-46E8-A226-A4E01F7A105C}" type="slidenum">
              <a:rPr lang="en-GB" smtClean="0"/>
              <a:t>2</a:t>
            </a:fld>
            <a:endParaRPr lang="en-GB"/>
          </a:p>
        </p:txBody>
      </p:sp>
      <p:sp>
        <p:nvSpPr>
          <p:cNvPr id="5" name="Date Placeholder 4">
            <a:extLst>
              <a:ext uri="{FF2B5EF4-FFF2-40B4-BE49-F238E27FC236}">
                <a16:creationId xmlns:a16="http://schemas.microsoft.com/office/drawing/2014/main" id="{F62149DA-1ED4-0D2F-D43B-596AC94B0F51}"/>
              </a:ext>
            </a:extLst>
          </p:cNvPr>
          <p:cNvSpPr>
            <a:spLocks noGrp="1"/>
          </p:cNvSpPr>
          <p:nvPr>
            <p:ph type="dt" sz="half" idx="10"/>
          </p:nvPr>
        </p:nvSpPr>
        <p:spPr/>
        <p:txBody>
          <a:bodyPr/>
          <a:lstStyle/>
          <a:p>
            <a:fld id="{6DD1B487-36FD-4CED-B07A-1A81FC6540B1}" type="datetime1">
              <a:rPr lang="en-US" smtClean="0"/>
              <a:pPr/>
              <a:t>12/15/2022</a:t>
            </a:fld>
            <a:endParaRPr lang="en-US" dirty="0"/>
          </a:p>
        </p:txBody>
      </p:sp>
      <p:sp>
        <p:nvSpPr>
          <p:cNvPr id="6" name="Footer Placeholder 5">
            <a:extLst>
              <a:ext uri="{FF2B5EF4-FFF2-40B4-BE49-F238E27FC236}">
                <a16:creationId xmlns:a16="http://schemas.microsoft.com/office/drawing/2014/main" id="{26ED0AA7-507C-4AEB-0B61-DE4EE232561A}"/>
              </a:ext>
            </a:extLst>
          </p:cNvPr>
          <p:cNvSpPr>
            <a:spLocks noGrp="1"/>
          </p:cNvSpPr>
          <p:nvPr>
            <p:ph type="ftr" sz="quarter" idx="11"/>
          </p:nvPr>
        </p:nvSpPr>
        <p:spPr/>
        <p:txBody>
          <a:bodyPr/>
          <a:lstStyle/>
          <a:p>
            <a:r>
              <a:rPr lang="en-US" dirty="0"/>
              <a:t>Growth for Good – Reshaping Capitalism to Save Humanity from Climate Catastrophe</a:t>
            </a:r>
          </a:p>
        </p:txBody>
      </p:sp>
      <p:sp>
        <p:nvSpPr>
          <p:cNvPr id="9" name="TextBox 8">
            <a:extLst>
              <a:ext uri="{FF2B5EF4-FFF2-40B4-BE49-F238E27FC236}">
                <a16:creationId xmlns:a16="http://schemas.microsoft.com/office/drawing/2014/main" id="{0B2EC4E4-6F8B-432B-5CE9-C0103432E9F2}"/>
              </a:ext>
            </a:extLst>
          </p:cNvPr>
          <p:cNvSpPr txBox="1"/>
          <p:nvPr/>
        </p:nvSpPr>
        <p:spPr>
          <a:xfrm>
            <a:off x="6982455" y="2325270"/>
            <a:ext cx="4343400" cy="3139321"/>
          </a:xfrm>
          <a:prstGeom prst="rect">
            <a:avLst/>
          </a:prstGeom>
          <a:noFill/>
        </p:spPr>
        <p:txBody>
          <a:bodyPr wrap="square" rtlCol="0">
            <a:spAutoFit/>
          </a:bodyPr>
          <a:lstStyle/>
          <a:p>
            <a:pPr algn="l"/>
            <a:r>
              <a:rPr lang="en-GB" b="0" i="0" dirty="0">
                <a:solidFill>
                  <a:srgbClr val="3F3F3F"/>
                </a:solidFill>
                <a:effectLst/>
              </a:rPr>
              <a:t>Product Details</a:t>
            </a:r>
          </a:p>
          <a:p>
            <a:pPr algn="l"/>
            <a:r>
              <a:rPr lang="en-GB" b="0" i="0" dirty="0">
                <a:solidFill>
                  <a:srgbClr val="3F3F3F"/>
                </a:solidFill>
                <a:effectLst/>
              </a:rPr>
              <a:t>HARDCOVER</a:t>
            </a:r>
          </a:p>
          <a:p>
            <a:pPr algn="l"/>
            <a:r>
              <a:rPr lang="en-GB" b="0" i="0" dirty="0">
                <a:solidFill>
                  <a:srgbClr val="3F3F3F"/>
                </a:solidFill>
                <a:effectLst/>
              </a:rPr>
              <a:t>$29.95 • £23.95 • €27.00</a:t>
            </a:r>
          </a:p>
          <a:p>
            <a:pPr algn="l"/>
            <a:r>
              <a:rPr lang="en-GB" b="0" i="0" dirty="0">
                <a:solidFill>
                  <a:srgbClr val="3F3F3F"/>
                </a:solidFill>
                <a:effectLst/>
              </a:rPr>
              <a:t>ISBN 9780674258426</a:t>
            </a:r>
          </a:p>
          <a:p>
            <a:pPr algn="l"/>
            <a:r>
              <a:rPr lang="en-GB" b="0" i="0" dirty="0">
                <a:solidFill>
                  <a:srgbClr val="3F3F3F"/>
                </a:solidFill>
                <a:effectLst/>
              </a:rPr>
              <a:t>Publication Date: 05/24/2022</a:t>
            </a:r>
          </a:p>
          <a:p>
            <a:pPr algn="l"/>
            <a:r>
              <a:rPr lang="en-GB" b="0" i="0" u="none" strike="noStrike" dirty="0">
                <a:solidFill>
                  <a:srgbClr val="C4262E"/>
                </a:solidFill>
                <a:effectLst/>
              </a:rPr>
              <a:t>Trade book</a:t>
            </a:r>
            <a:endParaRPr lang="en-GB" b="0" i="0" dirty="0">
              <a:solidFill>
                <a:srgbClr val="3F3F3F"/>
              </a:solidFill>
              <a:effectLst/>
            </a:endParaRPr>
          </a:p>
          <a:p>
            <a:pPr algn="l"/>
            <a:r>
              <a:rPr lang="en-GB" b="0" i="0" dirty="0">
                <a:solidFill>
                  <a:srgbClr val="3F3F3F"/>
                </a:solidFill>
                <a:effectLst/>
              </a:rPr>
              <a:t>368 pages</a:t>
            </a:r>
          </a:p>
          <a:p>
            <a:pPr algn="l"/>
            <a:r>
              <a:rPr lang="en-GB" b="0" i="0" dirty="0">
                <a:solidFill>
                  <a:srgbClr val="3F3F3F"/>
                </a:solidFill>
                <a:effectLst/>
              </a:rPr>
              <a:t>6-1/8 x 9-1/4 inches</a:t>
            </a:r>
          </a:p>
          <a:p>
            <a:pPr algn="l"/>
            <a:r>
              <a:rPr lang="en-GB" b="0" i="0" dirty="0">
                <a:solidFill>
                  <a:srgbClr val="3F3F3F"/>
                </a:solidFill>
                <a:effectLst/>
              </a:rPr>
              <a:t>16 illus., 2 tables</a:t>
            </a:r>
          </a:p>
          <a:p>
            <a:pPr algn="l"/>
            <a:r>
              <a:rPr lang="en-GB" b="0" i="0" dirty="0">
                <a:solidFill>
                  <a:srgbClr val="3F3F3F"/>
                </a:solidFill>
                <a:effectLst/>
              </a:rPr>
              <a:t>World</a:t>
            </a:r>
          </a:p>
          <a:p>
            <a:endParaRPr lang="it-IT" dirty="0"/>
          </a:p>
        </p:txBody>
      </p:sp>
    </p:spTree>
    <p:extLst>
      <p:ext uri="{BB962C8B-B14F-4D97-AF65-F5344CB8AC3E}">
        <p14:creationId xmlns:p14="http://schemas.microsoft.com/office/powerpoint/2010/main" val="1024339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1F7E3A-45F7-FA36-87AD-BA08BA7832AA}"/>
              </a:ext>
            </a:extLst>
          </p:cNvPr>
          <p:cNvSpPr>
            <a:spLocks noGrp="1"/>
          </p:cNvSpPr>
          <p:nvPr>
            <p:ph type="title"/>
          </p:nvPr>
        </p:nvSpPr>
        <p:spPr/>
        <p:txBody>
          <a:bodyPr/>
          <a:lstStyle/>
          <a:p>
            <a:r>
              <a:rPr lang="en-GB" dirty="0"/>
              <a:t>Case study: Steam ships</a:t>
            </a:r>
          </a:p>
        </p:txBody>
      </p:sp>
      <p:sp>
        <p:nvSpPr>
          <p:cNvPr id="3" name="Content Placeholder 2">
            <a:extLst>
              <a:ext uri="{FF2B5EF4-FFF2-40B4-BE49-F238E27FC236}">
                <a16:creationId xmlns:a16="http://schemas.microsoft.com/office/drawing/2014/main" id="{BF90E80A-515F-E371-F074-DB7807DB8FCC}"/>
              </a:ext>
            </a:extLst>
          </p:cNvPr>
          <p:cNvSpPr>
            <a:spLocks noGrp="1"/>
          </p:cNvSpPr>
          <p:nvPr>
            <p:ph idx="1"/>
          </p:nvPr>
        </p:nvSpPr>
        <p:spPr>
          <a:xfrm>
            <a:off x="1410027" y="1566000"/>
            <a:ext cx="6590973" cy="4796699"/>
          </a:xfrm>
        </p:spPr>
        <p:txBody>
          <a:bodyPr>
            <a:normAutofit lnSpcReduction="10000"/>
          </a:bodyPr>
          <a:lstStyle/>
          <a:p>
            <a:r>
              <a:rPr lang="en-GB" dirty="0"/>
              <a:t>The first steamship crossed the North Atlantic no faster than the best contemporary sail ships with favourable winds (Smil, 2017)</a:t>
            </a:r>
          </a:p>
          <a:p>
            <a:r>
              <a:rPr lang="en-GB" dirty="0"/>
              <a:t>From the first ships built, in 1815, to 1830, entrepreneurs saw the potential of steam power and pushed its expansion. […] Sailing ships improved efficiency and competitiveness after the introduction of steam ships, and grew in importance. Early steam ships were highly inefficient, requiring vast quantities of coal to fuel the voyage. Since they could less easily fuel-up on route than a train, the coal required displaced valuable space that might carry goods or passengers. It was not until major improvements in fuel efficiency in the latter part of the nineteenth century that it finally replaced the sailing ship (Fouquet, 2010)</a:t>
            </a:r>
            <a:endParaRPr lang="it-IT" dirty="0"/>
          </a:p>
        </p:txBody>
      </p:sp>
      <p:sp>
        <p:nvSpPr>
          <p:cNvPr id="4" name="Slide Number Placeholder 3">
            <a:extLst>
              <a:ext uri="{FF2B5EF4-FFF2-40B4-BE49-F238E27FC236}">
                <a16:creationId xmlns:a16="http://schemas.microsoft.com/office/drawing/2014/main" id="{DB6462CB-DD22-BFB3-37CC-7FD92E2D97BF}"/>
              </a:ext>
            </a:extLst>
          </p:cNvPr>
          <p:cNvSpPr>
            <a:spLocks noGrp="1"/>
          </p:cNvSpPr>
          <p:nvPr>
            <p:ph type="sldNum" sz="quarter" idx="12"/>
          </p:nvPr>
        </p:nvSpPr>
        <p:spPr/>
        <p:txBody>
          <a:bodyPr/>
          <a:lstStyle/>
          <a:p>
            <a:fld id="{9CD8D479-8942-46E8-A226-A4E01F7A105C}" type="slidenum">
              <a:rPr lang="en-GB" smtClean="0"/>
              <a:t>20</a:t>
            </a:fld>
            <a:endParaRPr lang="en-GB"/>
          </a:p>
        </p:txBody>
      </p:sp>
      <p:sp>
        <p:nvSpPr>
          <p:cNvPr id="5" name="Date Placeholder 4">
            <a:extLst>
              <a:ext uri="{FF2B5EF4-FFF2-40B4-BE49-F238E27FC236}">
                <a16:creationId xmlns:a16="http://schemas.microsoft.com/office/drawing/2014/main" id="{26ED1073-7C7E-9767-31A6-E3C0B19CD8CB}"/>
              </a:ext>
            </a:extLst>
          </p:cNvPr>
          <p:cNvSpPr>
            <a:spLocks noGrp="1"/>
          </p:cNvSpPr>
          <p:nvPr>
            <p:ph type="dt" sz="half" idx="10"/>
          </p:nvPr>
        </p:nvSpPr>
        <p:spPr/>
        <p:txBody>
          <a:bodyPr/>
          <a:lstStyle/>
          <a:p>
            <a:fld id="{6DD1B487-36FD-4CED-B07A-1A81FC6540B1}" type="datetime1">
              <a:rPr lang="en-US" smtClean="0"/>
              <a:pPr/>
              <a:t>12/15/2022</a:t>
            </a:fld>
            <a:endParaRPr lang="en-US" dirty="0"/>
          </a:p>
        </p:txBody>
      </p:sp>
      <p:sp>
        <p:nvSpPr>
          <p:cNvPr id="7" name="Footer Placeholder 5">
            <a:extLst>
              <a:ext uri="{FF2B5EF4-FFF2-40B4-BE49-F238E27FC236}">
                <a16:creationId xmlns:a16="http://schemas.microsoft.com/office/drawing/2014/main" id="{B9E106EE-133C-592C-A913-233976D23C61}"/>
              </a:ext>
            </a:extLst>
          </p:cNvPr>
          <p:cNvSpPr>
            <a:spLocks noGrp="1"/>
          </p:cNvSpPr>
          <p:nvPr>
            <p:ph type="ftr" sz="quarter" idx="11"/>
          </p:nvPr>
        </p:nvSpPr>
        <p:spPr>
          <a:xfrm>
            <a:off x="1637716" y="6629400"/>
            <a:ext cx="9144259" cy="228600"/>
          </a:xfrm>
        </p:spPr>
        <p:txBody>
          <a:bodyPr/>
          <a:lstStyle/>
          <a:p>
            <a:r>
              <a:rPr lang="en-US" dirty="0"/>
              <a:t>Growth for Good – Reshaping Capitalism to Save Humanity from Climate Catastrophe</a:t>
            </a:r>
          </a:p>
        </p:txBody>
      </p:sp>
      <p:pic>
        <p:nvPicPr>
          <p:cNvPr id="5122" name="Picture 2" descr="Savannah - first steamship to cross the Atlantic Ocean, Stock Photo | Adobe  Stock">
            <a:extLst>
              <a:ext uri="{FF2B5EF4-FFF2-40B4-BE49-F238E27FC236}">
                <a16:creationId xmlns:a16="http://schemas.microsoft.com/office/drawing/2014/main" id="{5511459B-ABD4-1659-979F-6977CAFC49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01000" y="2195512"/>
            <a:ext cx="3942159" cy="2867025"/>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A6C2FD58-5C98-FB23-8294-F3F4E829C0B8}"/>
              </a:ext>
            </a:extLst>
          </p:cNvPr>
          <p:cNvSpPr txBox="1"/>
          <p:nvPr/>
        </p:nvSpPr>
        <p:spPr>
          <a:xfrm>
            <a:off x="8995767" y="5062537"/>
            <a:ext cx="2100858" cy="369332"/>
          </a:xfrm>
          <a:prstGeom prst="rect">
            <a:avLst/>
          </a:prstGeom>
          <a:noFill/>
        </p:spPr>
        <p:txBody>
          <a:bodyPr wrap="square" rtlCol="0">
            <a:spAutoFit/>
          </a:bodyPr>
          <a:lstStyle/>
          <a:p>
            <a:r>
              <a:rPr lang="it-IT" dirty="0"/>
              <a:t>SS Savannah, 1818</a:t>
            </a:r>
          </a:p>
        </p:txBody>
      </p:sp>
    </p:spTree>
    <p:extLst>
      <p:ext uri="{BB962C8B-B14F-4D97-AF65-F5344CB8AC3E}">
        <p14:creationId xmlns:p14="http://schemas.microsoft.com/office/powerpoint/2010/main" val="90438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69E20A-B4D7-7979-E472-9D492D5C621D}"/>
              </a:ext>
            </a:extLst>
          </p:cNvPr>
          <p:cNvSpPr>
            <a:spLocks noGrp="1"/>
          </p:cNvSpPr>
          <p:nvPr>
            <p:ph type="title"/>
          </p:nvPr>
        </p:nvSpPr>
        <p:spPr/>
        <p:txBody>
          <a:bodyPr/>
          <a:lstStyle/>
          <a:p>
            <a:r>
              <a:rPr lang="en-GB" dirty="0"/>
              <a:t>The Adam Smith fallacy</a:t>
            </a:r>
          </a:p>
        </p:txBody>
      </p:sp>
      <p:sp>
        <p:nvSpPr>
          <p:cNvPr id="3" name="Content Placeholder 2">
            <a:extLst>
              <a:ext uri="{FF2B5EF4-FFF2-40B4-BE49-F238E27FC236}">
                <a16:creationId xmlns:a16="http://schemas.microsoft.com/office/drawing/2014/main" id="{41CEDFD4-714A-401C-3FF1-505B9FD6B5CC}"/>
              </a:ext>
            </a:extLst>
          </p:cNvPr>
          <p:cNvSpPr>
            <a:spLocks noGrp="1"/>
          </p:cNvSpPr>
          <p:nvPr>
            <p:ph idx="1"/>
          </p:nvPr>
        </p:nvSpPr>
        <p:spPr>
          <a:xfrm>
            <a:off x="1410028" y="1566001"/>
            <a:ext cx="5724197" cy="4901474"/>
          </a:xfrm>
        </p:spPr>
        <p:txBody>
          <a:bodyPr>
            <a:normAutofit lnSpcReduction="10000"/>
          </a:bodyPr>
          <a:lstStyle/>
          <a:p>
            <a:pPr marL="0" indent="0">
              <a:buNone/>
            </a:pPr>
            <a:r>
              <a:rPr lang="en-GB" dirty="0"/>
              <a:t>Critics would argue that green tech does not display a higher productivity than the polluting option. Hence, it is not an Industrial Revolution.</a:t>
            </a:r>
          </a:p>
          <a:p>
            <a:endParaRPr lang="en-GB" dirty="0"/>
          </a:p>
          <a:p>
            <a:r>
              <a:rPr lang="en-GB" dirty="0"/>
              <a:t>In the early stages on an IR, the new tech does not necessarily reflect higher productivity gains! </a:t>
            </a:r>
          </a:p>
          <a:p>
            <a:r>
              <a:rPr lang="en-GB" dirty="0"/>
              <a:t>Trial and error with mechanisation initially led to widely dispersed productivity draws and low average productivity. </a:t>
            </a:r>
          </a:p>
          <a:p>
            <a:pPr lvl="1"/>
            <a:r>
              <a:rPr lang="en-GB" dirty="0"/>
              <a:t>In the subsequent decades, high productivity growth was observed, as new entrants adopted improved methods of production/organisation (</a:t>
            </a:r>
            <a:r>
              <a:rPr lang="en-GB" dirty="0" err="1"/>
              <a:t>Juhász</a:t>
            </a:r>
            <a:r>
              <a:rPr lang="en-GB" dirty="0"/>
              <a:t> et al, 2020)</a:t>
            </a:r>
          </a:p>
          <a:p>
            <a:r>
              <a:rPr lang="en-GB" dirty="0"/>
              <a:t>The same with the Second IR</a:t>
            </a:r>
          </a:p>
          <a:p>
            <a:pPr lvl="1"/>
            <a:r>
              <a:rPr lang="en-GB" dirty="0"/>
              <a:t>Line shaft -&gt; assembly line (Aghion et al, 2021)</a:t>
            </a:r>
          </a:p>
        </p:txBody>
      </p:sp>
      <p:sp>
        <p:nvSpPr>
          <p:cNvPr id="4" name="Slide Number Placeholder 3">
            <a:extLst>
              <a:ext uri="{FF2B5EF4-FFF2-40B4-BE49-F238E27FC236}">
                <a16:creationId xmlns:a16="http://schemas.microsoft.com/office/drawing/2014/main" id="{FE9E2DA1-C23C-09FB-014A-EDF13BA25174}"/>
              </a:ext>
            </a:extLst>
          </p:cNvPr>
          <p:cNvSpPr>
            <a:spLocks noGrp="1"/>
          </p:cNvSpPr>
          <p:nvPr>
            <p:ph type="sldNum" sz="quarter" idx="12"/>
          </p:nvPr>
        </p:nvSpPr>
        <p:spPr/>
        <p:txBody>
          <a:bodyPr/>
          <a:lstStyle/>
          <a:p>
            <a:fld id="{9CD8D479-8942-46E8-A226-A4E01F7A105C}" type="slidenum">
              <a:rPr lang="en-GB" smtClean="0"/>
              <a:t>21</a:t>
            </a:fld>
            <a:endParaRPr lang="en-GB"/>
          </a:p>
        </p:txBody>
      </p:sp>
      <p:sp>
        <p:nvSpPr>
          <p:cNvPr id="5" name="Date Placeholder 4">
            <a:extLst>
              <a:ext uri="{FF2B5EF4-FFF2-40B4-BE49-F238E27FC236}">
                <a16:creationId xmlns:a16="http://schemas.microsoft.com/office/drawing/2014/main" id="{1D376DC4-44EE-FDD7-9003-CFFA0403AE5E}"/>
              </a:ext>
            </a:extLst>
          </p:cNvPr>
          <p:cNvSpPr>
            <a:spLocks noGrp="1"/>
          </p:cNvSpPr>
          <p:nvPr>
            <p:ph type="dt" sz="half" idx="10"/>
          </p:nvPr>
        </p:nvSpPr>
        <p:spPr/>
        <p:txBody>
          <a:bodyPr/>
          <a:lstStyle/>
          <a:p>
            <a:fld id="{6DD1B487-36FD-4CED-B07A-1A81FC6540B1}" type="datetime1">
              <a:rPr lang="en-US" smtClean="0"/>
              <a:pPr/>
              <a:t>12/15/2022</a:t>
            </a:fld>
            <a:endParaRPr lang="en-US" dirty="0"/>
          </a:p>
        </p:txBody>
      </p:sp>
      <p:sp>
        <p:nvSpPr>
          <p:cNvPr id="7" name="Footer Placeholder 5">
            <a:extLst>
              <a:ext uri="{FF2B5EF4-FFF2-40B4-BE49-F238E27FC236}">
                <a16:creationId xmlns:a16="http://schemas.microsoft.com/office/drawing/2014/main" id="{501E1F49-27B0-64A6-3D2D-A6FD33672FF0}"/>
              </a:ext>
            </a:extLst>
          </p:cNvPr>
          <p:cNvSpPr>
            <a:spLocks noGrp="1"/>
          </p:cNvSpPr>
          <p:nvPr>
            <p:ph type="ftr" sz="quarter" idx="11"/>
          </p:nvPr>
        </p:nvSpPr>
        <p:spPr>
          <a:xfrm>
            <a:off x="1637716" y="6629400"/>
            <a:ext cx="9144259" cy="228600"/>
          </a:xfrm>
        </p:spPr>
        <p:txBody>
          <a:bodyPr/>
          <a:lstStyle/>
          <a:p>
            <a:r>
              <a:rPr lang="en-US" dirty="0"/>
              <a:t>Growth for Good – Reshaping Capitalism to Save Humanity from Climate Catastrophe</a:t>
            </a:r>
          </a:p>
        </p:txBody>
      </p:sp>
      <p:pic>
        <p:nvPicPr>
          <p:cNvPr id="3074" name="Picture 2" descr="Industrial History: Line Shaft and Leather Belts, revisited">
            <a:extLst>
              <a:ext uri="{FF2B5EF4-FFF2-40B4-BE49-F238E27FC236}">
                <a16:creationId xmlns:a16="http://schemas.microsoft.com/office/drawing/2014/main" id="{BC12EFA4-4B8C-C41A-8E6E-43D7F72227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29500" y="1902370"/>
            <a:ext cx="4286250" cy="3495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6554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69E20A-B4D7-7979-E472-9D492D5C621D}"/>
              </a:ext>
            </a:extLst>
          </p:cNvPr>
          <p:cNvSpPr>
            <a:spLocks noGrp="1"/>
          </p:cNvSpPr>
          <p:nvPr>
            <p:ph type="title"/>
          </p:nvPr>
        </p:nvSpPr>
        <p:spPr/>
        <p:txBody>
          <a:bodyPr/>
          <a:lstStyle/>
          <a:p>
            <a:r>
              <a:rPr lang="en-GB" dirty="0"/>
              <a:t>The scope for secondary innovation</a:t>
            </a:r>
          </a:p>
        </p:txBody>
      </p:sp>
      <p:sp>
        <p:nvSpPr>
          <p:cNvPr id="3" name="Content Placeholder 2">
            <a:extLst>
              <a:ext uri="{FF2B5EF4-FFF2-40B4-BE49-F238E27FC236}">
                <a16:creationId xmlns:a16="http://schemas.microsoft.com/office/drawing/2014/main" id="{41CEDFD4-714A-401C-3FF1-505B9FD6B5CC}"/>
              </a:ext>
            </a:extLst>
          </p:cNvPr>
          <p:cNvSpPr>
            <a:spLocks noGrp="1"/>
          </p:cNvSpPr>
          <p:nvPr>
            <p:ph idx="1"/>
          </p:nvPr>
        </p:nvSpPr>
        <p:spPr>
          <a:xfrm>
            <a:off x="1410028" y="1566001"/>
            <a:ext cx="5724197" cy="4901474"/>
          </a:xfrm>
        </p:spPr>
        <p:txBody>
          <a:bodyPr>
            <a:normAutofit/>
          </a:bodyPr>
          <a:lstStyle/>
          <a:p>
            <a:r>
              <a:rPr lang="en-GB" dirty="0"/>
              <a:t>Green innovation will not stop at replacing the polluting option with the green option</a:t>
            </a:r>
          </a:p>
          <a:p>
            <a:pPr marL="0" indent="0" algn="ctr">
              <a:buNone/>
            </a:pPr>
            <a:br>
              <a:rPr lang="en-GB" dirty="0"/>
            </a:br>
            <a:r>
              <a:rPr lang="en-GB" dirty="0"/>
              <a:t>“</a:t>
            </a:r>
            <a:r>
              <a:rPr lang="en-GB" b="0" i="1" dirty="0">
                <a:solidFill>
                  <a:srgbClr val="000000"/>
                </a:solidFill>
                <a:effectLst/>
                <a:latin typeface="Arial" panose="020B0604020202020204" pitchFamily="34" charset="0"/>
              </a:rPr>
              <a:t>For two hundred years, technologies based on fossil fuel have been explored. Diminishing returns may have set in. Climate change has induced new searches in other parts of the technology frontier. […] the green economy may usher in a new era of high productivity growth.”</a:t>
            </a:r>
          </a:p>
          <a:p>
            <a:pPr marL="0" indent="0" algn="ctr">
              <a:buNone/>
            </a:pPr>
            <a:r>
              <a:rPr lang="en-GB" b="0" i="0" dirty="0">
                <a:solidFill>
                  <a:srgbClr val="000000"/>
                </a:solidFill>
                <a:effectLst/>
                <a:latin typeface="Arial" panose="020B0604020202020204" pitchFamily="34" charset="0"/>
              </a:rPr>
              <a:t>Stern and Stiglitz (2021: 61)</a:t>
            </a:r>
            <a:endParaRPr lang="en-GB" dirty="0"/>
          </a:p>
        </p:txBody>
      </p:sp>
      <p:sp>
        <p:nvSpPr>
          <p:cNvPr id="4" name="Slide Number Placeholder 3">
            <a:extLst>
              <a:ext uri="{FF2B5EF4-FFF2-40B4-BE49-F238E27FC236}">
                <a16:creationId xmlns:a16="http://schemas.microsoft.com/office/drawing/2014/main" id="{FE9E2DA1-C23C-09FB-014A-EDF13BA25174}"/>
              </a:ext>
            </a:extLst>
          </p:cNvPr>
          <p:cNvSpPr>
            <a:spLocks noGrp="1"/>
          </p:cNvSpPr>
          <p:nvPr>
            <p:ph type="sldNum" sz="quarter" idx="12"/>
          </p:nvPr>
        </p:nvSpPr>
        <p:spPr/>
        <p:txBody>
          <a:bodyPr/>
          <a:lstStyle/>
          <a:p>
            <a:fld id="{9CD8D479-8942-46E8-A226-A4E01F7A105C}" type="slidenum">
              <a:rPr lang="en-GB" smtClean="0"/>
              <a:t>22</a:t>
            </a:fld>
            <a:endParaRPr lang="en-GB"/>
          </a:p>
        </p:txBody>
      </p:sp>
      <p:sp>
        <p:nvSpPr>
          <p:cNvPr id="5" name="Date Placeholder 4">
            <a:extLst>
              <a:ext uri="{FF2B5EF4-FFF2-40B4-BE49-F238E27FC236}">
                <a16:creationId xmlns:a16="http://schemas.microsoft.com/office/drawing/2014/main" id="{1D376DC4-44EE-FDD7-9003-CFFA0403AE5E}"/>
              </a:ext>
            </a:extLst>
          </p:cNvPr>
          <p:cNvSpPr>
            <a:spLocks noGrp="1"/>
          </p:cNvSpPr>
          <p:nvPr>
            <p:ph type="dt" sz="half" idx="10"/>
          </p:nvPr>
        </p:nvSpPr>
        <p:spPr/>
        <p:txBody>
          <a:bodyPr/>
          <a:lstStyle/>
          <a:p>
            <a:fld id="{6DD1B487-36FD-4CED-B07A-1A81FC6540B1}" type="datetime1">
              <a:rPr lang="en-US" smtClean="0"/>
              <a:pPr/>
              <a:t>12/15/2022</a:t>
            </a:fld>
            <a:endParaRPr lang="en-US" dirty="0"/>
          </a:p>
        </p:txBody>
      </p:sp>
      <p:sp>
        <p:nvSpPr>
          <p:cNvPr id="7" name="Footer Placeholder 5">
            <a:extLst>
              <a:ext uri="{FF2B5EF4-FFF2-40B4-BE49-F238E27FC236}">
                <a16:creationId xmlns:a16="http://schemas.microsoft.com/office/drawing/2014/main" id="{501E1F49-27B0-64A6-3D2D-A6FD33672FF0}"/>
              </a:ext>
            </a:extLst>
          </p:cNvPr>
          <p:cNvSpPr>
            <a:spLocks noGrp="1"/>
          </p:cNvSpPr>
          <p:nvPr>
            <p:ph type="ftr" sz="quarter" idx="11"/>
          </p:nvPr>
        </p:nvSpPr>
        <p:spPr>
          <a:xfrm>
            <a:off x="1637716" y="6629400"/>
            <a:ext cx="9144259" cy="228600"/>
          </a:xfrm>
        </p:spPr>
        <p:txBody>
          <a:bodyPr/>
          <a:lstStyle/>
          <a:p>
            <a:r>
              <a:rPr lang="en-US" dirty="0"/>
              <a:t>Growth for Good – Reshaping Capitalism to Save Humanity from Climate Catastrophe</a:t>
            </a:r>
          </a:p>
        </p:txBody>
      </p:sp>
      <p:pic>
        <p:nvPicPr>
          <p:cNvPr id="4098" name="Picture 2" descr="London Installation for Samsung by Factory Fifteen » Yanko Design |  Futuristic architecture, Eco city, Futuristic city">
            <a:extLst>
              <a:ext uri="{FF2B5EF4-FFF2-40B4-BE49-F238E27FC236}">
                <a16:creationId xmlns:a16="http://schemas.microsoft.com/office/drawing/2014/main" id="{445DAB28-E520-98A5-063C-EA5E438661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58100" y="1752599"/>
            <a:ext cx="4048125" cy="4048125"/>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D9B2571B-B5D1-1799-74AB-0E471EB0DD59}"/>
              </a:ext>
            </a:extLst>
          </p:cNvPr>
          <p:cNvSpPr txBox="1"/>
          <p:nvPr/>
        </p:nvSpPr>
        <p:spPr>
          <a:xfrm>
            <a:off x="1410026" y="5440442"/>
            <a:ext cx="6096000" cy="769441"/>
          </a:xfrm>
          <a:prstGeom prst="rect">
            <a:avLst/>
          </a:prstGeom>
          <a:noFill/>
          <a:ln w="28575">
            <a:solidFill>
              <a:srgbClr val="C00000"/>
            </a:solidFill>
          </a:ln>
        </p:spPr>
        <p:txBody>
          <a:bodyPr wrap="square">
            <a:spAutoFit/>
          </a:bodyPr>
          <a:lstStyle/>
          <a:p>
            <a:r>
              <a:rPr lang="en-GB" sz="2200" dirty="0"/>
              <a:t>Renewable energies could easily become by far the cheapest energy source in history (IEA, 2020)</a:t>
            </a:r>
            <a:endParaRPr lang="it-IT" sz="2200" dirty="0"/>
          </a:p>
        </p:txBody>
      </p:sp>
    </p:spTree>
    <p:extLst>
      <p:ext uri="{BB962C8B-B14F-4D97-AF65-F5344CB8AC3E}">
        <p14:creationId xmlns:p14="http://schemas.microsoft.com/office/powerpoint/2010/main" val="1631886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69E20A-B4D7-7979-E472-9D492D5C621D}"/>
              </a:ext>
            </a:extLst>
          </p:cNvPr>
          <p:cNvSpPr>
            <a:spLocks noGrp="1"/>
          </p:cNvSpPr>
          <p:nvPr>
            <p:ph type="title"/>
          </p:nvPr>
        </p:nvSpPr>
        <p:spPr/>
        <p:txBody>
          <a:bodyPr/>
          <a:lstStyle/>
          <a:p>
            <a:r>
              <a:rPr lang="en-GB" dirty="0"/>
              <a:t>Implications</a:t>
            </a:r>
          </a:p>
        </p:txBody>
      </p:sp>
      <p:sp>
        <p:nvSpPr>
          <p:cNvPr id="3" name="Content Placeholder 2">
            <a:extLst>
              <a:ext uri="{FF2B5EF4-FFF2-40B4-BE49-F238E27FC236}">
                <a16:creationId xmlns:a16="http://schemas.microsoft.com/office/drawing/2014/main" id="{41CEDFD4-714A-401C-3FF1-505B9FD6B5CC}"/>
              </a:ext>
            </a:extLst>
          </p:cNvPr>
          <p:cNvSpPr>
            <a:spLocks noGrp="1"/>
          </p:cNvSpPr>
          <p:nvPr>
            <p:ph idx="1"/>
          </p:nvPr>
        </p:nvSpPr>
        <p:spPr>
          <a:xfrm>
            <a:off x="1410027" y="1566001"/>
            <a:ext cx="9943773" cy="4620682"/>
          </a:xfrm>
        </p:spPr>
        <p:txBody>
          <a:bodyPr/>
          <a:lstStyle/>
          <a:p>
            <a:pPr marL="457200" indent="-457200">
              <a:buFont typeface="+mj-lt"/>
              <a:buAutoNum type="arabicPeriod"/>
            </a:pPr>
            <a:r>
              <a:rPr lang="en-GB" dirty="0"/>
              <a:t>It makes self-interested (commercial) sense to be at the forefront of the green transition, defining standards and steering the very course of the technological transformation</a:t>
            </a:r>
          </a:p>
          <a:p>
            <a:pPr marL="457200" indent="-457200">
              <a:buFont typeface="+mj-lt"/>
              <a:buAutoNum type="arabicPeriod"/>
            </a:pPr>
            <a:r>
              <a:rPr lang="en-GB" dirty="0"/>
              <a:t>Governments cannot be expected to sit and wait to discover if their country ends up on the winning or losing end, just as they have during the First Industrial Revolution (</a:t>
            </a:r>
            <a:r>
              <a:rPr lang="en-GB" dirty="0" err="1"/>
              <a:t>Beckert</a:t>
            </a:r>
            <a:r>
              <a:rPr lang="en-GB" dirty="0"/>
              <a:t>, 2014)</a:t>
            </a:r>
          </a:p>
          <a:p>
            <a:pPr marL="685800" lvl="1" indent="-457200"/>
            <a:r>
              <a:rPr lang="en-GB" dirty="0"/>
              <a:t>Active industrial policy, which lays the seed for defensive industrial policy</a:t>
            </a:r>
          </a:p>
          <a:p>
            <a:pPr marL="685800" lvl="1" indent="-457200"/>
            <a:r>
              <a:rPr lang="en-GB" dirty="0"/>
              <a:t>Active use of trade (e.g. green clauses in trade treaties, carbon border tax, etc.)</a:t>
            </a:r>
          </a:p>
          <a:p>
            <a:pPr marL="457200" indent="-457200">
              <a:buFont typeface="+mj-lt"/>
              <a:buAutoNum type="arabicPeriod"/>
            </a:pPr>
            <a:r>
              <a:rPr lang="en-GB" dirty="0"/>
              <a:t>There is no real trade-off for emerging markets between development and climate policies</a:t>
            </a:r>
          </a:p>
          <a:p>
            <a:pPr marL="685800" lvl="1" indent="-457200"/>
            <a:r>
              <a:rPr lang="en-GB" dirty="0"/>
              <a:t>Largest export markets will progressively restrict polluting options</a:t>
            </a:r>
          </a:p>
          <a:p>
            <a:pPr marL="685800" lvl="1" indent="-457200"/>
            <a:r>
              <a:rPr lang="en-GB" dirty="0"/>
              <a:t>Roll out in pioneering nations will make the green option the cheapest option also in EMs</a:t>
            </a:r>
          </a:p>
          <a:p>
            <a:endParaRPr lang="en-GB" dirty="0"/>
          </a:p>
        </p:txBody>
      </p:sp>
      <p:sp>
        <p:nvSpPr>
          <p:cNvPr id="4" name="Slide Number Placeholder 3">
            <a:extLst>
              <a:ext uri="{FF2B5EF4-FFF2-40B4-BE49-F238E27FC236}">
                <a16:creationId xmlns:a16="http://schemas.microsoft.com/office/drawing/2014/main" id="{FE9E2DA1-C23C-09FB-014A-EDF13BA25174}"/>
              </a:ext>
            </a:extLst>
          </p:cNvPr>
          <p:cNvSpPr>
            <a:spLocks noGrp="1"/>
          </p:cNvSpPr>
          <p:nvPr>
            <p:ph type="sldNum" sz="quarter" idx="12"/>
          </p:nvPr>
        </p:nvSpPr>
        <p:spPr/>
        <p:txBody>
          <a:bodyPr/>
          <a:lstStyle/>
          <a:p>
            <a:fld id="{9CD8D479-8942-46E8-A226-A4E01F7A105C}" type="slidenum">
              <a:rPr lang="en-GB" smtClean="0"/>
              <a:t>23</a:t>
            </a:fld>
            <a:endParaRPr lang="en-GB"/>
          </a:p>
        </p:txBody>
      </p:sp>
      <p:sp>
        <p:nvSpPr>
          <p:cNvPr id="5" name="Date Placeholder 4">
            <a:extLst>
              <a:ext uri="{FF2B5EF4-FFF2-40B4-BE49-F238E27FC236}">
                <a16:creationId xmlns:a16="http://schemas.microsoft.com/office/drawing/2014/main" id="{1D376DC4-44EE-FDD7-9003-CFFA0403AE5E}"/>
              </a:ext>
            </a:extLst>
          </p:cNvPr>
          <p:cNvSpPr>
            <a:spLocks noGrp="1"/>
          </p:cNvSpPr>
          <p:nvPr>
            <p:ph type="dt" sz="half" idx="10"/>
          </p:nvPr>
        </p:nvSpPr>
        <p:spPr/>
        <p:txBody>
          <a:bodyPr/>
          <a:lstStyle/>
          <a:p>
            <a:fld id="{6DD1B487-36FD-4CED-B07A-1A81FC6540B1}" type="datetime1">
              <a:rPr lang="en-US" smtClean="0"/>
              <a:pPr/>
              <a:t>12/15/2022</a:t>
            </a:fld>
            <a:endParaRPr lang="en-US" dirty="0"/>
          </a:p>
        </p:txBody>
      </p:sp>
      <p:sp>
        <p:nvSpPr>
          <p:cNvPr id="7" name="Footer Placeholder 5">
            <a:extLst>
              <a:ext uri="{FF2B5EF4-FFF2-40B4-BE49-F238E27FC236}">
                <a16:creationId xmlns:a16="http://schemas.microsoft.com/office/drawing/2014/main" id="{501E1F49-27B0-64A6-3D2D-A6FD33672FF0}"/>
              </a:ext>
            </a:extLst>
          </p:cNvPr>
          <p:cNvSpPr>
            <a:spLocks noGrp="1"/>
          </p:cNvSpPr>
          <p:nvPr>
            <p:ph type="ftr" sz="quarter" idx="11"/>
          </p:nvPr>
        </p:nvSpPr>
        <p:spPr>
          <a:xfrm>
            <a:off x="1637716" y="6629400"/>
            <a:ext cx="9144259" cy="228600"/>
          </a:xfrm>
        </p:spPr>
        <p:txBody>
          <a:bodyPr/>
          <a:lstStyle/>
          <a:p>
            <a:r>
              <a:rPr lang="en-US" dirty="0"/>
              <a:t>Growth for Good – Reshaping Capitalism to Save Humanity from Climate Catastrophe</a:t>
            </a:r>
          </a:p>
        </p:txBody>
      </p:sp>
    </p:spTree>
    <p:extLst>
      <p:ext uri="{BB962C8B-B14F-4D97-AF65-F5344CB8AC3E}">
        <p14:creationId xmlns:p14="http://schemas.microsoft.com/office/powerpoint/2010/main" val="1666611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77860" y="919616"/>
            <a:ext cx="4155622" cy="2532888"/>
          </a:xfrm>
        </p:spPr>
        <p:txBody>
          <a:bodyPr/>
          <a:lstStyle/>
          <a:p>
            <a:r>
              <a:rPr lang="en-US" dirty="0"/>
              <a:t>Thank you!</a:t>
            </a:r>
          </a:p>
        </p:txBody>
      </p:sp>
      <p:sp>
        <p:nvSpPr>
          <p:cNvPr id="4" name="Text Placeholder 3"/>
          <p:cNvSpPr>
            <a:spLocks noGrp="1"/>
          </p:cNvSpPr>
          <p:nvPr>
            <p:ph type="body" sz="half" idx="2"/>
          </p:nvPr>
        </p:nvSpPr>
        <p:spPr>
          <a:xfrm>
            <a:off x="8177860" y="3502152"/>
            <a:ext cx="4155622" cy="2479547"/>
          </a:xfrm>
        </p:spPr>
        <p:txBody>
          <a:bodyPr/>
          <a:lstStyle/>
          <a:p>
            <a:r>
              <a:rPr lang="en-US" dirty="0"/>
              <a:t>For questions/comments:</a:t>
            </a:r>
          </a:p>
          <a:p>
            <a:r>
              <a:rPr lang="en-US" dirty="0">
                <a:hlinkClick r:id="rId2"/>
              </a:rPr>
              <a:t>Alessio.terzi@sciencespo-lille.eu</a:t>
            </a:r>
            <a:endParaRPr lang="en-US" dirty="0"/>
          </a:p>
          <a:p>
            <a:r>
              <a:rPr lang="en-US" dirty="0"/>
              <a:t>Twitter: @terzibus</a:t>
            </a:r>
          </a:p>
          <a:p>
            <a:r>
              <a:rPr lang="en-US" dirty="0"/>
              <a:t>Mastodon: @terzibus@econtwitter.net</a:t>
            </a:r>
          </a:p>
          <a:p>
            <a:endParaRPr lang="en-US" dirty="0"/>
          </a:p>
          <a:p>
            <a:r>
              <a:rPr lang="en-US" dirty="0">
                <a:hlinkClick r:id="rId3"/>
              </a:rPr>
              <a:t>www.alessioterzi.eu</a:t>
            </a:r>
            <a:endParaRPr lang="en-US" dirty="0"/>
          </a:p>
          <a:p>
            <a:endParaRPr lang="en-US" dirty="0"/>
          </a:p>
        </p:txBody>
      </p:sp>
      <p:sp>
        <p:nvSpPr>
          <p:cNvPr id="5" name="Slide Number Placeholder 4"/>
          <p:cNvSpPr>
            <a:spLocks noGrp="1"/>
          </p:cNvSpPr>
          <p:nvPr>
            <p:ph type="sldNum" sz="quarter" idx="12"/>
          </p:nvPr>
        </p:nvSpPr>
        <p:spPr/>
        <p:txBody>
          <a:bodyPr/>
          <a:lstStyle/>
          <a:p>
            <a:fld id="{9CD8D479-8942-46E8-A226-A4E01F7A105C}" type="slidenum">
              <a:rPr lang="en-US" smtClean="0"/>
              <a:t>24</a:t>
            </a:fld>
            <a:endParaRPr lang="en-US"/>
          </a:p>
        </p:txBody>
      </p:sp>
      <p:sp>
        <p:nvSpPr>
          <p:cNvPr id="6" name="Date Placeholder 5"/>
          <p:cNvSpPr>
            <a:spLocks noGrp="1"/>
          </p:cNvSpPr>
          <p:nvPr>
            <p:ph type="dt" sz="half" idx="10"/>
          </p:nvPr>
        </p:nvSpPr>
        <p:spPr/>
        <p:txBody>
          <a:bodyPr/>
          <a:lstStyle/>
          <a:p>
            <a:fld id="{E1447A63-5E3D-469C-A0D1-119323F4F95E}" type="datetime1">
              <a:rPr lang="en-US" smtClean="0"/>
              <a:pPr/>
              <a:t>12/15/2022</a:t>
            </a:fld>
            <a:endParaRPr lang="en-US" dirty="0"/>
          </a:p>
        </p:txBody>
      </p:sp>
      <p:sp>
        <p:nvSpPr>
          <p:cNvPr id="8" name="Footer Placeholder 5">
            <a:extLst>
              <a:ext uri="{FF2B5EF4-FFF2-40B4-BE49-F238E27FC236}">
                <a16:creationId xmlns:a16="http://schemas.microsoft.com/office/drawing/2014/main" id="{5EBEF1DB-4AE5-C62B-1980-64A56D6630DF}"/>
              </a:ext>
            </a:extLst>
          </p:cNvPr>
          <p:cNvSpPr>
            <a:spLocks noGrp="1"/>
          </p:cNvSpPr>
          <p:nvPr>
            <p:ph type="ftr" sz="quarter" idx="11"/>
          </p:nvPr>
        </p:nvSpPr>
        <p:spPr>
          <a:xfrm>
            <a:off x="1637716" y="6629400"/>
            <a:ext cx="9144259" cy="228600"/>
          </a:xfrm>
        </p:spPr>
        <p:txBody>
          <a:bodyPr/>
          <a:lstStyle/>
          <a:p>
            <a:r>
              <a:rPr lang="en-US" dirty="0"/>
              <a:t>Growth for Good – Reshaping Capitalism to Save Humanity from Climate Catastrophe</a:t>
            </a:r>
          </a:p>
        </p:txBody>
      </p:sp>
      <p:pic>
        <p:nvPicPr>
          <p:cNvPr id="12" name="Picture Placeholder 11">
            <a:extLst>
              <a:ext uri="{FF2B5EF4-FFF2-40B4-BE49-F238E27FC236}">
                <a16:creationId xmlns:a16="http://schemas.microsoft.com/office/drawing/2014/main" id="{F1E29993-8D37-7D0C-93F8-5D5C3C14B5BC}"/>
              </a:ext>
            </a:extLst>
          </p:cNvPr>
          <p:cNvPicPr>
            <a:picLocks noGrp="1" noChangeAspect="1"/>
          </p:cNvPicPr>
          <p:nvPr>
            <p:ph type="pic" idx="1"/>
          </p:nvPr>
        </p:nvPicPr>
        <p:blipFill rotWithShape="1">
          <a:blip r:embed="rId4" cstate="print">
            <a:extLst>
              <a:ext uri="{28A0092B-C50C-407E-A947-70E740481C1C}">
                <a14:useLocalDpi xmlns:a14="http://schemas.microsoft.com/office/drawing/2010/main" val="0"/>
              </a:ext>
            </a:extLst>
          </a:blip>
          <a:srcRect l="7280" t="-73" r="3335" b="73"/>
          <a:stretch/>
        </p:blipFill>
        <p:spPr>
          <a:xfrm>
            <a:off x="0" y="915923"/>
            <a:ext cx="8048625" cy="5065776"/>
          </a:xfrm>
        </p:spPr>
      </p:pic>
    </p:spTree>
    <p:extLst>
      <p:ext uri="{BB962C8B-B14F-4D97-AF65-F5344CB8AC3E}">
        <p14:creationId xmlns:p14="http://schemas.microsoft.com/office/powerpoint/2010/main" val="1445667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62D71-19BF-0F93-0B51-B8ADC1718E1F}"/>
              </a:ext>
            </a:extLst>
          </p:cNvPr>
          <p:cNvSpPr>
            <a:spLocks noGrp="1"/>
          </p:cNvSpPr>
          <p:nvPr>
            <p:ph type="title"/>
          </p:nvPr>
        </p:nvSpPr>
        <p:spPr/>
        <p:txBody>
          <a:bodyPr/>
          <a:lstStyle/>
          <a:p>
            <a:r>
              <a:rPr lang="en-GB" dirty="0"/>
              <a:t>Bibliography</a:t>
            </a:r>
          </a:p>
        </p:txBody>
      </p:sp>
      <p:sp>
        <p:nvSpPr>
          <p:cNvPr id="3" name="Content Placeholder 2">
            <a:extLst>
              <a:ext uri="{FF2B5EF4-FFF2-40B4-BE49-F238E27FC236}">
                <a16:creationId xmlns:a16="http://schemas.microsoft.com/office/drawing/2014/main" id="{5CC19C43-9389-E686-8F70-5A671DCF6863}"/>
              </a:ext>
            </a:extLst>
          </p:cNvPr>
          <p:cNvSpPr>
            <a:spLocks noGrp="1"/>
          </p:cNvSpPr>
          <p:nvPr>
            <p:ph idx="1"/>
          </p:nvPr>
        </p:nvSpPr>
        <p:spPr>
          <a:xfrm>
            <a:off x="1410027" y="1566000"/>
            <a:ext cx="9371948" cy="4949100"/>
          </a:xfrm>
        </p:spPr>
        <p:txBody>
          <a:bodyPr>
            <a:normAutofit fontScale="77500" lnSpcReduction="20000"/>
          </a:bodyPr>
          <a:lstStyle/>
          <a:p>
            <a:r>
              <a:rPr lang="en-GB" dirty="0"/>
              <a:t>Aghion, P., </a:t>
            </a:r>
            <a:r>
              <a:rPr lang="en-GB" dirty="0" err="1"/>
              <a:t>Bunel</a:t>
            </a:r>
            <a:r>
              <a:rPr lang="en-GB" dirty="0"/>
              <a:t>, S., and Antonin, C. (2021), </a:t>
            </a:r>
            <a:r>
              <a:rPr lang="en-GB" i="1" dirty="0"/>
              <a:t>The Power of Creative Destruction</a:t>
            </a:r>
            <a:r>
              <a:rPr lang="en-GB" dirty="0"/>
              <a:t>, Cambridge, Massachusetts: </a:t>
            </a:r>
            <a:r>
              <a:rPr lang="en-GB" dirty="0" err="1"/>
              <a:t>Belknap</a:t>
            </a:r>
            <a:r>
              <a:rPr lang="en-GB" dirty="0"/>
              <a:t> Press.</a:t>
            </a:r>
          </a:p>
          <a:p>
            <a:r>
              <a:rPr lang="en-GB" dirty="0" err="1"/>
              <a:t>Beckert</a:t>
            </a:r>
            <a:r>
              <a:rPr lang="en-GB" dirty="0"/>
              <a:t>, S. (2014), </a:t>
            </a:r>
            <a:r>
              <a:rPr lang="en-GB" i="1" dirty="0"/>
              <a:t>Empire of Cotton</a:t>
            </a:r>
            <a:r>
              <a:rPr lang="en-GB" dirty="0"/>
              <a:t>, New York: Penguin Books.</a:t>
            </a:r>
          </a:p>
          <a:p>
            <a:r>
              <a:rPr lang="en-GB" dirty="0"/>
              <a:t>Council of Economic Advisers (2022), “Climate-related macroeconomic risks and opportunities”, White Paper, April 4.</a:t>
            </a:r>
          </a:p>
          <a:p>
            <a:r>
              <a:rPr lang="en-GB" dirty="0"/>
              <a:t>Fouquet, R. (2010), “The slow search for solutions: Lessons from historical energy transitions by sector and service”, </a:t>
            </a:r>
            <a:r>
              <a:rPr lang="en-GB" i="1" dirty="0"/>
              <a:t>Energy Policy</a:t>
            </a:r>
            <a:r>
              <a:rPr lang="en-GB" dirty="0"/>
              <a:t>, Vol. 38, Issue 11, pp. 6586-6596.</a:t>
            </a:r>
          </a:p>
          <a:p>
            <a:r>
              <a:rPr lang="en-GB" dirty="0"/>
              <a:t>IEA (2020), Renewables 2020 Report.</a:t>
            </a:r>
          </a:p>
          <a:p>
            <a:r>
              <a:rPr lang="en-GB" dirty="0"/>
              <a:t>IMF (2020), “Mitigating Climate Change: Growth- and Distribution-friendly Strategies”, World Economic Outlook, Chapter 3.</a:t>
            </a:r>
          </a:p>
          <a:p>
            <a:r>
              <a:rPr lang="en-GB" dirty="0" err="1"/>
              <a:t>Juhász</a:t>
            </a:r>
            <a:r>
              <a:rPr lang="en-GB" dirty="0"/>
              <a:t>, R., </a:t>
            </a:r>
            <a:r>
              <a:rPr lang="en-GB" dirty="0" err="1"/>
              <a:t>Squicciarini</a:t>
            </a:r>
            <a:r>
              <a:rPr lang="en-GB" dirty="0"/>
              <a:t>, M., and </a:t>
            </a:r>
            <a:r>
              <a:rPr lang="en-GB" dirty="0" err="1"/>
              <a:t>Voigtländer</a:t>
            </a:r>
            <a:r>
              <a:rPr lang="en-GB" dirty="0"/>
              <a:t>, N. (2020), “Technology Adoption and Productivity Growth: Evidence from Industrialization in France”, NBER Working Paper No. 27503.</a:t>
            </a:r>
          </a:p>
          <a:p>
            <a:r>
              <a:rPr lang="en-GB" dirty="0"/>
              <a:t>Pisani-Ferry, J. (2019), “A Credible Decarbonization Agenda Can Help Strengthen Europe's Economy”, PIIE Blog, December 9.</a:t>
            </a:r>
          </a:p>
          <a:p>
            <a:r>
              <a:rPr lang="en-GB" dirty="0"/>
              <a:t>Smil, V. (2017), </a:t>
            </a:r>
            <a:r>
              <a:rPr lang="en-GB" i="1" dirty="0"/>
              <a:t>Energy and Civilization</a:t>
            </a:r>
            <a:r>
              <a:rPr lang="en-GB" dirty="0"/>
              <a:t>, Cambridge, Massachusetts: MIT Press.</a:t>
            </a:r>
          </a:p>
          <a:p>
            <a:r>
              <a:rPr lang="en-GB" dirty="0"/>
              <a:t>Terzi (2022a), </a:t>
            </a:r>
            <a:r>
              <a:rPr lang="en-GB" i="1" dirty="0"/>
              <a:t>Growth for Good</a:t>
            </a:r>
            <a:r>
              <a:rPr lang="en-GB" dirty="0"/>
              <a:t>, Cambridge, Massachusetts: Harvard University Press.</a:t>
            </a:r>
          </a:p>
          <a:p>
            <a:r>
              <a:rPr lang="en-GB" dirty="0"/>
              <a:t>Terzi (2022b), “A Green Industrial Revolution is Coming”, </a:t>
            </a:r>
            <a:r>
              <a:rPr lang="en-GB" dirty="0" err="1"/>
              <a:t>VoxEU</a:t>
            </a:r>
            <a:r>
              <a:rPr lang="en-GB" dirty="0"/>
              <a:t>, forthcoming.</a:t>
            </a:r>
          </a:p>
        </p:txBody>
      </p:sp>
      <p:sp>
        <p:nvSpPr>
          <p:cNvPr id="4" name="Slide Number Placeholder 3">
            <a:extLst>
              <a:ext uri="{FF2B5EF4-FFF2-40B4-BE49-F238E27FC236}">
                <a16:creationId xmlns:a16="http://schemas.microsoft.com/office/drawing/2014/main" id="{B91D52F1-BD66-61FF-140C-0008018FA0B5}"/>
              </a:ext>
            </a:extLst>
          </p:cNvPr>
          <p:cNvSpPr>
            <a:spLocks noGrp="1"/>
          </p:cNvSpPr>
          <p:nvPr>
            <p:ph type="sldNum" sz="quarter" idx="12"/>
          </p:nvPr>
        </p:nvSpPr>
        <p:spPr/>
        <p:txBody>
          <a:bodyPr/>
          <a:lstStyle/>
          <a:p>
            <a:fld id="{9CD8D479-8942-46E8-A226-A4E01F7A105C}" type="slidenum">
              <a:rPr lang="en-GB" smtClean="0"/>
              <a:t>25</a:t>
            </a:fld>
            <a:endParaRPr lang="en-GB"/>
          </a:p>
        </p:txBody>
      </p:sp>
      <p:sp>
        <p:nvSpPr>
          <p:cNvPr id="5" name="Date Placeholder 4">
            <a:extLst>
              <a:ext uri="{FF2B5EF4-FFF2-40B4-BE49-F238E27FC236}">
                <a16:creationId xmlns:a16="http://schemas.microsoft.com/office/drawing/2014/main" id="{4CBCC875-973A-8C32-F2AA-E102D249E6A7}"/>
              </a:ext>
            </a:extLst>
          </p:cNvPr>
          <p:cNvSpPr>
            <a:spLocks noGrp="1"/>
          </p:cNvSpPr>
          <p:nvPr>
            <p:ph type="dt" sz="half" idx="10"/>
          </p:nvPr>
        </p:nvSpPr>
        <p:spPr/>
        <p:txBody>
          <a:bodyPr/>
          <a:lstStyle/>
          <a:p>
            <a:fld id="{6DD1B487-36FD-4CED-B07A-1A81FC6540B1}" type="datetime1">
              <a:rPr lang="en-US" smtClean="0"/>
              <a:pPr/>
              <a:t>12/15/2022</a:t>
            </a:fld>
            <a:endParaRPr lang="en-US" dirty="0"/>
          </a:p>
        </p:txBody>
      </p:sp>
      <p:sp>
        <p:nvSpPr>
          <p:cNvPr id="7" name="Footer Placeholder 5">
            <a:extLst>
              <a:ext uri="{FF2B5EF4-FFF2-40B4-BE49-F238E27FC236}">
                <a16:creationId xmlns:a16="http://schemas.microsoft.com/office/drawing/2014/main" id="{4E574ADC-6C04-1F43-DBF9-2E84B20AE689}"/>
              </a:ext>
            </a:extLst>
          </p:cNvPr>
          <p:cNvSpPr>
            <a:spLocks noGrp="1"/>
          </p:cNvSpPr>
          <p:nvPr>
            <p:ph type="ftr" sz="quarter" idx="11"/>
          </p:nvPr>
        </p:nvSpPr>
        <p:spPr>
          <a:xfrm>
            <a:off x="1637716" y="6629400"/>
            <a:ext cx="9144259" cy="228600"/>
          </a:xfrm>
        </p:spPr>
        <p:txBody>
          <a:bodyPr/>
          <a:lstStyle/>
          <a:p>
            <a:r>
              <a:rPr lang="en-US" dirty="0"/>
              <a:t>Growth for Good – Reshaping Capitalism to Save Humanity from Climate Catastrophe</a:t>
            </a:r>
          </a:p>
        </p:txBody>
      </p:sp>
    </p:spTree>
    <p:extLst>
      <p:ext uri="{BB962C8B-B14F-4D97-AF65-F5344CB8AC3E}">
        <p14:creationId xmlns:p14="http://schemas.microsoft.com/office/powerpoint/2010/main" val="4118802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FA5EF4-3503-5B6D-9290-4AA26B7C011B}"/>
              </a:ext>
            </a:extLst>
          </p:cNvPr>
          <p:cNvSpPr>
            <a:spLocks noGrp="1"/>
          </p:cNvSpPr>
          <p:nvPr>
            <p:ph type="title"/>
          </p:nvPr>
        </p:nvSpPr>
        <p:spPr/>
        <p:txBody>
          <a:bodyPr/>
          <a:lstStyle/>
          <a:p>
            <a:r>
              <a:rPr lang="en-GB" dirty="0"/>
              <a:t>The genesis</a:t>
            </a:r>
          </a:p>
        </p:txBody>
      </p:sp>
      <p:sp>
        <p:nvSpPr>
          <p:cNvPr id="4" name="Slide Number Placeholder 3">
            <a:extLst>
              <a:ext uri="{FF2B5EF4-FFF2-40B4-BE49-F238E27FC236}">
                <a16:creationId xmlns:a16="http://schemas.microsoft.com/office/drawing/2014/main" id="{277648B8-720D-9DB6-E3A3-E411CDE54C14}"/>
              </a:ext>
            </a:extLst>
          </p:cNvPr>
          <p:cNvSpPr>
            <a:spLocks noGrp="1"/>
          </p:cNvSpPr>
          <p:nvPr>
            <p:ph type="sldNum" sz="quarter" idx="12"/>
          </p:nvPr>
        </p:nvSpPr>
        <p:spPr/>
        <p:txBody>
          <a:bodyPr/>
          <a:lstStyle/>
          <a:p>
            <a:fld id="{9CD8D479-8942-46E8-A226-A4E01F7A105C}" type="slidenum">
              <a:rPr lang="en-GB" smtClean="0"/>
              <a:t>3</a:t>
            </a:fld>
            <a:endParaRPr lang="en-GB"/>
          </a:p>
        </p:txBody>
      </p:sp>
      <p:sp>
        <p:nvSpPr>
          <p:cNvPr id="5" name="Date Placeholder 4">
            <a:extLst>
              <a:ext uri="{FF2B5EF4-FFF2-40B4-BE49-F238E27FC236}">
                <a16:creationId xmlns:a16="http://schemas.microsoft.com/office/drawing/2014/main" id="{F62149DA-1ED4-0D2F-D43B-596AC94B0F51}"/>
              </a:ext>
            </a:extLst>
          </p:cNvPr>
          <p:cNvSpPr>
            <a:spLocks noGrp="1"/>
          </p:cNvSpPr>
          <p:nvPr>
            <p:ph type="dt" sz="half" idx="10"/>
          </p:nvPr>
        </p:nvSpPr>
        <p:spPr/>
        <p:txBody>
          <a:bodyPr/>
          <a:lstStyle/>
          <a:p>
            <a:fld id="{6DD1B487-36FD-4CED-B07A-1A81FC6540B1}" type="datetime1">
              <a:rPr lang="en-US" smtClean="0"/>
              <a:pPr/>
              <a:t>12/15/2022</a:t>
            </a:fld>
            <a:endParaRPr lang="en-US" dirty="0"/>
          </a:p>
        </p:txBody>
      </p:sp>
      <p:sp>
        <p:nvSpPr>
          <p:cNvPr id="6" name="Footer Placeholder 5">
            <a:extLst>
              <a:ext uri="{FF2B5EF4-FFF2-40B4-BE49-F238E27FC236}">
                <a16:creationId xmlns:a16="http://schemas.microsoft.com/office/drawing/2014/main" id="{26ED0AA7-507C-4AEB-0B61-DE4EE232561A}"/>
              </a:ext>
            </a:extLst>
          </p:cNvPr>
          <p:cNvSpPr>
            <a:spLocks noGrp="1"/>
          </p:cNvSpPr>
          <p:nvPr>
            <p:ph type="ftr" sz="quarter" idx="11"/>
          </p:nvPr>
        </p:nvSpPr>
        <p:spPr/>
        <p:txBody>
          <a:bodyPr/>
          <a:lstStyle/>
          <a:p>
            <a:r>
              <a:rPr lang="en-US" dirty="0"/>
              <a:t>Growth for Good – Reshaping Capitalism to Save Humanity from Climate Catastrophe</a:t>
            </a:r>
          </a:p>
        </p:txBody>
      </p:sp>
      <p:pic>
        <p:nvPicPr>
          <p:cNvPr id="1028" name="Picture 4" descr="Covid 19 Lockdown Pictures | Download Free Images on Unsplash">
            <a:extLst>
              <a:ext uri="{FF2B5EF4-FFF2-40B4-BE49-F238E27FC236}">
                <a16:creationId xmlns:a16="http://schemas.microsoft.com/office/drawing/2014/main" id="{18D370F5-10F4-65C4-8039-92AC47775B1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9426" y="1835988"/>
            <a:ext cx="4838700" cy="322897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Venice canals run clear, dolphins appear in Italy's waterways amid  coronavirus... - Classic FM">
            <a:extLst>
              <a:ext uri="{FF2B5EF4-FFF2-40B4-BE49-F238E27FC236}">
                <a16:creationId xmlns:a16="http://schemas.microsoft.com/office/drawing/2014/main" id="{A2FFE6CF-441E-A31B-B5EE-522BA8BC5573}"/>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489426" y="1835988"/>
            <a:ext cx="6978424" cy="3921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4249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045D70-728A-E182-4420-22DA178B1985}"/>
              </a:ext>
            </a:extLst>
          </p:cNvPr>
          <p:cNvSpPr>
            <a:spLocks noGrp="1"/>
          </p:cNvSpPr>
          <p:nvPr>
            <p:ph type="title"/>
          </p:nvPr>
        </p:nvSpPr>
        <p:spPr/>
        <p:txBody>
          <a:bodyPr/>
          <a:lstStyle/>
          <a:p>
            <a:r>
              <a:rPr lang="en-GB" dirty="0"/>
              <a:t>The (un?-)holy trinity</a:t>
            </a:r>
          </a:p>
        </p:txBody>
      </p:sp>
      <p:graphicFrame>
        <p:nvGraphicFramePr>
          <p:cNvPr id="7" name="Content Placeholder 6">
            <a:extLst>
              <a:ext uri="{FF2B5EF4-FFF2-40B4-BE49-F238E27FC236}">
                <a16:creationId xmlns:a16="http://schemas.microsoft.com/office/drawing/2014/main" id="{EDBF8A5E-B0F6-991A-B78A-F7D125ECCCD8}"/>
              </a:ext>
            </a:extLst>
          </p:cNvPr>
          <p:cNvGraphicFramePr>
            <a:graphicFrameLocks noGrp="1"/>
          </p:cNvGraphicFramePr>
          <p:nvPr>
            <p:ph idx="1"/>
          </p:nvPr>
        </p:nvGraphicFramePr>
        <p:xfrm>
          <a:off x="1637716" y="1809750"/>
          <a:ext cx="9144259" cy="42338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33BEB20A-A597-45F8-94B0-0572FBBFA66B}"/>
              </a:ext>
            </a:extLst>
          </p:cNvPr>
          <p:cNvSpPr>
            <a:spLocks noGrp="1"/>
          </p:cNvSpPr>
          <p:nvPr>
            <p:ph type="sldNum" sz="quarter" idx="12"/>
          </p:nvPr>
        </p:nvSpPr>
        <p:spPr/>
        <p:txBody>
          <a:bodyPr/>
          <a:lstStyle/>
          <a:p>
            <a:fld id="{9CD8D479-8942-46E8-A226-A4E01F7A105C}" type="slidenum">
              <a:rPr lang="en-GB" smtClean="0"/>
              <a:t>4</a:t>
            </a:fld>
            <a:endParaRPr lang="en-GB"/>
          </a:p>
        </p:txBody>
      </p:sp>
      <p:sp>
        <p:nvSpPr>
          <p:cNvPr id="5" name="Date Placeholder 4">
            <a:extLst>
              <a:ext uri="{FF2B5EF4-FFF2-40B4-BE49-F238E27FC236}">
                <a16:creationId xmlns:a16="http://schemas.microsoft.com/office/drawing/2014/main" id="{2D536C72-033A-4541-3758-486EDFB032F8}"/>
              </a:ext>
            </a:extLst>
          </p:cNvPr>
          <p:cNvSpPr>
            <a:spLocks noGrp="1"/>
          </p:cNvSpPr>
          <p:nvPr>
            <p:ph type="dt" sz="half" idx="10"/>
          </p:nvPr>
        </p:nvSpPr>
        <p:spPr/>
        <p:txBody>
          <a:bodyPr/>
          <a:lstStyle/>
          <a:p>
            <a:fld id="{6DD1B487-36FD-4CED-B07A-1A81FC6540B1}" type="datetime1">
              <a:rPr lang="en-US" smtClean="0"/>
              <a:pPr/>
              <a:t>12/15/2022</a:t>
            </a:fld>
            <a:endParaRPr lang="en-US" dirty="0"/>
          </a:p>
        </p:txBody>
      </p:sp>
      <p:sp>
        <p:nvSpPr>
          <p:cNvPr id="9" name="Footer Placeholder 5">
            <a:extLst>
              <a:ext uri="{FF2B5EF4-FFF2-40B4-BE49-F238E27FC236}">
                <a16:creationId xmlns:a16="http://schemas.microsoft.com/office/drawing/2014/main" id="{A5D8F287-C0E2-AB65-F6CE-17460DDD2786}"/>
              </a:ext>
            </a:extLst>
          </p:cNvPr>
          <p:cNvSpPr>
            <a:spLocks noGrp="1"/>
          </p:cNvSpPr>
          <p:nvPr>
            <p:ph type="ftr" sz="quarter" idx="11"/>
          </p:nvPr>
        </p:nvSpPr>
        <p:spPr>
          <a:xfrm>
            <a:off x="1637716" y="6629400"/>
            <a:ext cx="9144259" cy="228600"/>
          </a:xfrm>
        </p:spPr>
        <p:txBody>
          <a:bodyPr/>
          <a:lstStyle/>
          <a:p>
            <a:r>
              <a:rPr lang="en-US" dirty="0"/>
              <a:t>Growth for Good – Reshaping Capitalism to Save Humanity from Climate Catastrophe</a:t>
            </a:r>
          </a:p>
        </p:txBody>
      </p:sp>
    </p:spTree>
    <p:extLst>
      <p:ext uri="{BB962C8B-B14F-4D97-AF65-F5344CB8AC3E}">
        <p14:creationId xmlns:p14="http://schemas.microsoft.com/office/powerpoint/2010/main" val="1388931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FA5EF4-3503-5B6D-9290-4AA26B7C011B}"/>
              </a:ext>
            </a:extLst>
          </p:cNvPr>
          <p:cNvSpPr>
            <a:spLocks noGrp="1"/>
          </p:cNvSpPr>
          <p:nvPr>
            <p:ph type="title"/>
          </p:nvPr>
        </p:nvSpPr>
        <p:spPr/>
        <p:txBody>
          <a:bodyPr/>
          <a:lstStyle/>
          <a:p>
            <a:r>
              <a:rPr lang="en-GB" dirty="0"/>
              <a:t>Millennial Socialism</a:t>
            </a:r>
          </a:p>
        </p:txBody>
      </p:sp>
      <p:sp>
        <p:nvSpPr>
          <p:cNvPr id="4" name="Slide Number Placeholder 3">
            <a:extLst>
              <a:ext uri="{FF2B5EF4-FFF2-40B4-BE49-F238E27FC236}">
                <a16:creationId xmlns:a16="http://schemas.microsoft.com/office/drawing/2014/main" id="{277648B8-720D-9DB6-E3A3-E411CDE54C14}"/>
              </a:ext>
            </a:extLst>
          </p:cNvPr>
          <p:cNvSpPr>
            <a:spLocks noGrp="1"/>
          </p:cNvSpPr>
          <p:nvPr>
            <p:ph type="sldNum" sz="quarter" idx="12"/>
          </p:nvPr>
        </p:nvSpPr>
        <p:spPr/>
        <p:txBody>
          <a:bodyPr/>
          <a:lstStyle/>
          <a:p>
            <a:fld id="{9CD8D479-8942-46E8-A226-A4E01F7A105C}" type="slidenum">
              <a:rPr lang="en-GB" smtClean="0"/>
              <a:t>5</a:t>
            </a:fld>
            <a:endParaRPr lang="en-GB"/>
          </a:p>
        </p:txBody>
      </p:sp>
      <p:sp>
        <p:nvSpPr>
          <p:cNvPr id="5" name="Date Placeholder 4">
            <a:extLst>
              <a:ext uri="{FF2B5EF4-FFF2-40B4-BE49-F238E27FC236}">
                <a16:creationId xmlns:a16="http://schemas.microsoft.com/office/drawing/2014/main" id="{F62149DA-1ED4-0D2F-D43B-596AC94B0F51}"/>
              </a:ext>
            </a:extLst>
          </p:cNvPr>
          <p:cNvSpPr>
            <a:spLocks noGrp="1"/>
          </p:cNvSpPr>
          <p:nvPr>
            <p:ph type="dt" sz="half" idx="10"/>
          </p:nvPr>
        </p:nvSpPr>
        <p:spPr/>
        <p:txBody>
          <a:bodyPr/>
          <a:lstStyle/>
          <a:p>
            <a:fld id="{6DD1B487-36FD-4CED-B07A-1A81FC6540B1}" type="datetime1">
              <a:rPr lang="en-US" smtClean="0"/>
              <a:pPr/>
              <a:t>12/15/2022</a:t>
            </a:fld>
            <a:endParaRPr lang="en-US" dirty="0"/>
          </a:p>
        </p:txBody>
      </p:sp>
      <p:sp>
        <p:nvSpPr>
          <p:cNvPr id="6" name="Footer Placeholder 5">
            <a:extLst>
              <a:ext uri="{FF2B5EF4-FFF2-40B4-BE49-F238E27FC236}">
                <a16:creationId xmlns:a16="http://schemas.microsoft.com/office/drawing/2014/main" id="{26ED0AA7-507C-4AEB-0B61-DE4EE232561A}"/>
              </a:ext>
            </a:extLst>
          </p:cNvPr>
          <p:cNvSpPr>
            <a:spLocks noGrp="1"/>
          </p:cNvSpPr>
          <p:nvPr>
            <p:ph type="ftr" sz="quarter" idx="11"/>
          </p:nvPr>
        </p:nvSpPr>
        <p:spPr/>
        <p:txBody>
          <a:bodyPr/>
          <a:lstStyle/>
          <a:p>
            <a:r>
              <a:rPr lang="en-US" dirty="0"/>
              <a:t>Growth for Good – Reshaping Capitalism to Save Humanity from Climate Catastrophe</a:t>
            </a:r>
          </a:p>
        </p:txBody>
      </p:sp>
      <p:pic>
        <p:nvPicPr>
          <p:cNvPr id="8" name="Content Placeholder 7">
            <a:extLst>
              <a:ext uri="{FF2B5EF4-FFF2-40B4-BE49-F238E27FC236}">
                <a16:creationId xmlns:a16="http://schemas.microsoft.com/office/drawing/2014/main" id="{5D568B0C-A8B2-2C66-EE22-1BA3C4FC715B}"/>
              </a:ext>
            </a:extLst>
          </p:cNvPr>
          <p:cNvPicPr>
            <a:picLocks noGrp="1" noChangeAspect="1"/>
          </p:cNvPicPr>
          <p:nvPr>
            <p:ph idx="1"/>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718448" y="1459653"/>
            <a:ext cx="5263708" cy="4736717"/>
          </a:xfrm>
          <a:prstGeom prst="rect">
            <a:avLst/>
          </a:prstGeom>
          <a:noFill/>
        </p:spPr>
      </p:pic>
      <p:sp>
        <p:nvSpPr>
          <p:cNvPr id="10" name="TextBox 9">
            <a:extLst>
              <a:ext uri="{FF2B5EF4-FFF2-40B4-BE49-F238E27FC236}">
                <a16:creationId xmlns:a16="http://schemas.microsoft.com/office/drawing/2014/main" id="{8616186B-3732-228C-DB93-EB0151151FFC}"/>
              </a:ext>
            </a:extLst>
          </p:cNvPr>
          <p:cNvSpPr txBox="1"/>
          <p:nvPr/>
        </p:nvSpPr>
        <p:spPr>
          <a:xfrm>
            <a:off x="539399" y="5983069"/>
            <a:ext cx="10981954" cy="646331"/>
          </a:xfrm>
          <a:prstGeom prst="rect">
            <a:avLst/>
          </a:prstGeom>
          <a:noFill/>
        </p:spPr>
        <p:txBody>
          <a:bodyPr wrap="square">
            <a:spAutoFit/>
          </a:bodyPr>
          <a:lstStyle/>
          <a:p>
            <a:r>
              <a:rPr lang="en-GB" sz="1800" b="1" dirty="0">
                <a:effectLst/>
                <a:latin typeface="Times New Roman" panose="02020603050405020304" pitchFamily="18" charset="0"/>
                <a:ea typeface="Calibri" panose="020F0502020204030204" pitchFamily="34" charset="0"/>
              </a:rPr>
              <a:t>Cumulative real GDP per capita growth during each generation’s first 15 years in the workforce, starting at 18 years of age, averaged across birth years.</a:t>
            </a:r>
            <a:endParaRPr lang="it-IT" b="1" dirty="0"/>
          </a:p>
        </p:txBody>
      </p:sp>
      <p:sp>
        <p:nvSpPr>
          <p:cNvPr id="9" name="TextBox 8">
            <a:extLst>
              <a:ext uri="{FF2B5EF4-FFF2-40B4-BE49-F238E27FC236}">
                <a16:creationId xmlns:a16="http://schemas.microsoft.com/office/drawing/2014/main" id="{3F556FC6-413E-4FCE-E940-CA3B2AB4A7E0}"/>
              </a:ext>
            </a:extLst>
          </p:cNvPr>
          <p:cNvSpPr txBox="1"/>
          <p:nvPr/>
        </p:nvSpPr>
        <p:spPr>
          <a:xfrm>
            <a:off x="6391275" y="2732954"/>
            <a:ext cx="4920352" cy="954107"/>
          </a:xfrm>
          <a:prstGeom prst="rect">
            <a:avLst/>
          </a:prstGeom>
          <a:noFill/>
        </p:spPr>
        <p:txBody>
          <a:bodyPr wrap="square" rtlCol="0">
            <a:spAutoFit/>
          </a:bodyPr>
          <a:lstStyle/>
          <a:p>
            <a:r>
              <a:rPr lang="en-GB" sz="2800" dirty="0"/>
              <a:t>+ inequality</a:t>
            </a:r>
          </a:p>
          <a:p>
            <a:r>
              <a:rPr lang="en-GB" sz="2800" dirty="0"/>
              <a:t>+ environmental awareness</a:t>
            </a:r>
          </a:p>
        </p:txBody>
      </p:sp>
      <p:pic>
        <p:nvPicPr>
          <p:cNvPr id="8194" name="Picture 2" descr="Piketty ou quand un “Oint du Seigneur” se prend les pieds dans le tapis |  Institut Des Libertés">
            <a:extLst>
              <a:ext uri="{FF2B5EF4-FFF2-40B4-BE49-F238E27FC236}">
                <a16:creationId xmlns:a16="http://schemas.microsoft.com/office/drawing/2014/main" id="{D81BED60-C3F3-9A7A-738D-81CCA9D28BC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72328" y="460433"/>
            <a:ext cx="3419475" cy="2277812"/>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Gourou », « prophétesse » : au fond, que reproche-t-on à Greta Thunberg ? -  Numerama">
            <a:extLst>
              <a:ext uri="{FF2B5EF4-FFF2-40B4-BE49-F238E27FC236}">
                <a16:creationId xmlns:a16="http://schemas.microsoft.com/office/drawing/2014/main" id="{2D1C775E-5DB9-1F6C-92BB-FB51254EBAE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672328" y="3836752"/>
            <a:ext cx="3435191" cy="1932295"/>
          </a:xfrm>
          <a:prstGeom prst="rect">
            <a:avLst/>
          </a:prstGeom>
          <a:noFill/>
          <a:extLst>
            <a:ext uri="{909E8E84-426E-40DD-AFC4-6F175D3DCCD1}">
              <a14:hiddenFill xmlns:a14="http://schemas.microsoft.com/office/drawing/2010/main">
                <a:solidFill>
                  <a:srgbClr val="FFFFFF"/>
                </a:solidFill>
              </a14:hiddenFill>
            </a:ext>
          </a:extLst>
        </p:spPr>
      </p:pic>
      <p:pic>
        <p:nvPicPr>
          <p:cNvPr id="8200" name="Picture 8" descr="The rise of millennial socialism | Feb 16th 2019 | The Economist">
            <a:extLst>
              <a:ext uri="{FF2B5EF4-FFF2-40B4-BE49-F238E27FC236}">
                <a16:creationId xmlns:a16="http://schemas.microsoft.com/office/drawing/2014/main" id="{24F9F6D1-9493-0957-9E52-27BBC125268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91000" y="923925"/>
            <a:ext cx="3810000" cy="5010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6733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2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045D70-728A-E182-4420-22DA178B1985}"/>
              </a:ext>
            </a:extLst>
          </p:cNvPr>
          <p:cNvSpPr>
            <a:spLocks noGrp="1"/>
          </p:cNvSpPr>
          <p:nvPr>
            <p:ph type="title"/>
          </p:nvPr>
        </p:nvSpPr>
        <p:spPr/>
        <p:txBody>
          <a:bodyPr/>
          <a:lstStyle/>
          <a:p>
            <a:r>
              <a:rPr lang="en-GB" dirty="0"/>
              <a:t>The first part of the book</a:t>
            </a:r>
          </a:p>
        </p:txBody>
      </p:sp>
      <p:graphicFrame>
        <p:nvGraphicFramePr>
          <p:cNvPr id="7" name="Content Placeholder 6">
            <a:extLst>
              <a:ext uri="{FF2B5EF4-FFF2-40B4-BE49-F238E27FC236}">
                <a16:creationId xmlns:a16="http://schemas.microsoft.com/office/drawing/2014/main" id="{EDBF8A5E-B0F6-991A-B78A-F7D125ECCCD8}"/>
              </a:ext>
            </a:extLst>
          </p:cNvPr>
          <p:cNvGraphicFramePr>
            <a:graphicFrameLocks noGrp="1"/>
          </p:cNvGraphicFramePr>
          <p:nvPr>
            <p:ph idx="1"/>
          </p:nvPr>
        </p:nvGraphicFramePr>
        <p:xfrm>
          <a:off x="1637716" y="1809750"/>
          <a:ext cx="9144259" cy="42338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33BEB20A-A597-45F8-94B0-0572FBBFA66B}"/>
              </a:ext>
            </a:extLst>
          </p:cNvPr>
          <p:cNvSpPr>
            <a:spLocks noGrp="1"/>
          </p:cNvSpPr>
          <p:nvPr>
            <p:ph type="sldNum" sz="quarter" idx="12"/>
          </p:nvPr>
        </p:nvSpPr>
        <p:spPr/>
        <p:txBody>
          <a:bodyPr/>
          <a:lstStyle/>
          <a:p>
            <a:fld id="{9CD8D479-8942-46E8-A226-A4E01F7A105C}" type="slidenum">
              <a:rPr lang="en-GB" smtClean="0"/>
              <a:t>6</a:t>
            </a:fld>
            <a:endParaRPr lang="en-GB"/>
          </a:p>
        </p:txBody>
      </p:sp>
      <p:sp>
        <p:nvSpPr>
          <p:cNvPr id="5" name="Date Placeholder 4">
            <a:extLst>
              <a:ext uri="{FF2B5EF4-FFF2-40B4-BE49-F238E27FC236}">
                <a16:creationId xmlns:a16="http://schemas.microsoft.com/office/drawing/2014/main" id="{2D536C72-033A-4541-3758-486EDFB032F8}"/>
              </a:ext>
            </a:extLst>
          </p:cNvPr>
          <p:cNvSpPr>
            <a:spLocks noGrp="1"/>
          </p:cNvSpPr>
          <p:nvPr>
            <p:ph type="dt" sz="half" idx="10"/>
          </p:nvPr>
        </p:nvSpPr>
        <p:spPr/>
        <p:txBody>
          <a:bodyPr/>
          <a:lstStyle/>
          <a:p>
            <a:fld id="{6DD1B487-36FD-4CED-B07A-1A81FC6540B1}" type="datetime1">
              <a:rPr lang="en-US" smtClean="0"/>
              <a:pPr/>
              <a:t>12/15/2022</a:t>
            </a:fld>
            <a:endParaRPr lang="en-US" dirty="0"/>
          </a:p>
        </p:txBody>
      </p:sp>
      <p:sp>
        <p:nvSpPr>
          <p:cNvPr id="9" name="Footer Placeholder 5">
            <a:extLst>
              <a:ext uri="{FF2B5EF4-FFF2-40B4-BE49-F238E27FC236}">
                <a16:creationId xmlns:a16="http://schemas.microsoft.com/office/drawing/2014/main" id="{A5D8F287-C0E2-AB65-F6CE-17460DDD2786}"/>
              </a:ext>
            </a:extLst>
          </p:cNvPr>
          <p:cNvSpPr>
            <a:spLocks noGrp="1"/>
          </p:cNvSpPr>
          <p:nvPr>
            <p:ph type="ftr" sz="quarter" idx="11"/>
          </p:nvPr>
        </p:nvSpPr>
        <p:spPr>
          <a:xfrm>
            <a:off x="1637716" y="6629400"/>
            <a:ext cx="9144259" cy="228600"/>
          </a:xfrm>
        </p:spPr>
        <p:txBody>
          <a:bodyPr/>
          <a:lstStyle/>
          <a:p>
            <a:r>
              <a:rPr lang="en-US" dirty="0"/>
              <a:t>Growth for Good – Reshaping Capitalism to Save Humanity from Climate Catastrophe</a:t>
            </a:r>
          </a:p>
        </p:txBody>
      </p:sp>
      <p:sp>
        <p:nvSpPr>
          <p:cNvPr id="3" name="Oval 2">
            <a:extLst>
              <a:ext uri="{FF2B5EF4-FFF2-40B4-BE49-F238E27FC236}">
                <a16:creationId xmlns:a16="http://schemas.microsoft.com/office/drawing/2014/main" id="{21B766CE-9B05-B2D1-C340-1B49809CB4C0}"/>
              </a:ext>
            </a:extLst>
          </p:cNvPr>
          <p:cNvSpPr/>
          <p:nvPr/>
        </p:nvSpPr>
        <p:spPr>
          <a:xfrm rot="1723285">
            <a:off x="3892987" y="723502"/>
            <a:ext cx="2973185" cy="6197791"/>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TextBox 5">
            <a:extLst>
              <a:ext uri="{FF2B5EF4-FFF2-40B4-BE49-F238E27FC236}">
                <a16:creationId xmlns:a16="http://schemas.microsoft.com/office/drawing/2014/main" id="{8D15DD1E-3981-053B-0B06-B6A9AB2646A0}"/>
              </a:ext>
            </a:extLst>
          </p:cNvPr>
          <p:cNvSpPr txBox="1"/>
          <p:nvPr/>
        </p:nvSpPr>
        <p:spPr>
          <a:xfrm>
            <a:off x="7791450" y="1257300"/>
            <a:ext cx="4019550" cy="1754326"/>
          </a:xfrm>
          <a:prstGeom prst="rect">
            <a:avLst/>
          </a:prstGeom>
          <a:noFill/>
        </p:spPr>
        <p:txBody>
          <a:bodyPr wrap="square" rtlCol="0">
            <a:spAutoFit/>
          </a:bodyPr>
          <a:lstStyle/>
          <a:p>
            <a:r>
              <a:rPr lang="en-GB" b="1" dirty="0">
                <a:solidFill>
                  <a:srgbClr val="C00000"/>
                </a:solidFill>
              </a:rPr>
              <a:t>Conclusion 1: </a:t>
            </a:r>
          </a:p>
          <a:p>
            <a:r>
              <a:rPr lang="en-GB" b="1" dirty="0">
                <a:solidFill>
                  <a:srgbClr val="C00000"/>
                </a:solidFill>
              </a:rPr>
              <a:t>Abolishing growth would be incompatible with capitalism</a:t>
            </a:r>
          </a:p>
          <a:p>
            <a:endParaRPr lang="en-GB" b="1" dirty="0">
              <a:solidFill>
                <a:srgbClr val="C00000"/>
              </a:solidFill>
            </a:endParaRPr>
          </a:p>
          <a:p>
            <a:r>
              <a:rPr lang="en-GB" b="1" dirty="0">
                <a:solidFill>
                  <a:srgbClr val="C00000"/>
                </a:solidFill>
                <a:sym typeface="Wingdings" panose="05000000000000000000" pitchFamily="2" charset="2"/>
              </a:rPr>
              <a:t> It requires a complete societal restructuring</a:t>
            </a:r>
            <a:endParaRPr lang="en-GB" b="1" dirty="0">
              <a:solidFill>
                <a:srgbClr val="C00000"/>
              </a:solidFill>
            </a:endParaRPr>
          </a:p>
        </p:txBody>
      </p:sp>
      <p:sp>
        <p:nvSpPr>
          <p:cNvPr id="10" name="TextBox 9">
            <a:extLst>
              <a:ext uri="{FF2B5EF4-FFF2-40B4-BE49-F238E27FC236}">
                <a16:creationId xmlns:a16="http://schemas.microsoft.com/office/drawing/2014/main" id="{E0938BBA-20CA-DB2A-63FE-8FFE8F1DF3DB}"/>
              </a:ext>
            </a:extLst>
          </p:cNvPr>
          <p:cNvSpPr txBox="1"/>
          <p:nvPr/>
        </p:nvSpPr>
        <p:spPr>
          <a:xfrm>
            <a:off x="205201" y="2752725"/>
            <a:ext cx="3576224" cy="1477328"/>
          </a:xfrm>
          <a:prstGeom prst="rect">
            <a:avLst/>
          </a:prstGeom>
          <a:noFill/>
        </p:spPr>
        <p:txBody>
          <a:bodyPr wrap="square" rtlCol="0">
            <a:spAutoFit/>
          </a:bodyPr>
          <a:lstStyle/>
          <a:p>
            <a:r>
              <a:rPr lang="en-GB" b="1" dirty="0">
                <a:solidFill>
                  <a:srgbClr val="00B050"/>
                </a:solidFill>
              </a:rPr>
              <a:t>Implication:</a:t>
            </a:r>
          </a:p>
          <a:p>
            <a:r>
              <a:rPr lang="en-GB" b="1" dirty="0">
                <a:solidFill>
                  <a:srgbClr val="00B050"/>
                </a:solidFill>
              </a:rPr>
              <a:t>If you call to abolish growth, then you must be ready to provide the blueprint for an alternative society</a:t>
            </a:r>
          </a:p>
        </p:txBody>
      </p:sp>
    </p:spTree>
    <p:extLst>
      <p:ext uri="{BB962C8B-B14F-4D97-AF65-F5344CB8AC3E}">
        <p14:creationId xmlns:p14="http://schemas.microsoft.com/office/powerpoint/2010/main" val="586229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045D70-728A-E182-4420-22DA178B1985}"/>
              </a:ext>
            </a:extLst>
          </p:cNvPr>
          <p:cNvSpPr>
            <a:spLocks noGrp="1"/>
          </p:cNvSpPr>
          <p:nvPr>
            <p:ph type="title"/>
          </p:nvPr>
        </p:nvSpPr>
        <p:spPr/>
        <p:txBody>
          <a:bodyPr/>
          <a:lstStyle/>
          <a:p>
            <a:r>
              <a:rPr lang="en-GB" dirty="0"/>
              <a:t>Degrowth: Ecosocialism &amp; steady state economy</a:t>
            </a:r>
          </a:p>
        </p:txBody>
      </p:sp>
      <p:graphicFrame>
        <p:nvGraphicFramePr>
          <p:cNvPr id="7" name="Content Placeholder 6">
            <a:extLst>
              <a:ext uri="{FF2B5EF4-FFF2-40B4-BE49-F238E27FC236}">
                <a16:creationId xmlns:a16="http://schemas.microsoft.com/office/drawing/2014/main" id="{EDBF8A5E-B0F6-991A-B78A-F7D125ECCCD8}"/>
              </a:ext>
            </a:extLst>
          </p:cNvPr>
          <p:cNvGraphicFramePr>
            <a:graphicFrameLocks noGrp="1"/>
          </p:cNvGraphicFramePr>
          <p:nvPr>
            <p:ph idx="1"/>
          </p:nvPr>
        </p:nvGraphicFramePr>
        <p:xfrm>
          <a:off x="1637716" y="1809750"/>
          <a:ext cx="9144259" cy="42338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33BEB20A-A597-45F8-94B0-0572FBBFA66B}"/>
              </a:ext>
            </a:extLst>
          </p:cNvPr>
          <p:cNvSpPr>
            <a:spLocks noGrp="1"/>
          </p:cNvSpPr>
          <p:nvPr>
            <p:ph type="sldNum" sz="quarter" idx="12"/>
          </p:nvPr>
        </p:nvSpPr>
        <p:spPr/>
        <p:txBody>
          <a:bodyPr/>
          <a:lstStyle/>
          <a:p>
            <a:fld id="{9CD8D479-8942-46E8-A226-A4E01F7A105C}" type="slidenum">
              <a:rPr lang="en-GB" smtClean="0"/>
              <a:t>7</a:t>
            </a:fld>
            <a:endParaRPr lang="en-GB"/>
          </a:p>
        </p:txBody>
      </p:sp>
      <p:sp>
        <p:nvSpPr>
          <p:cNvPr id="5" name="Date Placeholder 4">
            <a:extLst>
              <a:ext uri="{FF2B5EF4-FFF2-40B4-BE49-F238E27FC236}">
                <a16:creationId xmlns:a16="http://schemas.microsoft.com/office/drawing/2014/main" id="{2D536C72-033A-4541-3758-486EDFB032F8}"/>
              </a:ext>
            </a:extLst>
          </p:cNvPr>
          <p:cNvSpPr>
            <a:spLocks noGrp="1"/>
          </p:cNvSpPr>
          <p:nvPr>
            <p:ph type="dt" sz="half" idx="10"/>
          </p:nvPr>
        </p:nvSpPr>
        <p:spPr/>
        <p:txBody>
          <a:bodyPr/>
          <a:lstStyle/>
          <a:p>
            <a:fld id="{6DD1B487-36FD-4CED-B07A-1A81FC6540B1}" type="datetime1">
              <a:rPr lang="en-US" smtClean="0"/>
              <a:pPr/>
              <a:t>12/15/2022</a:t>
            </a:fld>
            <a:endParaRPr lang="en-US" dirty="0"/>
          </a:p>
        </p:txBody>
      </p:sp>
      <p:sp>
        <p:nvSpPr>
          <p:cNvPr id="9" name="Footer Placeholder 5">
            <a:extLst>
              <a:ext uri="{FF2B5EF4-FFF2-40B4-BE49-F238E27FC236}">
                <a16:creationId xmlns:a16="http://schemas.microsoft.com/office/drawing/2014/main" id="{A5D8F287-C0E2-AB65-F6CE-17460DDD2786}"/>
              </a:ext>
            </a:extLst>
          </p:cNvPr>
          <p:cNvSpPr>
            <a:spLocks noGrp="1"/>
          </p:cNvSpPr>
          <p:nvPr>
            <p:ph type="ftr" sz="quarter" idx="11"/>
          </p:nvPr>
        </p:nvSpPr>
        <p:spPr>
          <a:xfrm>
            <a:off x="1637716" y="6629400"/>
            <a:ext cx="9144259" cy="228600"/>
          </a:xfrm>
        </p:spPr>
        <p:txBody>
          <a:bodyPr/>
          <a:lstStyle/>
          <a:p>
            <a:r>
              <a:rPr lang="en-US" dirty="0"/>
              <a:t>Growth for Good – Reshaping Capitalism to Save Humanity from Climate Catastrophe</a:t>
            </a:r>
          </a:p>
        </p:txBody>
      </p:sp>
      <p:sp>
        <p:nvSpPr>
          <p:cNvPr id="6" name="Multiplication Sign 5">
            <a:extLst>
              <a:ext uri="{FF2B5EF4-FFF2-40B4-BE49-F238E27FC236}">
                <a16:creationId xmlns:a16="http://schemas.microsoft.com/office/drawing/2014/main" id="{F1A69367-9147-DCDB-121A-F256E77A6009}"/>
              </a:ext>
            </a:extLst>
          </p:cNvPr>
          <p:cNvSpPr/>
          <p:nvPr/>
        </p:nvSpPr>
        <p:spPr>
          <a:xfrm>
            <a:off x="3357107" y="4405313"/>
            <a:ext cx="2105025" cy="2105025"/>
          </a:xfrm>
          <a:prstGeom prst="mathMultiply">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Multiplication Sign 9">
            <a:extLst>
              <a:ext uri="{FF2B5EF4-FFF2-40B4-BE49-F238E27FC236}">
                <a16:creationId xmlns:a16="http://schemas.microsoft.com/office/drawing/2014/main" id="{67928732-D987-5B92-523B-C222502047FC}"/>
              </a:ext>
            </a:extLst>
          </p:cNvPr>
          <p:cNvSpPr/>
          <p:nvPr/>
        </p:nvSpPr>
        <p:spPr>
          <a:xfrm>
            <a:off x="5157332" y="1343025"/>
            <a:ext cx="2105025" cy="2105025"/>
          </a:xfrm>
          <a:prstGeom prst="mathMultiply">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TextBox 7">
            <a:extLst>
              <a:ext uri="{FF2B5EF4-FFF2-40B4-BE49-F238E27FC236}">
                <a16:creationId xmlns:a16="http://schemas.microsoft.com/office/drawing/2014/main" id="{408A6EA5-2808-6B48-B3F0-F514A5FC78CF}"/>
              </a:ext>
            </a:extLst>
          </p:cNvPr>
          <p:cNvSpPr txBox="1"/>
          <p:nvPr/>
        </p:nvSpPr>
        <p:spPr>
          <a:xfrm>
            <a:off x="9277349" y="4949993"/>
            <a:ext cx="2828925" cy="1323439"/>
          </a:xfrm>
          <a:prstGeom prst="rect">
            <a:avLst/>
          </a:prstGeom>
          <a:noFill/>
        </p:spPr>
        <p:txBody>
          <a:bodyPr wrap="square" rtlCol="0">
            <a:spAutoFit/>
          </a:bodyPr>
          <a:lstStyle/>
          <a:p>
            <a:r>
              <a:rPr lang="en-GB" sz="2000" b="1" dirty="0"/>
              <a:t>&amp; a better sharing of available/limited resources embracing sufficiency</a:t>
            </a:r>
          </a:p>
        </p:txBody>
      </p:sp>
    </p:spTree>
    <p:extLst>
      <p:ext uri="{BB962C8B-B14F-4D97-AF65-F5344CB8AC3E}">
        <p14:creationId xmlns:p14="http://schemas.microsoft.com/office/powerpoint/2010/main" val="1578766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CA4E82-F8A8-4095-A0FC-BBE0D0D0CBA7}"/>
              </a:ext>
            </a:extLst>
          </p:cNvPr>
          <p:cNvSpPr>
            <a:spLocks noGrp="1"/>
          </p:cNvSpPr>
          <p:nvPr>
            <p:ph type="title"/>
          </p:nvPr>
        </p:nvSpPr>
        <p:spPr/>
        <p:txBody>
          <a:bodyPr/>
          <a:lstStyle/>
          <a:p>
            <a:r>
              <a:rPr lang="en-US" dirty="0"/>
              <a:t>Degrowth policy conclusion</a:t>
            </a:r>
            <a:endParaRPr lang="en-GB" dirty="0"/>
          </a:p>
        </p:txBody>
      </p:sp>
      <p:sp>
        <p:nvSpPr>
          <p:cNvPr id="3" name="Content Placeholder 2">
            <a:extLst>
              <a:ext uri="{FF2B5EF4-FFF2-40B4-BE49-F238E27FC236}">
                <a16:creationId xmlns:a16="http://schemas.microsoft.com/office/drawing/2014/main" id="{CAF5BC01-958B-4B4B-86E2-BD6A973E830D}"/>
              </a:ext>
            </a:extLst>
          </p:cNvPr>
          <p:cNvSpPr>
            <a:spLocks noGrp="1"/>
          </p:cNvSpPr>
          <p:nvPr>
            <p:ph idx="1"/>
          </p:nvPr>
        </p:nvSpPr>
        <p:spPr>
          <a:xfrm>
            <a:off x="491829" y="1699639"/>
            <a:ext cx="4609560" cy="4960335"/>
          </a:xfrm>
        </p:spPr>
        <p:txBody>
          <a:bodyPr>
            <a:normAutofit/>
          </a:bodyPr>
          <a:lstStyle/>
          <a:p>
            <a:r>
              <a:rPr lang="en-US" dirty="0"/>
              <a:t>Abandon economic growth and hyper-consumerism in advanced economies</a:t>
            </a:r>
          </a:p>
          <a:p>
            <a:r>
              <a:rPr lang="en-US" dirty="0"/>
              <a:t>Leave space for further economic growth in poor countries</a:t>
            </a:r>
          </a:p>
          <a:p>
            <a:r>
              <a:rPr lang="en-US" dirty="0"/>
              <a:t>Continue R&amp;D, but (centrally) focused on green transition</a:t>
            </a:r>
          </a:p>
          <a:p>
            <a:r>
              <a:rPr lang="en-US" dirty="0"/>
              <a:t>Embrace a life-style of sufficiency (e.g. Eco-villages)</a:t>
            </a:r>
          </a:p>
          <a:p>
            <a:r>
              <a:rPr lang="en-US" dirty="0"/>
              <a:t>Produce locally</a:t>
            </a:r>
          </a:p>
          <a:p>
            <a:r>
              <a:rPr lang="en-US" dirty="0"/>
              <a:t>Direct/collegial democracy</a:t>
            </a:r>
          </a:p>
          <a:p>
            <a:endParaRPr lang="en-US" dirty="0"/>
          </a:p>
          <a:p>
            <a:endParaRPr lang="en-GB" dirty="0"/>
          </a:p>
        </p:txBody>
      </p:sp>
      <p:sp>
        <p:nvSpPr>
          <p:cNvPr id="4" name="Slide Number Placeholder 3">
            <a:extLst>
              <a:ext uri="{FF2B5EF4-FFF2-40B4-BE49-F238E27FC236}">
                <a16:creationId xmlns:a16="http://schemas.microsoft.com/office/drawing/2014/main" id="{AD92ABE8-C587-47FD-BB0C-75E7BC3B629F}"/>
              </a:ext>
            </a:extLst>
          </p:cNvPr>
          <p:cNvSpPr>
            <a:spLocks noGrp="1"/>
          </p:cNvSpPr>
          <p:nvPr>
            <p:ph type="sldNum" sz="quarter" idx="12"/>
          </p:nvPr>
        </p:nvSpPr>
        <p:spPr/>
        <p:txBody>
          <a:bodyPr/>
          <a:lstStyle/>
          <a:p>
            <a:fld id="{9CD8D479-8942-46E8-A226-A4E01F7A105C}" type="slidenum">
              <a:rPr lang="en-GB" smtClean="0"/>
              <a:t>8</a:t>
            </a:fld>
            <a:endParaRPr lang="en-GB"/>
          </a:p>
        </p:txBody>
      </p:sp>
      <p:sp>
        <p:nvSpPr>
          <p:cNvPr id="5" name="Date Placeholder 4">
            <a:extLst>
              <a:ext uri="{FF2B5EF4-FFF2-40B4-BE49-F238E27FC236}">
                <a16:creationId xmlns:a16="http://schemas.microsoft.com/office/drawing/2014/main" id="{463359DC-9EAB-4B34-B554-F162E950EA4B}"/>
              </a:ext>
            </a:extLst>
          </p:cNvPr>
          <p:cNvSpPr>
            <a:spLocks noGrp="1"/>
          </p:cNvSpPr>
          <p:nvPr>
            <p:ph type="dt" sz="half" idx="10"/>
          </p:nvPr>
        </p:nvSpPr>
        <p:spPr/>
        <p:txBody>
          <a:bodyPr/>
          <a:lstStyle/>
          <a:p>
            <a:fld id="{6DD1B487-36FD-4CED-B07A-1A81FC6540B1}" type="datetime1">
              <a:rPr lang="en-US" smtClean="0"/>
              <a:pPr/>
              <a:t>12/15/2022</a:t>
            </a:fld>
            <a:endParaRPr lang="en-US" dirty="0"/>
          </a:p>
        </p:txBody>
      </p:sp>
      <p:pic>
        <p:nvPicPr>
          <p:cNvPr id="6146" name="Picture 2" descr="ReGen villages, where the hippie-tech communities live in the future?">
            <a:extLst>
              <a:ext uri="{FF2B5EF4-FFF2-40B4-BE49-F238E27FC236}">
                <a16:creationId xmlns:a16="http://schemas.microsoft.com/office/drawing/2014/main" id="{DBB2A2D0-3233-4480-951F-BD0394BA166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4063"/>
          <a:stretch/>
        </p:blipFill>
        <p:spPr bwMode="auto">
          <a:xfrm>
            <a:off x="5331133" y="1699639"/>
            <a:ext cx="6860867" cy="4490749"/>
          </a:xfrm>
          <a:prstGeom prst="rect">
            <a:avLst/>
          </a:prstGeom>
          <a:noFill/>
          <a:extLst>
            <a:ext uri="{909E8E84-426E-40DD-AFC4-6F175D3DCCD1}">
              <a14:hiddenFill xmlns:a14="http://schemas.microsoft.com/office/drawing/2010/main">
                <a:solidFill>
                  <a:srgbClr val="FFFFFF"/>
                </a:solidFill>
              </a14:hiddenFill>
            </a:ext>
          </a:extLst>
        </p:spPr>
      </p:pic>
      <p:sp>
        <p:nvSpPr>
          <p:cNvPr id="8" name="Footer Placeholder 5">
            <a:extLst>
              <a:ext uri="{FF2B5EF4-FFF2-40B4-BE49-F238E27FC236}">
                <a16:creationId xmlns:a16="http://schemas.microsoft.com/office/drawing/2014/main" id="{EF263466-3568-C251-9977-C54E0B51F233}"/>
              </a:ext>
            </a:extLst>
          </p:cNvPr>
          <p:cNvSpPr>
            <a:spLocks noGrp="1"/>
          </p:cNvSpPr>
          <p:nvPr>
            <p:ph type="ftr" sz="quarter" idx="11"/>
          </p:nvPr>
        </p:nvSpPr>
        <p:spPr>
          <a:xfrm>
            <a:off x="1637716" y="6629400"/>
            <a:ext cx="9144259" cy="228600"/>
          </a:xfrm>
        </p:spPr>
        <p:txBody>
          <a:bodyPr/>
          <a:lstStyle/>
          <a:p>
            <a:r>
              <a:rPr lang="en-US" dirty="0"/>
              <a:t>Growth for Good – Reshaping Capitalism to Save Humanity from Climate Catastrophe</a:t>
            </a:r>
          </a:p>
        </p:txBody>
      </p:sp>
    </p:spTree>
    <p:extLst>
      <p:ext uri="{BB962C8B-B14F-4D97-AF65-F5344CB8AC3E}">
        <p14:creationId xmlns:p14="http://schemas.microsoft.com/office/powerpoint/2010/main" val="3621003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6CCB6-3790-DA52-F205-DC4DA3F08B68}"/>
              </a:ext>
            </a:extLst>
          </p:cNvPr>
          <p:cNvSpPr>
            <a:spLocks noGrp="1"/>
          </p:cNvSpPr>
          <p:nvPr>
            <p:ph type="title"/>
          </p:nvPr>
        </p:nvSpPr>
        <p:spPr/>
        <p:txBody>
          <a:bodyPr/>
          <a:lstStyle/>
          <a:p>
            <a:r>
              <a:rPr lang="en-GB" dirty="0"/>
              <a:t>G4G comes to different conclusions</a:t>
            </a:r>
          </a:p>
        </p:txBody>
      </p:sp>
      <p:sp>
        <p:nvSpPr>
          <p:cNvPr id="3" name="Content Placeholder 2">
            <a:extLst>
              <a:ext uri="{FF2B5EF4-FFF2-40B4-BE49-F238E27FC236}">
                <a16:creationId xmlns:a16="http://schemas.microsoft.com/office/drawing/2014/main" id="{20FE353E-F138-63E3-CCDE-F8E68F2C186E}"/>
              </a:ext>
            </a:extLst>
          </p:cNvPr>
          <p:cNvSpPr>
            <a:spLocks noGrp="1"/>
          </p:cNvSpPr>
          <p:nvPr>
            <p:ph idx="1"/>
          </p:nvPr>
        </p:nvSpPr>
        <p:spPr/>
        <p:txBody>
          <a:bodyPr/>
          <a:lstStyle/>
          <a:p>
            <a:pPr marL="457200" indent="-457200">
              <a:buFont typeface="+mj-lt"/>
              <a:buAutoNum type="arabicPeriod"/>
            </a:pPr>
            <a:r>
              <a:rPr lang="en-GB" b="1" dirty="0"/>
              <a:t>Growth and inequality</a:t>
            </a:r>
            <a:r>
              <a:rPr lang="en-GB" dirty="0"/>
              <a:t>: a steady state environment exacerbates conflict within and between societies over limited resources</a:t>
            </a:r>
            <a:br>
              <a:rPr lang="en-GB" dirty="0"/>
            </a:br>
            <a:br>
              <a:rPr lang="en-GB" dirty="0"/>
            </a:br>
            <a:r>
              <a:rPr lang="en-GB" dirty="0"/>
              <a:t>this is because..</a:t>
            </a:r>
          </a:p>
          <a:p>
            <a:pPr marL="457200" indent="-457200">
              <a:buFont typeface="+mj-lt"/>
              <a:buAutoNum type="arabicPeriod"/>
            </a:pPr>
            <a:r>
              <a:rPr lang="en-GB" b="1" dirty="0"/>
              <a:t>The growth imperative:</a:t>
            </a:r>
            <a:r>
              <a:rPr lang="en-GB" dirty="0"/>
              <a:t> is not an imposition of “the system” over otherwise indifferent people. But rather, humans have an inbuilt ‘desire for more’..</a:t>
            </a:r>
            <a:br>
              <a:rPr lang="en-GB" dirty="0"/>
            </a:br>
            <a:br>
              <a:rPr lang="en-GB" dirty="0"/>
            </a:br>
            <a:r>
              <a:rPr lang="en-GB" dirty="0"/>
              <a:t>Which ultimately originates from… </a:t>
            </a:r>
          </a:p>
          <a:p>
            <a:pPr marL="457200" indent="-457200">
              <a:buFont typeface="+mj-lt"/>
              <a:buAutoNum type="arabicPeriod"/>
            </a:pPr>
            <a:r>
              <a:rPr lang="en-GB" b="1" dirty="0"/>
              <a:t>Growth and technology: </a:t>
            </a:r>
            <a:r>
              <a:rPr lang="en-GB" dirty="0"/>
              <a:t>the desire to use technology and knowhow to shape the world, and therefore self-determination as a species.</a:t>
            </a:r>
            <a:endParaRPr lang="en-GB" b="1" dirty="0"/>
          </a:p>
          <a:p>
            <a:pPr marL="0" indent="0">
              <a:buNone/>
            </a:pPr>
            <a:endParaRPr lang="en-GB" dirty="0"/>
          </a:p>
        </p:txBody>
      </p:sp>
      <p:sp>
        <p:nvSpPr>
          <p:cNvPr id="4" name="Slide Number Placeholder 3">
            <a:extLst>
              <a:ext uri="{FF2B5EF4-FFF2-40B4-BE49-F238E27FC236}">
                <a16:creationId xmlns:a16="http://schemas.microsoft.com/office/drawing/2014/main" id="{7D5F4DF1-2143-31E2-408A-51DC40273EC1}"/>
              </a:ext>
            </a:extLst>
          </p:cNvPr>
          <p:cNvSpPr>
            <a:spLocks noGrp="1"/>
          </p:cNvSpPr>
          <p:nvPr>
            <p:ph type="sldNum" sz="quarter" idx="12"/>
          </p:nvPr>
        </p:nvSpPr>
        <p:spPr/>
        <p:txBody>
          <a:bodyPr/>
          <a:lstStyle/>
          <a:p>
            <a:fld id="{9CD8D479-8942-46E8-A226-A4E01F7A105C}" type="slidenum">
              <a:rPr lang="en-GB" smtClean="0"/>
              <a:t>9</a:t>
            </a:fld>
            <a:endParaRPr lang="en-GB"/>
          </a:p>
        </p:txBody>
      </p:sp>
      <p:sp>
        <p:nvSpPr>
          <p:cNvPr id="5" name="Date Placeholder 4">
            <a:extLst>
              <a:ext uri="{FF2B5EF4-FFF2-40B4-BE49-F238E27FC236}">
                <a16:creationId xmlns:a16="http://schemas.microsoft.com/office/drawing/2014/main" id="{FBA5BC96-E4A3-CA56-3334-D3623F3672B7}"/>
              </a:ext>
            </a:extLst>
          </p:cNvPr>
          <p:cNvSpPr>
            <a:spLocks noGrp="1"/>
          </p:cNvSpPr>
          <p:nvPr>
            <p:ph type="dt" sz="half" idx="10"/>
          </p:nvPr>
        </p:nvSpPr>
        <p:spPr/>
        <p:txBody>
          <a:bodyPr/>
          <a:lstStyle/>
          <a:p>
            <a:fld id="{6DD1B487-36FD-4CED-B07A-1A81FC6540B1}" type="datetime1">
              <a:rPr lang="en-US" smtClean="0"/>
              <a:pPr/>
              <a:t>12/15/2022</a:t>
            </a:fld>
            <a:endParaRPr lang="en-US" dirty="0"/>
          </a:p>
        </p:txBody>
      </p:sp>
      <p:sp>
        <p:nvSpPr>
          <p:cNvPr id="7" name="Footer Placeholder 5">
            <a:extLst>
              <a:ext uri="{FF2B5EF4-FFF2-40B4-BE49-F238E27FC236}">
                <a16:creationId xmlns:a16="http://schemas.microsoft.com/office/drawing/2014/main" id="{9728DB6F-F65C-702D-C837-7A6203C583B4}"/>
              </a:ext>
            </a:extLst>
          </p:cNvPr>
          <p:cNvSpPr>
            <a:spLocks noGrp="1"/>
          </p:cNvSpPr>
          <p:nvPr>
            <p:ph type="ftr" sz="quarter" idx="11"/>
          </p:nvPr>
        </p:nvSpPr>
        <p:spPr>
          <a:xfrm>
            <a:off x="1637716" y="6629400"/>
            <a:ext cx="9144259" cy="228600"/>
          </a:xfrm>
        </p:spPr>
        <p:txBody>
          <a:bodyPr/>
          <a:lstStyle/>
          <a:p>
            <a:r>
              <a:rPr lang="en-US" dirty="0"/>
              <a:t>Growth for Good – Reshaping Capitalism to Save Humanity from Climate Catastrophe</a:t>
            </a:r>
          </a:p>
        </p:txBody>
      </p:sp>
    </p:spTree>
    <p:extLst>
      <p:ext uri="{BB962C8B-B14F-4D97-AF65-F5344CB8AC3E}">
        <p14:creationId xmlns:p14="http://schemas.microsoft.com/office/powerpoint/2010/main" val="2972605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Ecology 16x9">
  <a:themeElements>
    <a:clrScheme name="Ecology">
      <a:dk1>
        <a:srgbClr val="4D3E2F"/>
      </a:dk1>
      <a:lt1>
        <a:sysClr val="window" lastClr="FFFFFF"/>
      </a:lt1>
      <a:dk2>
        <a:srgbClr val="000000"/>
      </a:dk2>
      <a:lt2>
        <a:srgbClr val="DDDDDD"/>
      </a:lt2>
      <a:accent1>
        <a:srgbClr val="8BAA00"/>
      </a:accent1>
      <a:accent2>
        <a:srgbClr val="2A6CB2"/>
      </a:accent2>
      <a:accent3>
        <a:srgbClr val="795837"/>
      </a:accent3>
      <a:accent4>
        <a:srgbClr val="D18316"/>
      </a:accent4>
      <a:accent5>
        <a:srgbClr val="79B4F0"/>
      </a:accent5>
      <a:accent6>
        <a:srgbClr val="CDC80F"/>
      </a:accent6>
      <a:hlink>
        <a:srgbClr val="2A6CB2"/>
      </a:hlink>
      <a:folHlink>
        <a:srgbClr val="808080"/>
      </a:folHlink>
    </a:clrScheme>
    <a:fontScheme name="Corbel">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ature ecology education photo presentation.potx" id="{C2041BFC-79DD-469A-9C9C-CE3A45FF64F3}" vid="{F6D325B2-35D9-40C5-B4CD-C0A8483D5659}"/>
    </a:ext>
  </a:extLst>
</a:theme>
</file>

<file path=ppt/theme/theme2.xml><?xml version="1.0" encoding="utf-8"?>
<a:theme xmlns:a="http://schemas.openxmlformats.org/drawingml/2006/main" name="Office Theme">
  <a:themeElements>
    <a:clrScheme name="Ecology">
      <a:dk1>
        <a:srgbClr val="4D3E2F"/>
      </a:dk1>
      <a:lt1>
        <a:sysClr val="window" lastClr="FFFFFF"/>
      </a:lt1>
      <a:dk2>
        <a:srgbClr val="000000"/>
      </a:dk2>
      <a:lt2>
        <a:srgbClr val="DDDDDD"/>
      </a:lt2>
      <a:accent1>
        <a:srgbClr val="8BAA00"/>
      </a:accent1>
      <a:accent2>
        <a:srgbClr val="2A6CB2"/>
      </a:accent2>
      <a:accent3>
        <a:srgbClr val="795837"/>
      </a:accent3>
      <a:accent4>
        <a:srgbClr val="D18316"/>
      </a:accent4>
      <a:accent5>
        <a:srgbClr val="79B4F0"/>
      </a:accent5>
      <a:accent6>
        <a:srgbClr val="CDC80F"/>
      </a:accent6>
      <a:hlink>
        <a:srgbClr val="2A6CB2"/>
      </a:hlink>
      <a:folHlink>
        <a:srgbClr val="808080"/>
      </a:folHlink>
    </a:clrScheme>
    <a:fontScheme name="Corbel">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Ecology">
      <a:dk1>
        <a:srgbClr val="4D3E2F"/>
      </a:dk1>
      <a:lt1>
        <a:sysClr val="window" lastClr="FFFFFF"/>
      </a:lt1>
      <a:dk2>
        <a:srgbClr val="000000"/>
      </a:dk2>
      <a:lt2>
        <a:srgbClr val="DDDDDD"/>
      </a:lt2>
      <a:accent1>
        <a:srgbClr val="8BAA00"/>
      </a:accent1>
      <a:accent2>
        <a:srgbClr val="2A6CB2"/>
      </a:accent2>
      <a:accent3>
        <a:srgbClr val="795837"/>
      </a:accent3>
      <a:accent4>
        <a:srgbClr val="D18316"/>
      </a:accent4>
      <a:accent5>
        <a:srgbClr val="79B4F0"/>
      </a:accent5>
      <a:accent6>
        <a:srgbClr val="CDC80F"/>
      </a:accent6>
      <a:hlink>
        <a:srgbClr val="2A6CB2"/>
      </a:hlink>
      <a:folHlink>
        <a:srgbClr val="808080"/>
      </a:folHlink>
    </a:clrScheme>
    <a:fontScheme name="Corbel">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Nature ecology education photo presentation</Template>
  <TotalTime>7679</TotalTime>
  <Words>2189</Words>
  <Application>Microsoft Office PowerPoint</Application>
  <PresentationFormat>Widescreen</PresentationFormat>
  <Paragraphs>245</Paragraphs>
  <Slides>25</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Corbel</vt:lpstr>
      <vt:lpstr>Times New Roman</vt:lpstr>
      <vt:lpstr>Wingdings</vt:lpstr>
      <vt:lpstr>Ecology 16x9</vt:lpstr>
      <vt:lpstr>Growth for Good: Reshaping Capitalism to Save Humanity from Climate Catastrophe</vt:lpstr>
      <vt:lpstr>The book</vt:lpstr>
      <vt:lpstr>The genesis</vt:lpstr>
      <vt:lpstr>The (un?-)holy trinity</vt:lpstr>
      <vt:lpstr>Millennial Socialism</vt:lpstr>
      <vt:lpstr>The first part of the book</vt:lpstr>
      <vt:lpstr>Degrowth: Ecosocialism &amp; steady state economy</vt:lpstr>
      <vt:lpstr>Degrowth policy conclusion</vt:lpstr>
      <vt:lpstr>G4G comes to different conclusions</vt:lpstr>
      <vt:lpstr>Tech acceleration even in steady state</vt:lpstr>
      <vt:lpstr>Growth and nature</vt:lpstr>
      <vt:lpstr>The overarching message</vt:lpstr>
      <vt:lpstr>Technology and just transition</vt:lpstr>
      <vt:lpstr>There is much more in the book</vt:lpstr>
      <vt:lpstr>The cost of greening</vt:lpstr>
      <vt:lpstr>Defining the baseline</vt:lpstr>
      <vt:lpstr>The Green Deal economy</vt:lpstr>
      <vt:lpstr>The Green Industrial Revolution</vt:lpstr>
      <vt:lpstr>The history of energy transitions</vt:lpstr>
      <vt:lpstr>Case study: Steam ships</vt:lpstr>
      <vt:lpstr>The Adam Smith fallacy</vt:lpstr>
      <vt:lpstr>The scope for secondary innovation</vt:lpstr>
      <vt:lpstr>Implications</vt:lpstr>
      <vt:lpstr>Thank you!</vt:lpstr>
      <vt:lpstr>Bibliography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Growth for Good: Reshaping Capitalism to Save Humanity from Climate Catastrophe</dc:title>
  <dc:creator>Alessio Terzi</dc:creator>
  <cp:lastModifiedBy>Alessio Terzi</cp:lastModifiedBy>
  <cp:revision>103</cp:revision>
  <dcterms:created xsi:type="dcterms:W3CDTF">2022-06-06T14:59:06Z</dcterms:created>
  <dcterms:modified xsi:type="dcterms:W3CDTF">2022-12-15T11:07:02Z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ies>
</file>