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1" r:id="rId3"/>
    <p:sldId id="257" r:id="rId4"/>
    <p:sldId id="262" r:id="rId5"/>
    <p:sldId id="263" r:id="rId6"/>
    <p:sldId id="259" r:id="rId7"/>
    <p:sldId id="264" r:id="rId8"/>
    <p:sldId id="267" r:id="rId9"/>
    <p:sldId id="266" r:id="rId10"/>
    <p:sldId id="265" r:id="rId11"/>
    <p:sldId id="268" r:id="rId12"/>
    <p:sldId id="260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06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95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65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4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2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75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86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83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064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1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12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899C-933B-4EB2-AB78-585490FA13B1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F01A-CF47-4A1F-B05B-0FDF958407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97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FA884F-AEF1-4F54-BE40-550DE8C8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t-PT" sz="3200" b="1"/>
              <a:t>Champions during Crises Scenarios: High Growth and</a:t>
            </a:r>
            <a:br>
              <a:rPr lang="pt-PT" sz="3200" b="1"/>
            </a:br>
            <a:r>
              <a:rPr lang="pt-PT" sz="3200" b="1"/>
              <a:t>Persistent High Growth Firms</a:t>
            </a:r>
            <a:br>
              <a:rPr lang="pt-PT" sz="1800"/>
            </a:br>
            <a:br>
              <a:rPr lang="pt-PT" sz="1800"/>
            </a:br>
            <a:r>
              <a:rPr lang="pt-PT" sz="1800"/>
              <a:t>Mariasole Bannò </a:t>
            </a:r>
            <a:r>
              <a:rPr lang="pt-PT" sz="1800" b="1"/>
              <a:t>&amp; Celeste Amorim Varum</a:t>
            </a:r>
            <a:br>
              <a:rPr lang="pt-PT" sz="1800" b="1"/>
            </a:br>
            <a:r>
              <a:rPr lang="pt-PT" sz="1800" b="1"/>
              <a:t>University of Brescia &amp; University of Aveiro/ GOVCOPP</a:t>
            </a:r>
            <a:br>
              <a:rPr lang="pt-PT" sz="1800" b="1"/>
            </a:br>
            <a:endParaRPr lang="pt-PT" sz="1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63FBE-A7A5-4196-AD19-2C47C0169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800"/>
              <a:t>Publicado em: Research in Applied Economics ISSN 1948-5433 2021, Vol. 13, No. 2</a:t>
            </a:r>
            <a:endParaRPr lang="pt-PT" sz="2800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AF9D4E8-9563-42A9-96AF-F1B526A6AEF2}"/>
              </a:ext>
            </a:extLst>
          </p:cNvPr>
          <p:cNvPicPr/>
          <p:nvPr/>
        </p:nvPicPr>
        <p:blipFill rotWithShape="1">
          <a:blip r:embed="rId2"/>
          <a:srcRect l="32573" t="23621" r="44732" b="66137"/>
          <a:stretch/>
        </p:blipFill>
        <p:spPr bwMode="auto">
          <a:xfrm>
            <a:off x="9788842" y="6134608"/>
            <a:ext cx="2403158" cy="63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025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HGFs</a:t>
            </a:r>
            <a:r>
              <a:rPr lang="pt-PT" dirty="0"/>
              <a:t> e PHGFs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838200" y="1428750"/>
            <a:ext cx="52768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/>
              <a:t>Entre </a:t>
            </a:r>
            <a:r>
              <a:rPr lang="pt-PT" sz="1600" b="1" dirty="0" err="1"/>
              <a:t>HGFs</a:t>
            </a:r>
            <a:r>
              <a:rPr lang="pt-PT" sz="1600" b="1" dirty="0"/>
              <a:t> e outras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são mais lucrativas e são mais produtivas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tendem a ter menor liquidez mas também menor endividamento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tendem a estar mais internacionalizadas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mais novas e mais pequenas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Mais na indústria do que nos serviços</a:t>
            </a:r>
          </a:p>
          <a:p>
            <a:r>
              <a:rPr lang="pt-PT" sz="1600" dirty="0" err="1"/>
              <a:t>HGFs</a:t>
            </a:r>
            <a:r>
              <a:rPr lang="pt-PT" sz="1600" dirty="0"/>
              <a:t> Em setores mais concentrados</a:t>
            </a:r>
          </a:p>
          <a:p>
            <a:endParaRPr lang="pt-PT" sz="1600" dirty="0"/>
          </a:p>
          <a:p>
            <a:r>
              <a:rPr lang="pt-PT" sz="1600" b="1" dirty="0"/>
              <a:t>Entre  </a:t>
            </a:r>
            <a:r>
              <a:rPr lang="pt-PT" sz="1600" b="1" dirty="0" err="1"/>
              <a:t>HGFs</a:t>
            </a:r>
            <a:r>
              <a:rPr lang="pt-PT" sz="1600" b="1" dirty="0"/>
              <a:t> e PHGFs</a:t>
            </a:r>
          </a:p>
          <a:p>
            <a:r>
              <a:rPr lang="pt-PT" sz="1600" dirty="0"/>
              <a:t>PHGFs menor liquidez </a:t>
            </a:r>
          </a:p>
          <a:p>
            <a:r>
              <a:rPr lang="pt-PT" sz="1600" dirty="0"/>
              <a:t>PHGFs Maior internacionalização</a:t>
            </a:r>
          </a:p>
          <a:p>
            <a:r>
              <a:rPr lang="pt-PT" sz="1600" dirty="0"/>
              <a:t>PHGFs Mais novas mas maiores</a:t>
            </a:r>
          </a:p>
          <a:p>
            <a:endParaRPr lang="pt-PT" sz="1600" dirty="0"/>
          </a:p>
          <a:p>
            <a:r>
              <a:rPr lang="pt-PT" sz="1600" dirty="0"/>
              <a:t>Ser mais jovem e altamente internacionalizado aumenta as chances de ser HGF e PHGF. </a:t>
            </a:r>
          </a:p>
          <a:p>
            <a:r>
              <a:rPr lang="pt-PT" sz="1600" dirty="0"/>
              <a:t>O tamanho funciona de maneira oposta para HGF e PHGF. Embora as empresas menores tenham</a:t>
            </a:r>
          </a:p>
          <a:p>
            <a:r>
              <a:rPr lang="pt-PT" sz="1600" dirty="0"/>
              <a:t>maior crescimento em relação às demais, PHGF tendem a ser maiores</a:t>
            </a:r>
          </a:p>
          <a:p>
            <a:endParaRPr lang="pt-PT" sz="1600" b="1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E0414914-5835-4C7E-8B7D-550D44E1D84A}"/>
              </a:ext>
            </a:extLst>
          </p:cNvPr>
          <p:cNvPicPr/>
          <p:nvPr/>
        </p:nvPicPr>
        <p:blipFill rotWithShape="1">
          <a:blip r:embed="rId2"/>
          <a:srcRect l="30575" t="22575" r="30149" b="6354"/>
          <a:stretch/>
        </p:blipFill>
        <p:spPr bwMode="auto">
          <a:xfrm>
            <a:off x="6600825" y="1571922"/>
            <a:ext cx="4752975" cy="4801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3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Probabilidade de ser PHGFs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3B5B0B82-F5A0-43CE-9871-0B52779E6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9" t="27778" r="21173" b="8473"/>
          <a:stretch/>
        </p:blipFill>
        <p:spPr>
          <a:xfrm>
            <a:off x="4513862" y="1543049"/>
            <a:ext cx="7487638" cy="473391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85D5446-1585-4E1C-8333-AB212751C3AF}"/>
              </a:ext>
            </a:extLst>
          </p:cNvPr>
          <p:cNvSpPr/>
          <p:nvPr/>
        </p:nvSpPr>
        <p:spPr>
          <a:xfrm>
            <a:off x="838200" y="1675504"/>
            <a:ext cx="3781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PHGFs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as empresas de alto crescimento são mais propensas a ser PHGF;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internacionalização e tamanho aumentam a probabilidade de ser PHGF;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Liquidez e Idade reduzem probabilidade de ser PHGF;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As variáveis Rentabilidade, Produtividade, Endividamento, Inovação, Serviços e Concentração não são significativas. </a:t>
            </a:r>
          </a:p>
        </p:txBody>
      </p:sp>
    </p:spTree>
    <p:extLst>
      <p:ext uri="{BB962C8B-B14F-4D97-AF65-F5344CB8AC3E}">
        <p14:creationId xmlns:p14="http://schemas.microsoft.com/office/powerpoint/2010/main" val="313386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4" y="1833860"/>
            <a:ext cx="10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As </a:t>
            </a:r>
            <a:r>
              <a:rPr lang="pt-PT" dirty="0" err="1"/>
              <a:t>HGFs</a:t>
            </a:r>
            <a:r>
              <a:rPr lang="pt-PT" dirty="0"/>
              <a:t> são caracterizadas por maior produtividade e alavancagem, e as PHGFs diferem sistematicamente</a:t>
            </a:r>
          </a:p>
          <a:p>
            <a:r>
              <a:rPr lang="pt-PT" dirty="0"/>
              <a:t>das </a:t>
            </a:r>
            <a:r>
              <a:rPr lang="pt-PT" dirty="0" err="1"/>
              <a:t>HGFs</a:t>
            </a:r>
            <a:r>
              <a:rPr lang="pt-PT" dirty="0"/>
              <a:t> apenas no que diz respeito ao grau de envolvimento internacional. </a:t>
            </a:r>
          </a:p>
          <a:p>
            <a:endParaRPr lang="pt-PT" dirty="0"/>
          </a:p>
          <a:p>
            <a:r>
              <a:rPr lang="pt-PT" dirty="0"/>
              <a:t>O elevado crescimento parece ser um fenómeno momentâneo -  probabilidade de uma HGF manter altas taxas de crescimento é muito baixa.</a:t>
            </a:r>
          </a:p>
          <a:p>
            <a:endParaRPr lang="pt-PT" dirty="0"/>
          </a:p>
          <a:p>
            <a:r>
              <a:rPr lang="pt-PT" dirty="0"/>
              <a:t>Ser mais jovem e altamente internacionalizado aumenta as chances de ser HGF e PHGF</a:t>
            </a:r>
          </a:p>
          <a:p>
            <a:r>
              <a:rPr lang="pt-PT" dirty="0"/>
              <a:t>As políticas devem ser direcionadas para as empresas que têm, em princípio, o potencial de serem vencedoras -  fica ainda aqui a dúvida, se por meio de intervenção política, empresas auxiliadas podem realizar o seu grande potencial (ou seja, escolher e construir o vencedor).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1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Questões &amp; Conclusões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828675" y="1500485"/>
            <a:ext cx="10515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PT" dirty="0"/>
              <a:t>As </a:t>
            </a:r>
            <a:r>
              <a:rPr lang="pt-PT" dirty="0" err="1"/>
              <a:t>HGFs</a:t>
            </a:r>
            <a:r>
              <a:rPr lang="pt-PT" dirty="0"/>
              <a:t> são superestrelas, mais dignas de apoio público também em cenários de crise? Ou elas agem mais como estrelas cadentes? </a:t>
            </a:r>
          </a:p>
          <a:p>
            <a:pPr lvl="1"/>
            <a:r>
              <a:rPr lang="pt-PT" dirty="0"/>
              <a:t>Ou seja, existe persistência de alto crescimento?  </a:t>
            </a:r>
            <a:r>
              <a:rPr lang="pt-PT" b="1" u="sng" dirty="0"/>
              <a:t>Fenómeno escasso e ‘</a:t>
            </a:r>
            <a:r>
              <a:rPr lang="pt-PT" b="1" u="sng" dirty="0" err="1"/>
              <a:t>one</a:t>
            </a:r>
            <a:r>
              <a:rPr lang="pt-PT" b="1" u="sng" dirty="0"/>
              <a:t> hit </a:t>
            </a:r>
            <a:r>
              <a:rPr lang="pt-PT" b="1" u="sng" dirty="0" err="1"/>
              <a:t>wonders</a:t>
            </a:r>
            <a:r>
              <a:rPr lang="pt-PT" b="1" u="sng" dirty="0"/>
              <a:t>’.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dirty="0"/>
              <a:t>2. Quais são as características distintivas de PHGFs? Como podemos identificar estas empresas, se as quisermos ter como alvo de uma intervenção política cirúrgica em período crítico, como pós Covid-19?</a:t>
            </a:r>
          </a:p>
          <a:p>
            <a:r>
              <a:rPr lang="pt-PT" dirty="0"/>
              <a:t>	Ou seja, as empresas de alto e persistente alto crescimento diferem entre si e de outro tipo de empresas?</a:t>
            </a:r>
          </a:p>
          <a:p>
            <a:r>
              <a:rPr lang="pt-PT" dirty="0"/>
              <a:t>         Que fatores explicam o elevado crescimento? E o persistente elevado crescimento? </a:t>
            </a:r>
          </a:p>
          <a:p>
            <a:endParaRPr lang="pt-PT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3E7B50BC-BA5C-4DF2-ADEA-D3BF7ACD89E0}"/>
              </a:ext>
            </a:extLst>
          </p:cNvPr>
          <p:cNvSpPr/>
          <p:nvPr/>
        </p:nvSpPr>
        <p:spPr>
          <a:xfrm>
            <a:off x="1638300" y="3910043"/>
            <a:ext cx="10401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As </a:t>
            </a:r>
            <a:r>
              <a:rPr lang="pt-PT" dirty="0" err="1"/>
              <a:t>HGFs</a:t>
            </a:r>
            <a:r>
              <a:rPr lang="pt-PT" dirty="0"/>
              <a:t> são caracterizadas por maior produtividade e alavancagem, e as PHGFs diferem sistematicamente</a:t>
            </a:r>
          </a:p>
          <a:p>
            <a:r>
              <a:rPr lang="pt-PT" dirty="0"/>
              <a:t>das </a:t>
            </a:r>
            <a:r>
              <a:rPr lang="pt-PT" dirty="0" err="1"/>
              <a:t>HGFs</a:t>
            </a:r>
            <a:r>
              <a:rPr lang="pt-PT" dirty="0"/>
              <a:t> apenas no que diz respeito ao grau de envolvimento internacional. </a:t>
            </a:r>
          </a:p>
          <a:p>
            <a:endParaRPr lang="pt-PT" dirty="0"/>
          </a:p>
          <a:p>
            <a:r>
              <a:rPr lang="pt-PT" dirty="0"/>
              <a:t>Ser mais jovem e altamente internacionalizado aumenta as chances de ser HGF e PHGF, o que justifica a oportunidade de politicas dirigidas ao fomento do empreendedorismo e de internacionalização.</a:t>
            </a:r>
          </a:p>
          <a:p>
            <a:endParaRPr lang="pt-PT" dirty="0"/>
          </a:p>
          <a:p>
            <a:r>
              <a:rPr lang="pt-PT" dirty="0"/>
              <a:t>As políticas devem ser direcionadas para as empresas que têm, em princípio, o potencial de serem vencedoras -  fica ainda aqui a dúvida, se por meio de intervenção política, empresas auxiliadas podem realizar o seu grande potencial (ou seja, escolher e construir o vencedor).</a:t>
            </a:r>
          </a:p>
        </p:txBody>
      </p:sp>
    </p:spTree>
    <p:extLst>
      <p:ext uri="{BB962C8B-B14F-4D97-AF65-F5344CB8AC3E}">
        <p14:creationId xmlns:p14="http://schemas.microsoft.com/office/powerpoint/2010/main" val="227220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A884F-AEF1-4F54-BE40-550DE8C88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t-PT" sz="3200" b="1"/>
              <a:t>Champions during Crises Scenarios: High Growth and</a:t>
            </a:r>
            <a:br>
              <a:rPr lang="pt-PT" sz="3200" b="1"/>
            </a:br>
            <a:r>
              <a:rPr lang="pt-PT" sz="3200" b="1"/>
              <a:t>Persistent High Growth Firms</a:t>
            </a:r>
            <a:br>
              <a:rPr lang="pt-PT" sz="1800"/>
            </a:br>
            <a:br>
              <a:rPr lang="pt-PT" sz="1800"/>
            </a:br>
            <a:r>
              <a:rPr lang="pt-PT" sz="1800"/>
              <a:t>Mariasole Bannò </a:t>
            </a:r>
            <a:r>
              <a:rPr lang="pt-PT" sz="1800" b="1"/>
              <a:t>&amp; Celeste Amorim Varum</a:t>
            </a:r>
            <a:br>
              <a:rPr lang="pt-PT" sz="1800" b="1"/>
            </a:br>
            <a:r>
              <a:rPr lang="pt-PT" sz="1800" b="1"/>
              <a:t>University of Brescia &amp; University of Aveiro/ GOVCOPP</a:t>
            </a:r>
            <a:br>
              <a:rPr lang="pt-PT" sz="1800" b="1"/>
            </a:br>
            <a:endParaRPr lang="pt-PT" sz="1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63FBE-A7A5-4196-AD19-2C47C0169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800"/>
              <a:t>Publicado em: Research in Applied Economics ISSN 1948-5433 2021, Vol. 13, No. 2</a:t>
            </a:r>
            <a:endParaRPr lang="pt-PT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AF9D4E8-9563-42A9-96AF-F1B526A6AEF2}"/>
              </a:ext>
            </a:extLst>
          </p:cNvPr>
          <p:cNvPicPr/>
          <p:nvPr/>
        </p:nvPicPr>
        <p:blipFill rotWithShape="1">
          <a:blip r:embed="rId2"/>
          <a:srcRect l="32573" t="23621" r="44732" b="66137"/>
          <a:stretch/>
        </p:blipFill>
        <p:spPr bwMode="auto">
          <a:xfrm>
            <a:off x="9788842" y="6152515"/>
            <a:ext cx="2403158" cy="631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27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Contexto e objetivo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4" y="1833860"/>
            <a:ext cx="10515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Expandir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papel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 de </a:t>
            </a:r>
            <a:r>
              <a:rPr lang="en-US" dirty="0" err="1"/>
              <a:t>elevado</a:t>
            </a:r>
            <a:r>
              <a:rPr lang="en-US" dirty="0"/>
              <a:t> </a:t>
            </a:r>
            <a:r>
              <a:rPr lang="en-US" dirty="0" err="1"/>
              <a:t>crescimento</a:t>
            </a:r>
            <a:r>
              <a:rPr lang="en-US" dirty="0"/>
              <a:t> (HGFs), </a:t>
            </a:r>
            <a:r>
              <a:rPr lang="en-US" dirty="0" err="1"/>
              <a:t>em</a:t>
            </a:r>
            <a:r>
              <a:rPr lang="en-US" dirty="0"/>
              <a:t> particular </a:t>
            </a:r>
            <a:r>
              <a:rPr lang="en-US" dirty="0" err="1"/>
              <a:t>explorando</a:t>
            </a:r>
            <a:r>
              <a:rPr lang="en-US" dirty="0"/>
              <a:t> </a:t>
            </a:r>
            <a:r>
              <a:rPr lang="en-US" u="sng" dirty="0"/>
              <a:t>a </a:t>
            </a:r>
            <a:r>
              <a:rPr lang="en-US" u="sng" dirty="0" err="1"/>
              <a:t>persistência</a:t>
            </a:r>
            <a:r>
              <a:rPr lang="en-US" u="sng" dirty="0"/>
              <a:t> do </a:t>
            </a:r>
            <a:r>
              <a:rPr lang="en-US" dirty="0" err="1"/>
              <a:t>elevado</a:t>
            </a:r>
            <a:r>
              <a:rPr lang="en-US" dirty="0"/>
              <a:t> </a:t>
            </a:r>
            <a:r>
              <a:rPr lang="en-US" dirty="0" err="1"/>
              <a:t>crescimento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 (PHGFs)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períodos</a:t>
            </a:r>
            <a:r>
              <a:rPr lang="en-US" dirty="0"/>
              <a:t> de </a:t>
            </a:r>
            <a:r>
              <a:rPr lang="en-US" dirty="0" err="1"/>
              <a:t>crise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pt-PT" dirty="0"/>
              <a:t>Durante os períodos de recessão e recuperação, como o pós-pandemia, os decisores políticos procuram fontes para manter a competitividade e acelerar o crescimento. </a:t>
            </a:r>
          </a:p>
          <a:p>
            <a:endParaRPr lang="pt-PT" dirty="0"/>
          </a:p>
          <a:p>
            <a:r>
              <a:rPr lang="pt-PT" dirty="0"/>
              <a:t>As empresas com um persistente elevado crescimento, sendo impulsionadoras de crescimento e criação de emprego, poderão desempenhar um papel muito relevante em tais circunstâncias. </a:t>
            </a:r>
          </a:p>
          <a:p>
            <a:endParaRPr lang="pt-PT" dirty="0"/>
          </a:p>
          <a:p>
            <a:r>
              <a:rPr lang="pt-PT" dirty="0"/>
              <a:t>Neste estudo, exploramos os determinantes e as características das </a:t>
            </a:r>
            <a:r>
              <a:rPr lang="pt-PT" dirty="0" err="1"/>
              <a:t>HGFs</a:t>
            </a:r>
            <a:r>
              <a:rPr lang="pt-PT" dirty="0"/>
              <a:t> , assim como das empresas que mostram elevado crescimento de forma persistente (PHGF), num cenário de crise, considerando o caso Português.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2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Fundamentação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857250" y="1428750"/>
            <a:ext cx="105155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Argumenta-se que nas economias de hoje, a maioria das empresas não cresce, enquanto uma pequena parte delas, registando alto crescimento, é responsável por grande parte da criação de empregos e rendimento (</a:t>
            </a:r>
            <a:r>
              <a:rPr lang="pt-PT" dirty="0" err="1"/>
              <a:t>Henrekson</a:t>
            </a:r>
            <a:r>
              <a:rPr lang="pt-PT" dirty="0"/>
              <a:t> e Johansson,2010; Brown e </a:t>
            </a:r>
            <a:r>
              <a:rPr lang="pt-PT" dirty="0" err="1"/>
              <a:t>Mawson</a:t>
            </a:r>
            <a:r>
              <a:rPr lang="pt-PT" dirty="0"/>
              <a:t>, 2013; OCDE, 2010). </a:t>
            </a:r>
          </a:p>
          <a:p>
            <a:endParaRPr lang="pt-PT" dirty="0"/>
          </a:p>
          <a:p>
            <a:r>
              <a:rPr lang="pt-PT" dirty="0"/>
              <a:t>As empresas de elevado crescimento foram reconhecidas como uma importante fonte de competitividade económica capaz de aliviar o desemprego e promover o crescimento económico (</a:t>
            </a:r>
            <a:r>
              <a:rPr lang="pt-PT" dirty="0" err="1"/>
              <a:t>Satterthwaite</a:t>
            </a:r>
            <a:r>
              <a:rPr lang="pt-PT" dirty="0"/>
              <a:t> e Hamilton, 2017;Comissão Europeia, 2010).</a:t>
            </a:r>
          </a:p>
          <a:p>
            <a:endParaRPr lang="en-US" dirty="0"/>
          </a:p>
          <a:p>
            <a:r>
              <a:rPr lang="pt-PT" dirty="0"/>
              <a:t>Este interesse da política pública sobre empresas de alto crescimento (</a:t>
            </a:r>
            <a:r>
              <a:rPr lang="pt-PT" dirty="0" err="1"/>
              <a:t>HGFs</a:t>
            </a:r>
            <a:r>
              <a:rPr lang="pt-PT" dirty="0"/>
              <a:t>), baseia-se num número de estudos seminais emergentes no final dos anos 1970 e início dos anos 1980 (ver, por exemplo, </a:t>
            </a:r>
            <a:r>
              <a:rPr lang="pt-PT" dirty="0" err="1"/>
              <a:t>Birch</a:t>
            </a:r>
            <a:r>
              <a:rPr lang="pt-PT" dirty="0"/>
              <a:t>, 1979;Birley, 1987). </a:t>
            </a:r>
          </a:p>
          <a:p>
            <a:endParaRPr lang="pt-PT" dirty="0"/>
          </a:p>
          <a:p>
            <a:r>
              <a:rPr lang="pt-PT" dirty="0"/>
              <a:t>Desde então, muitos outros defenderam que o pequeno número de </a:t>
            </a:r>
            <a:r>
              <a:rPr lang="pt-PT" dirty="0" err="1"/>
              <a:t>HGFs</a:t>
            </a:r>
            <a:r>
              <a:rPr lang="pt-PT" dirty="0"/>
              <a:t> deveria ser facilmente identificáveis na comunidade e apoiados individualmente (</a:t>
            </a:r>
            <a:r>
              <a:rPr lang="pt-PT" dirty="0" err="1"/>
              <a:t>Ostgaard</a:t>
            </a:r>
            <a:r>
              <a:rPr lang="pt-PT" dirty="0"/>
              <a:t> e </a:t>
            </a:r>
            <a:r>
              <a:rPr lang="pt-PT" dirty="0" err="1"/>
              <a:t>Birley</a:t>
            </a:r>
            <a:r>
              <a:rPr lang="pt-PT" dirty="0"/>
              <a:t>, 1996). Mais recentemente, um número crescente de pesquisas questiona essa posição e conclui que há fracas evidências que justifiquem e apoiem medidas de políticas públicas específicas (</a:t>
            </a:r>
            <a:r>
              <a:rPr lang="pt-PT" dirty="0" err="1"/>
              <a:t>Anyadike</a:t>
            </a:r>
            <a:r>
              <a:rPr lang="pt-PT" dirty="0"/>
              <a:t>-Danes </a:t>
            </a:r>
            <a:r>
              <a:rPr lang="pt-PT" dirty="0" err="1"/>
              <a:t>et</a:t>
            </a:r>
            <a:r>
              <a:rPr lang="pt-PT" dirty="0"/>
              <a:t> al. 2015).</a:t>
            </a:r>
          </a:p>
          <a:p>
            <a:endParaRPr lang="pt-PT" dirty="0"/>
          </a:p>
          <a:p>
            <a:r>
              <a:rPr lang="pt-PT" dirty="0"/>
              <a:t>Neste estudo, não argumentamos a favor ou contra a política de escolha de vencedores; em vez disso, contribuímos para desenvolver a compreensão do elevado crescimento em cenários de crise.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3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Fundamentação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828675" y="1500485"/>
            <a:ext cx="105155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Nas últimas décadas, as </a:t>
            </a:r>
            <a:r>
              <a:rPr lang="pt-PT" dirty="0" err="1"/>
              <a:t>HGFs</a:t>
            </a:r>
            <a:r>
              <a:rPr lang="pt-PT" dirty="0"/>
              <a:t> e seus determinantes têm sido alvo de muita atenção (ver por exemplo. </a:t>
            </a:r>
            <a:r>
              <a:rPr lang="pt-PT" dirty="0" err="1"/>
              <a:t>Henrekson</a:t>
            </a:r>
            <a:r>
              <a:rPr lang="pt-PT" dirty="0"/>
              <a:t> e </a:t>
            </a:r>
            <a:r>
              <a:rPr lang="pt-PT" dirty="0" err="1"/>
              <a:t>Johansson</a:t>
            </a:r>
            <a:r>
              <a:rPr lang="pt-PT" dirty="0"/>
              <a:t>, 2010; </a:t>
            </a:r>
            <a:r>
              <a:rPr lang="pt-PT" dirty="0" err="1"/>
              <a:t>Coad</a:t>
            </a:r>
            <a:r>
              <a:rPr lang="pt-PT" dirty="0"/>
              <a:t> e Nightingale, 2014; </a:t>
            </a:r>
            <a:r>
              <a:rPr lang="pt-PT" dirty="0" err="1"/>
              <a:t>Audretsch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2014; </a:t>
            </a:r>
            <a:r>
              <a:rPr lang="pt-PT" dirty="0" err="1"/>
              <a:t>Coad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2014; </a:t>
            </a:r>
            <a:r>
              <a:rPr lang="pt-PT" dirty="0" err="1"/>
              <a:t>Anyadike</a:t>
            </a:r>
            <a:r>
              <a:rPr lang="pt-PT" dirty="0"/>
              <a:t>-Danes </a:t>
            </a:r>
            <a:r>
              <a:rPr lang="pt-PT" dirty="0" err="1"/>
              <a:t>et</a:t>
            </a:r>
            <a:r>
              <a:rPr lang="pt-PT" dirty="0"/>
              <a:t> al., 2015). </a:t>
            </a:r>
          </a:p>
          <a:p>
            <a:endParaRPr lang="pt-PT" dirty="0"/>
          </a:p>
          <a:p>
            <a:r>
              <a:rPr lang="pt-PT" dirty="0"/>
              <a:t>No entanto, apesar das inúmeras contribuições, ainda sabemos muito pouco sobre os padrões de alto crescimento (</a:t>
            </a:r>
            <a:r>
              <a:rPr lang="pt-PT" dirty="0" err="1"/>
              <a:t>Anyadike</a:t>
            </a:r>
            <a:r>
              <a:rPr lang="pt-PT" dirty="0"/>
              <a:t>-Danes </a:t>
            </a:r>
            <a:r>
              <a:rPr lang="pt-PT" dirty="0" err="1"/>
              <a:t>et</a:t>
            </a:r>
            <a:r>
              <a:rPr lang="pt-PT" dirty="0"/>
              <a:t> al. 2015; </a:t>
            </a:r>
            <a:r>
              <a:rPr lang="pt-PT" dirty="0" err="1"/>
              <a:t>Coad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 2014).</a:t>
            </a:r>
            <a:r>
              <a:rPr lang="pt-PT" b="1" dirty="0"/>
              <a:t> Em particular, a incapacidade demonstrada de </a:t>
            </a:r>
            <a:r>
              <a:rPr lang="pt-PT" b="1" dirty="0" err="1"/>
              <a:t>HGFs</a:t>
            </a:r>
            <a:r>
              <a:rPr lang="pt-PT" b="1" dirty="0"/>
              <a:t> para sustentar o alto crescimento</a:t>
            </a:r>
            <a:r>
              <a:rPr lang="pt-PT" dirty="0"/>
              <a:t>, </a:t>
            </a:r>
            <a:r>
              <a:rPr lang="pt-PT" b="1" dirty="0"/>
              <a:t>sugere que a pesquisa deve concentrar-se mais no crescimento sustentado </a:t>
            </a:r>
            <a:r>
              <a:rPr lang="pt-PT" dirty="0"/>
              <a:t>(</a:t>
            </a:r>
            <a:r>
              <a:rPr lang="pt-PT" dirty="0" err="1"/>
              <a:t>Dillen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2014;Hölzl 2014; </a:t>
            </a:r>
            <a:r>
              <a:rPr lang="pt-PT" dirty="0" err="1"/>
              <a:t>Daunfeldt</a:t>
            </a:r>
            <a:r>
              <a:rPr lang="pt-PT" dirty="0"/>
              <a:t> e </a:t>
            </a:r>
            <a:r>
              <a:rPr lang="pt-PT" dirty="0" err="1"/>
              <a:t>Halvarsson</a:t>
            </a:r>
            <a:r>
              <a:rPr lang="pt-PT" dirty="0"/>
              <a:t> 2015; </a:t>
            </a:r>
            <a:r>
              <a:rPr lang="pt-PT" dirty="0" err="1"/>
              <a:t>Bianchini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 2016) – </a:t>
            </a:r>
            <a:r>
              <a:rPr lang="pt-PT" u="sng" dirty="0"/>
              <a:t>ou seja, na persistência do crescimento. </a:t>
            </a:r>
          </a:p>
          <a:p>
            <a:endParaRPr lang="pt-PT" dirty="0"/>
          </a:p>
          <a:p>
            <a:r>
              <a:rPr lang="pt-PT" dirty="0"/>
              <a:t>A maioria dos estudos sobre persistência de elevado crescimento concluem que o elevado crescimento não é apenas esparso, como também raramente sustentado por mais de alguns anos (</a:t>
            </a:r>
            <a:r>
              <a:rPr lang="pt-PT" dirty="0" err="1"/>
              <a:t>Daunfeldt</a:t>
            </a:r>
            <a:r>
              <a:rPr lang="pt-PT" dirty="0"/>
              <a:t> e </a:t>
            </a:r>
            <a:r>
              <a:rPr lang="pt-PT" dirty="0" err="1"/>
              <a:t>Halvarrson</a:t>
            </a:r>
            <a:r>
              <a:rPr lang="pt-PT" dirty="0"/>
              <a:t>, 2015).Os resultados tendem a indicar que as </a:t>
            </a:r>
            <a:r>
              <a:rPr lang="pt-PT" dirty="0" err="1"/>
              <a:t>HGFs</a:t>
            </a:r>
            <a:r>
              <a:rPr lang="pt-PT" dirty="0"/>
              <a:t> são ‘</a:t>
            </a:r>
            <a:r>
              <a:rPr lang="pt-PT" dirty="0" err="1"/>
              <a:t>on</a:t>
            </a:r>
            <a:r>
              <a:rPr lang="pt-PT" dirty="0"/>
              <a:t> hit </a:t>
            </a:r>
            <a:r>
              <a:rPr lang="pt-PT" dirty="0" err="1"/>
              <a:t>wonders</a:t>
            </a:r>
            <a:r>
              <a:rPr lang="pt-PT" dirty="0"/>
              <a:t>’, com fases de crescimento isoladas e improvável que volte a ocorrer nos momentos seguintes (</a:t>
            </a:r>
            <a:r>
              <a:rPr lang="pt-PT" dirty="0" err="1"/>
              <a:t>Dillen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al., 2014; </a:t>
            </a:r>
            <a:r>
              <a:rPr lang="pt-PT" dirty="0" err="1"/>
              <a:t>Hölzl</a:t>
            </a:r>
            <a:r>
              <a:rPr lang="pt-PT" dirty="0"/>
              <a:t>, 2014).</a:t>
            </a:r>
          </a:p>
          <a:p>
            <a:endParaRPr lang="pt-PT" dirty="0"/>
          </a:p>
          <a:p>
            <a:r>
              <a:rPr lang="pt-PT" dirty="0"/>
              <a:t>1 em cada 4  </a:t>
            </a:r>
            <a:r>
              <a:rPr lang="pt-PT" dirty="0" err="1"/>
              <a:t>HGFs</a:t>
            </a:r>
            <a:r>
              <a:rPr lang="pt-PT" dirty="0"/>
              <a:t> emerge mas apenas para morrer como uma estrela cadente. Enquanto a maioria sobrevive, elas mantêm taxas de crescimento mais baixas.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8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Questões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828675" y="1500485"/>
            <a:ext cx="10515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Partindo da RL (no estudo apresentamos uma tabela resumo de estudos que abordam elevado crescimento e elevado crescimento persistente), este artigo fornece evidências ao abordar dois grupos de questões: </a:t>
            </a:r>
          </a:p>
          <a:p>
            <a:endParaRPr lang="pt-PT" dirty="0"/>
          </a:p>
          <a:p>
            <a:pPr marL="342900" indent="-342900">
              <a:buAutoNum type="arabicPeriod"/>
            </a:pPr>
            <a:r>
              <a:rPr lang="pt-PT" dirty="0"/>
              <a:t>As </a:t>
            </a:r>
            <a:r>
              <a:rPr lang="pt-PT" dirty="0" err="1"/>
              <a:t>HGFs</a:t>
            </a:r>
            <a:r>
              <a:rPr lang="pt-PT" dirty="0"/>
              <a:t> são as superestrelas mais dignas de apoio público também em cenários de crise? Ou elas agem mais como estrelas cadentes? </a:t>
            </a:r>
          </a:p>
          <a:p>
            <a:pPr lvl="1"/>
            <a:r>
              <a:rPr lang="pt-PT" dirty="0"/>
              <a:t>Ou seja, existe persistência de alto crescimento?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dirty="0"/>
              <a:t>2. Quais são as características distintivas de PHGFs? Como podemos identificar estas empresas, se as quisermos ter como alvo de uma intervenção política cirúrgica em período crítico, como pós Covid-19?</a:t>
            </a:r>
          </a:p>
          <a:p>
            <a:r>
              <a:rPr lang="pt-PT" dirty="0"/>
              <a:t>	Ou seja, as empresas de alto e persistente alto crescimento diferem entre si e de outro tipo de empresas?</a:t>
            </a:r>
          </a:p>
          <a:p>
            <a:r>
              <a:rPr lang="pt-PT" dirty="0"/>
              <a:t>         Que fatores explicam o elevado crescimento? E o persistente elevado crescimento? </a:t>
            </a:r>
          </a:p>
          <a:p>
            <a:endParaRPr lang="pt-PT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3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e Metodologia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4" y="1833860"/>
            <a:ext cx="105155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Portugal: interesse do ponto de vista prático e dada a ausência de estudos na matéria para o contexto PT.</a:t>
            </a:r>
          </a:p>
          <a:p>
            <a:endParaRPr lang="pt-PT" dirty="0"/>
          </a:p>
          <a:p>
            <a:r>
              <a:rPr lang="pt-PT" dirty="0"/>
              <a:t>190.247 empresas, de 2006 a 2014, dados do Inquérito Empresarial Simplificado, </a:t>
            </a:r>
            <a:r>
              <a:rPr lang="en-US" dirty="0"/>
              <a:t>base de dados </a:t>
            </a:r>
            <a:r>
              <a:rPr lang="en-US" dirty="0" err="1"/>
              <a:t>BPLim</a:t>
            </a:r>
            <a:r>
              <a:rPr lang="en-US" dirty="0"/>
              <a:t> of Bank of Portugal.</a:t>
            </a:r>
          </a:p>
          <a:p>
            <a:endParaRPr lang="en-US" dirty="0"/>
          </a:p>
          <a:p>
            <a:r>
              <a:rPr lang="pt-PT" dirty="0"/>
              <a:t>A amostra é formada pelas empresas que subsistiram. As empresas que entraram depois de 2006 ou saíram antes de 2014 foram eliminadas, levando a um número fixo de empresas ao longo da janela de tempo da amostra.</a:t>
            </a:r>
          </a:p>
          <a:p>
            <a:endParaRPr lang="pt-PT" dirty="0"/>
          </a:p>
          <a:p>
            <a:r>
              <a:rPr lang="pt-PT" dirty="0"/>
              <a:t>Manufatura e serviços, classificadas com CAE a 4 dígitos.</a:t>
            </a:r>
          </a:p>
          <a:p>
            <a:r>
              <a:rPr lang="pt-PT" dirty="0"/>
              <a:t> 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3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e Metodologia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4" y="1833860"/>
            <a:ext cx="10515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Seguimos a abordagem sugerida por </a:t>
            </a:r>
            <a:r>
              <a:rPr lang="pt-PT" dirty="0" err="1"/>
              <a:t>Bianchini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al. (2016), esta abordagem procura identificar empresas que  se distinguem de outras empresas continuamente durante um período de tempo razoavelmente prolongado.</a:t>
            </a:r>
          </a:p>
          <a:p>
            <a:endParaRPr lang="pt-PT" dirty="0"/>
          </a:p>
          <a:p>
            <a:r>
              <a:rPr lang="pt-PT" dirty="0"/>
              <a:t>Calculamos o crescimento anual da empresa i no ano t (</a:t>
            </a:r>
            <a:r>
              <a:rPr lang="pt-PT" dirty="0" err="1"/>
              <a:t>gSit</a:t>
            </a:r>
            <a:r>
              <a:rPr lang="pt-PT" dirty="0"/>
              <a:t>), como a diferença de tamanho da empresa (Si) entre o ano (t) e o ano (t-1):</a:t>
            </a:r>
          </a:p>
          <a:p>
            <a:endParaRPr lang="pt-PT" dirty="0"/>
          </a:p>
          <a:p>
            <a:endParaRPr lang="pt-PT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AC079FC-41B6-48D5-8CC7-5048864D4DC6}"/>
              </a:ext>
            </a:extLst>
          </p:cNvPr>
          <p:cNvPicPr/>
          <p:nvPr/>
        </p:nvPicPr>
        <p:blipFill rotWithShape="1">
          <a:blip r:embed="rId2"/>
          <a:srcRect l="41628" t="90748" r="40616"/>
          <a:stretch/>
        </p:blipFill>
        <p:spPr bwMode="auto">
          <a:xfrm>
            <a:off x="3771900" y="3619500"/>
            <a:ext cx="2946400" cy="93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1799290-3942-47A5-B201-FA2797BD3F70}"/>
              </a:ext>
            </a:extLst>
          </p:cNvPr>
          <p:cNvPicPr/>
          <p:nvPr/>
        </p:nvPicPr>
        <p:blipFill rotWithShape="1">
          <a:blip r:embed="rId3"/>
          <a:srcRect l="45626" t="52013" r="38147" b="40461"/>
          <a:stretch/>
        </p:blipFill>
        <p:spPr bwMode="auto">
          <a:xfrm>
            <a:off x="4143375" y="2943225"/>
            <a:ext cx="2381251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1E55B1-F8A8-4B5C-AE93-863A1D2A5CBB}"/>
              </a:ext>
            </a:extLst>
          </p:cNvPr>
          <p:cNvSpPr/>
          <p:nvPr/>
        </p:nvSpPr>
        <p:spPr>
          <a:xfrm>
            <a:off x="1095375" y="4541460"/>
            <a:ext cx="1061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Sendo o tamanho da empresa (</a:t>
            </a:r>
            <a:r>
              <a:rPr lang="pt-PT" dirty="0" err="1"/>
              <a:t>Sit</a:t>
            </a:r>
            <a:r>
              <a:rPr lang="pt-PT" dirty="0"/>
              <a:t>) medido como </a:t>
            </a:r>
            <a:r>
              <a:rPr lang="pt-PT" u="sng" dirty="0"/>
              <a:t>número de pessoal ou vendas</a:t>
            </a:r>
            <a:r>
              <a:rPr lang="pt-PT" dirty="0"/>
              <a:t>, ajustado pela média das N empresas do mesmo setor. Normalizamos as taxas de crescimento anual das empresas em relação à média setorial e, em seguida, calculamos o crescimento anual para cada ano do período de 2007 a 2014.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369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HGFs</a:t>
            </a:r>
            <a:r>
              <a:rPr lang="pt-PT" dirty="0"/>
              <a:t> e PHGFs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4" y="1833860"/>
            <a:ext cx="10515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Definimos como </a:t>
            </a:r>
            <a:r>
              <a:rPr lang="pt-PT" dirty="0" err="1"/>
              <a:t>HGFs</a:t>
            </a:r>
            <a:r>
              <a:rPr lang="pt-PT" dirty="0"/>
              <a:t> aquelas empresas cuja taxa média de crescimento durante o intervalo caí nos 20% superiores da distribuição das taxas médias de crescimento, em termos de número de funcionários ou vendas.</a:t>
            </a:r>
          </a:p>
          <a:p>
            <a:endParaRPr lang="pt-PT" dirty="0"/>
          </a:p>
          <a:p>
            <a:r>
              <a:rPr lang="pt-PT" dirty="0"/>
              <a:t>As PHGFs são definidas como aquelas empresas cuja taxa de crescimento anual cai por pelo menos durante cinco anos nos 20% superiores, em número de trabalhadores ou crescimento das vendas.</a:t>
            </a:r>
          </a:p>
          <a:p>
            <a:endParaRPr lang="pt-PT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ACFF403-A8E3-4CA7-A0F6-3D6D8656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0" t="36342" r="23749" b="38077"/>
          <a:stretch/>
        </p:blipFill>
        <p:spPr>
          <a:xfrm>
            <a:off x="1848775" y="3428999"/>
            <a:ext cx="8787840" cy="23907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518E44F-DCBE-4FB4-9299-FC93A550F3A4}"/>
              </a:ext>
            </a:extLst>
          </p:cNvPr>
          <p:cNvSpPr/>
          <p:nvPr/>
        </p:nvSpPr>
        <p:spPr>
          <a:xfrm>
            <a:off x="2410109" y="5635108"/>
            <a:ext cx="8017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about 5% of PHGFs are those companies not classified as HGFs.</a:t>
            </a:r>
          </a:p>
          <a:p>
            <a:r>
              <a:rPr lang="en-US" dirty="0"/>
              <a:t>Out of the 42,358 HGFs, about 10% (4,358) of them are also persistent high growth.</a:t>
            </a:r>
          </a:p>
          <a:p>
            <a:r>
              <a:rPr lang="en-US" dirty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560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9832-B2E7-4FCA-9458-F7C252D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HGFs</a:t>
            </a:r>
            <a:r>
              <a:rPr lang="pt-PT" dirty="0"/>
              <a:t> e PHGFs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E86C4-F5FF-423F-A13F-FF7E7EE26105}"/>
              </a:ext>
            </a:extLst>
          </p:cNvPr>
          <p:cNvSpPr/>
          <p:nvPr/>
        </p:nvSpPr>
        <p:spPr>
          <a:xfrm>
            <a:off x="942975" y="1833860"/>
            <a:ext cx="4905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Mesmo que a grande maioria das empresas não seja classificada como alto crescimento persistente, este conjunto de empresas foram muito importantes do ponto de vista macroeconômico. </a:t>
            </a:r>
          </a:p>
          <a:p>
            <a:endParaRPr lang="pt-PT" sz="1600" dirty="0"/>
          </a:p>
          <a:p>
            <a:r>
              <a:rPr lang="pt-PT" sz="1600" dirty="0"/>
              <a:t>Conforme mostrado na Figura 1, alto crescimento, mas principalmente as firmas de alto crescimento persistente foram responsáveis pela maioria do crescimento do volume de negócios (Painel A) e do emprego (Painel B) no período analisado. </a:t>
            </a:r>
          </a:p>
          <a:p>
            <a:endParaRPr lang="pt-PT" sz="1600" dirty="0"/>
          </a:p>
          <a:p>
            <a:r>
              <a:rPr lang="pt-PT" sz="1600" dirty="0"/>
              <a:t>As vendas das PHGFs aumentaram mais de 87,10%, enquanto a das </a:t>
            </a:r>
            <a:r>
              <a:rPr lang="pt-PT" sz="1600" dirty="0" err="1"/>
              <a:t>HGFs</a:t>
            </a:r>
            <a:r>
              <a:rPr lang="pt-PT" sz="1600" dirty="0"/>
              <a:t> aumentaram 59,12%. O restante  grupo de ‘outras empresas’ registou uma redução do volume de negócios de -25,48%. </a:t>
            </a:r>
          </a:p>
          <a:p>
            <a:endParaRPr lang="pt-PT" sz="1600" dirty="0"/>
          </a:p>
          <a:p>
            <a:r>
              <a:rPr lang="pt-PT" sz="1600" dirty="0"/>
              <a:t>No que diz respeito ao emprego, As PHGFs registraram aumento de 111,62% e os </a:t>
            </a:r>
            <a:r>
              <a:rPr lang="pt-PT" sz="1600" dirty="0" err="1"/>
              <a:t>HGFs</a:t>
            </a:r>
            <a:r>
              <a:rPr lang="pt-PT" sz="1600" dirty="0"/>
              <a:t> de 53,05%. O emprego total do grupo de "outras empresas" diminuiu -24,71%.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10ABFE7D-C43B-46BE-A793-2C21F07BD57A}"/>
              </a:ext>
            </a:extLst>
          </p:cNvPr>
          <p:cNvCxnSpPr>
            <a:cxnSpLocks/>
          </p:cNvCxnSpPr>
          <p:nvPr/>
        </p:nvCxnSpPr>
        <p:spPr>
          <a:xfrm>
            <a:off x="838200" y="1428750"/>
            <a:ext cx="10496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F625136-50C7-4992-8DC1-CB1EF9A66894}"/>
              </a:ext>
            </a:extLst>
          </p:cNvPr>
          <p:cNvPicPr/>
          <p:nvPr/>
        </p:nvPicPr>
        <p:blipFill rotWithShape="1">
          <a:blip r:embed="rId2"/>
          <a:srcRect l="27573" t="22712" r="26154" b="9970"/>
          <a:stretch/>
        </p:blipFill>
        <p:spPr bwMode="auto">
          <a:xfrm>
            <a:off x="5772150" y="1571923"/>
            <a:ext cx="6877050" cy="5032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05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1681</Words>
  <Application>Microsoft Office PowerPoint</Application>
  <PresentationFormat>Ecrã Panorâmico</PresentationFormat>
  <Paragraphs>112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Champions during Crises Scenarios: High Growth and Persistent High Growth Firms  Mariasole Bannò &amp; Celeste Amorim Varum University of Brescia &amp; University of Aveiro/ GOVCOPP </vt:lpstr>
      <vt:lpstr>Contexto e objetivo</vt:lpstr>
      <vt:lpstr>Fundamentação</vt:lpstr>
      <vt:lpstr>Fundamentação</vt:lpstr>
      <vt:lpstr>Questões</vt:lpstr>
      <vt:lpstr>Dados e Metodologia</vt:lpstr>
      <vt:lpstr>Dados e Metodologia</vt:lpstr>
      <vt:lpstr>HGFs e PHGFs</vt:lpstr>
      <vt:lpstr>HGFs e PHGFs</vt:lpstr>
      <vt:lpstr>HGFs e PHGFs</vt:lpstr>
      <vt:lpstr>Probabilidade de ser PHGFs</vt:lpstr>
      <vt:lpstr>Conclusões</vt:lpstr>
      <vt:lpstr>Questões &amp; Conclusões</vt:lpstr>
      <vt:lpstr>Champions during Crises Scenarios: High Growth and Persistent High Growth Firms  Mariasole Bannò &amp; Celeste Amorim Varum University of Brescia &amp; University of Aveiro/ GOVCOPP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Champions during Crises Scenarios: High Growth and Persistent High Growth Firms  Mariasole Bannò &amp; Celeste Amorim Varum2 University of Brescia &amp; University of Aveiro/ GOVCOPP</dc:title>
  <dc:creator>Celeste Varum</dc:creator>
  <cp:lastModifiedBy>Celeste Varum</cp:lastModifiedBy>
  <cp:revision>25</cp:revision>
  <dcterms:created xsi:type="dcterms:W3CDTF">2021-10-20T07:42:15Z</dcterms:created>
  <dcterms:modified xsi:type="dcterms:W3CDTF">2021-11-09T15:10:52Z</dcterms:modified>
</cp:coreProperties>
</file>