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drawings/drawing15.xml" ContentType="application/vnd.openxmlformats-officedocument.drawingml.chartshape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ppt/charts/chart19.xml" ContentType="application/vnd.openxmlformats-officedocument.drawingml.chart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drawings/drawing17.xml" ContentType="application/vnd.openxmlformats-officedocument.drawingml.chartshapes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tags/tag39.xml" ContentType="application/vnd.openxmlformats-officedocument.presentationml.tags+xml"/>
  <Override PartName="/ppt/notesSlides/notesSlide35.xml" ContentType="application/vnd.openxmlformats-officedocument.presentationml.notesSlide+xml"/>
  <Override PartName="/ppt/tags/tag40.xml" ContentType="application/vnd.openxmlformats-officedocument.presentationml.tags+xml"/>
  <Override PartName="/ppt/notesSlides/notesSlide36.xml" ContentType="application/vnd.openxmlformats-officedocument.presentationml.notesSlide+xml"/>
  <Override PartName="/ppt/tags/tag41.xml" ContentType="application/vnd.openxmlformats-officedocument.presentationml.tags+xml"/>
  <Override PartName="/ppt/notesSlides/notesSlide37.xml" ContentType="application/vnd.openxmlformats-officedocument.presentationml.notesSlide+xml"/>
  <Override PartName="/ppt/tags/tag42.xml" ContentType="application/vnd.openxmlformats-officedocument.presentationml.tags+xml"/>
  <Override PartName="/ppt/notesSlides/notesSlide38.xml" ContentType="application/vnd.openxmlformats-officedocument.presentationml.notesSlide+xml"/>
  <Override PartName="/ppt/tags/tag43.xml" ContentType="application/vnd.openxmlformats-officedocument.presentationml.tags+xml"/>
  <Override PartName="/ppt/notesSlides/notesSlide39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tags/tag47.xml" ContentType="application/vnd.openxmlformats-officedocument.presentationml.tags+xml"/>
  <Override PartName="/ppt/notesSlides/notesSlide43.xml" ContentType="application/vnd.openxmlformats-officedocument.presentationml.notesSlide+xml"/>
  <Override PartName="/ppt/tags/tag48.xml" ContentType="application/vnd.openxmlformats-officedocument.presentationml.tags+xml"/>
  <Override PartName="/ppt/notesSlides/notesSlide44.xml" ContentType="application/vnd.openxmlformats-officedocument.presentationml.notesSlide+xml"/>
  <Override PartName="/ppt/tags/tag49.xml" ContentType="application/vnd.openxmlformats-officedocument.presentationml.tags+xml"/>
  <Override PartName="/ppt/notesSlides/notesSlide45.xml" ContentType="application/vnd.openxmlformats-officedocument.presentationml.notesSlide+xml"/>
  <Override PartName="/ppt/tags/tag50.xml" ContentType="application/vnd.openxmlformats-officedocument.presentationml.tags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957" r:id="rId2"/>
    <p:sldMasterId id="2147483970" r:id="rId3"/>
    <p:sldMasterId id="2147483982" r:id="rId4"/>
  </p:sldMasterIdLst>
  <p:notesMasterIdLst>
    <p:notesMasterId r:id="rId51"/>
  </p:notesMasterIdLst>
  <p:handoutMasterIdLst>
    <p:handoutMasterId r:id="rId52"/>
  </p:handoutMasterIdLst>
  <p:sldIdLst>
    <p:sldId id="804" r:id="rId5"/>
    <p:sldId id="807" r:id="rId6"/>
    <p:sldId id="863" r:id="rId7"/>
    <p:sldId id="841" r:id="rId8"/>
    <p:sldId id="842" r:id="rId9"/>
    <p:sldId id="843" r:id="rId10"/>
    <p:sldId id="844" r:id="rId11"/>
    <p:sldId id="845" r:id="rId12"/>
    <p:sldId id="846" r:id="rId13"/>
    <p:sldId id="847" r:id="rId14"/>
    <p:sldId id="848" r:id="rId15"/>
    <p:sldId id="849" r:id="rId16"/>
    <p:sldId id="850" r:id="rId17"/>
    <p:sldId id="851" r:id="rId18"/>
    <p:sldId id="852" r:id="rId19"/>
    <p:sldId id="853" r:id="rId20"/>
    <p:sldId id="854" r:id="rId21"/>
    <p:sldId id="855" r:id="rId22"/>
    <p:sldId id="856" r:id="rId23"/>
    <p:sldId id="857" r:id="rId24"/>
    <p:sldId id="858" r:id="rId25"/>
    <p:sldId id="859" r:id="rId26"/>
    <p:sldId id="860" r:id="rId27"/>
    <p:sldId id="861" r:id="rId28"/>
    <p:sldId id="862" r:id="rId29"/>
    <p:sldId id="808" r:id="rId30"/>
    <p:sldId id="809" r:id="rId31"/>
    <p:sldId id="810" r:id="rId32"/>
    <p:sldId id="835" r:id="rId33"/>
    <p:sldId id="811" r:id="rId34"/>
    <p:sldId id="813" r:id="rId35"/>
    <p:sldId id="817" r:id="rId36"/>
    <p:sldId id="825" r:id="rId37"/>
    <p:sldId id="831" r:id="rId38"/>
    <p:sldId id="826" r:id="rId39"/>
    <p:sldId id="828" r:id="rId40"/>
    <p:sldId id="833" r:id="rId41"/>
    <p:sldId id="824" r:id="rId42"/>
    <p:sldId id="829" r:id="rId43"/>
    <p:sldId id="832" r:id="rId44"/>
    <p:sldId id="814" r:id="rId45"/>
    <p:sldId id="836" r:id="rId46"/>
    <p:sldId id="837" r:id="rId47"/>
    <p:sldId id="838" r:id="rId48"/>
    <p:sldId id="816" r:id="rId49"/>
    <p:sldId id="834" r:id="rId50"/>
  </p:sldIdLst>
  <p:sldSz cx="9144000" cy="6858000" type="screen4x3"/>
  <p:notesSz cx="9944100" cy="6805613"/>
  <p:custDataLst>
    <p:tags r:id="rId53"/>
  </p:custDataLst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192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99D"/>
    <a:srgbClr val="003964"/>
    <a:srgbClr val="3399FF"/>
    <a:srgbClr val="0000F6"/>
    <a:srgbClr val="6699FF"/>
    <a:srgbClr val="000099"/>
    <a:srgbClr val="BBE0E3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 autoAdjust="0"/>
    <p:restoredTop sz="89492" autoAdjust="0"/>
  </p:normalViewPr>
  <p:slideViewPr>
    <p:cSldViewPr>
      <p:cViewPr varScale="1">
        <p:scale>
          <a:sx n="83" d="100"/>
          <a:sy n="83" d="100"/>
        </p:scale>
        <p:origin x="-1878" y="-90"/>
      </p:cViewPr>
      <p:guideLst>
        <p:guide orient="horz" pos="2160"/>
        <p:guide pos="1927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1386" y="-84"/>
      </p:cViewPr>
      <p:guideLst>
        <p:guide orient="horz" pos="2144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uno.f.tavares\Desktop\Apresenta&#231;&#227;o%20Adidos\Gr&#225;ficos%20Apresenta&#231;&#227;o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nuno.f.tavares\Desktop\Apresenta&#231;&#227;o%20Adidos\Gr&#225;ficos%20Apresenta&#231;&#227;o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Ana\Desktop\Apresenta&#231;&#227;o\Gr&#225;ficos%20Apresenta&#231;&#227;o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Ana\Desktop\Apresenta&#231;&#227;o\Gr&#225;ficos%20Apresenta&#231;&#227;o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Ana\Desktop\Apresenta&#231;&#227;o\Gr&#225;ficos%20Apresenta&#231;&#227;o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nuno.f.tavares\Desktop\Apresenta&#231;&#227;o%20Adidos\Gr&#225;ficos%20Apresenta&#231;&#227;o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Ana\Desktop\Apresenta&#231;&#227;o\Gr&#225;ficos%20Apresenta&#231;&#227;o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Ana\Desktop\Apresenta&#231;&#227;o\Gr&#225;ficos%20Apresenta&#231;&#227;o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Ana\Desktop\Apresenta&#231;&#227;o\Gr&#225;ficos%20Apresenta&#231;&#227;o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Apresenta&#231;&#227;o\Gr&#225;ficos%20Apresenta&#231;&#227;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Ana\Desktop\Apresenta&#231;&#227;o\Gr&#225;ficos%20Apresenta&#231;&#227;o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uno.f.tavares\Desktop\Apresenta&#231;&#227;o%20Adidos\Gr&#225;ficos%20Apresenta&#231;&#227;o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nuno.f.tavares\Desktop\Apresenta&#231;&#227;o%20Adidos\Gr&#225;ficos%20Apresenta&#231;&#227;o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nuno.f.tavares\Desktop\Apresenta&#231;&#227;o%20Adidos\Gr&#225;ficos%20Apresenta&#231;&#227;o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Ana\Desktop\Apresenta&#231;&#227;o\Gr&#225;ficos%20Apresenta&#231;&#227;o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Ana\Desktop\Apresenta&#231;&#227;o\Gr&#225;ficos%20Apresenta&#231;&#227;o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08904331153631"/>
          <c:y val="1.7218747161478476E-2"/>
          <c:w val="0.77749205925530496"/>
          <c:h val="0.8041042394962039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'[Gráficos Apresentação.xlsx]Estrutura Classe Dimensão'!$A$4</c:f>
              <c:strCache>
                <c:ptCount val="1"/>
                <c:pt idx="0">
                  <c:v>Microempresas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Classe Dimensão'!$B$3:$C$3</c:f>
              <c:strCache>
                <c:ptCount val="2"/>
                <c:pt idx="0">
                  <c:v>Volume de negócios</c:v>
                </c:pt>
                <c:pt idx="1">
                  <c:v>N.º  de empresas</c:v>
                </c:pt>
              </c:strCache>
            </c:strRef>
          </c:cat>
          <c:val>
            <c:numRef>
              <c:f>'[Gráficos Apresentação.xlsx]Estrutura Classe Dimensão'!$B$4:$C$4</c:f>
              <c:numCache>
                <c:formatCode>0.0%</c:formatCode>
                <c:ptCount val="2"/>
                <c:pt idx="0">
                  <c:v>0.157</c:v>
                </c:pt>
                <c:pt idx="1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'[Gráficos Apresentação.xlsx]Estrutura Classe Dimensão'!$A$5</c:f>
              <c:strCache>
                <c:ptCount val="1"/>
                <c:pt idx="0">
                  <c:v>Pequenas e médias empresas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Classe Dimensão'!$B$3:$C$3</c:f>
              <c:strCache>
                <c:ptCount val="2"/>
                <c:pt idx="0">
                  <c:v>Volume de negócios</c:v>
                </c:pt>
                <c:pt idx="1">
                  <c:v>N.º  de empresas</c:v>
                </c:pt>
              </c:strCache>
            </c:strRef>
          </c:cat>
          <c:val>
            <c:numRef>
              <c:f>'[Gráficos Apresentação.xlsx]Estrutura Classe Dimensão'!$B$5:$C$5</c:f>
              <c:numCache>
                <c:formatCode>0.0%</c:formatCode>
                <c:ptCount val="2"/>
                <c:pt idx="0">
                  <c:v>0.42499999999999999</c:v>
                </c:pt>
                <c:pt idx="1">
                  <c:v>0.107</c:v>
                </c:pt>
              </c:numCache>
            </c:numRef>
          </c:val>
        </c:ser>
        <c:ser>
          <c:idx val="2"/>
          <c:order val="2"/>
          <c:tx>
            <c:strRef>
              <c:f>'[Gráficos Apresentação.xlsx]Estrutura Classe Dimensão'!$A$6</c:f>
              <c:strCache>
                <c:ptCount val="1"/>
                <c:pt idx="0">
                  <c:v>Grandes empresas</c:v>
                </c:pt>
              </c:strCache>
            </c:strRef>
          </c:tx>
          <c:spPr>
            <a:solidFill>
              <a:srgbClr val="E2AC00"/>
            </a:solidFill>
          </c:spPr>
          <c:invertIfNegative val="0"/>
          <c:dLbls>
            <c:dLbl>
              <c:idx val="0"/>
              <c:layout>
                <c:manualLayout>
                  <c:x val="2.7118644067796609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73289902280131E-2"/>
                  <c:y val="3.25055255825680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Classe Dimensão'!$B$3:$C$3</c:f>
              <c:strCache>
                <c:ptCount val="2"/>
                <c:pt idx="0">
                  <c:v>Volume de negócios</c:v>
                </c:pt>
                <c:pt idx="1">
                  <c:v>N.º  de empresas</c:v>
                </c:pt>
              </c:strCache>
            </c:strRef>
          </c:cat>
          <c:val>
            <c:numRef>
              <c:f>'[Gráficos Apresentação.xlsx]Estrutura Classe Dimensão'!$B$6:$C$6</c:f>
              <c:numCache>
                <c:formatCode>0.0%</c:formatCode>
                <c:ptCount val="2"/>
                <c:pt idx="0">
                  <c:v>0.41799999999999998</c:v>
                </c:pt>
                <c:pt idx="1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/>
        <c:axId val="79202176"/>
        <c:axId val="79203712"/>
      </c:barChart>
      <c:catAx>
        <c:axId val="792021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PT"/>
          </a:p>
        </c:txPr>
        <c:crossAx val="79203712"/>
        <c:crosses val="autoZero"/>
        <c:auto val="1"/>
        <c:lblAlgn val="ctr"/>
        <c:lblOffset val="100"/>
        <c:noMultiLvlLbl val="0"/>
      </c:catAx>
      <c:valAx>
        <c:axId val="7920371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7920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835571748688054"/>
          <c:y val="0.91338648397931765"/>
          <c:w val="0.77855064727078604"/>
          <c:h val="5.0123109158845207E-2"/>
        </c:manualLayout>
      </c:layout>
      <c:overlay val="0"/>
      <c:txPr>
        <a:bodyPr/>
        <a:lstStyle/>
        <a:p>
          <a:pPr>
            <a:defRPr sz="1200" b="1"/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548628255420616"/>
          <c:y val="4.0740740740740744E-2"/>
          <c:w val="0.71901612578929341"/>
          <c:h val="0.8109198016914552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E2AC00"/>
            </a:solidFill>
          </c:spPr>
          <c:invertIfNegative val="0"/>
          <c:cat>
            <c:multiLvlStrRef>
              <c:f>Folha15!$A$5:$B$11</c:f>
              <c:multiLvlStrCache>
                <c:ptCount val="7"/>
                <c:lvl>
                  <c:pt idx="0">
                    <c:v>Outros serviços</c:v>
                  </c:pt>
                  <c:pt idx="1">
                    <c:v>Indústria</c:v>
                  </c:pt>
                  <c:pt idx="2">
                    <c:v>Eletricidade e água</c:v>
                  </c:pt>
                  <c:pt idx="3">
                    <c:v>Construção</c:v>
                  </c:pt>
                  <c:pt idx="4">
                    <c:v>Comércio</c:v>
                  </c:pt>
                  <c:pt idx="5">
                    <c:v>Agricultura e pescas</c:v>
                  </c:pt>
                  <c:pt idx="6">
                    <c:v>Total das empresas</c:v>
                  </c:pt>
                </c:lvl>
                <c:lvl>
                  <c:pt idx="0">
                    <c:v>Por setores de atividade económica</c:v>
                  </c:pt>
                  <c:pt idx="6">
                    <c:v>  </c:v>
                  </c:pt>
                </c:lvl>
              </c:multiLvlStrCache>
            </c:multiLvlStrRef>
          </c:cat>
          <c:val>
            <c:numRef>
              <c:f>Folha15!$C$5:$C$11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invertIfNegative val="0"/>
          <c:cat>
            <c:multiLvlStrRef>
              <c:f>Folha15!$A$5:$B$11</c:f>
              <c:multiLvlStrCache>
                <c:ptCount val="7"/>
                <c:lvl>
                  <c:pt idx="0">
                    <c:v>Outros serviços</c:v>
                  </c:pt>
                  <c:pt idx="1">
                    <c:v>Indústria</c:v>
                  </c:pt>
                  <c:pt idx="2">
                    <c:v>Eletricidade e água</c:v>
                  </c:pt>
                  <c:pt idx="3">
                    <c:v>Construção</c:v>
                  </c:pt>
                  <c:pt idx="4">
                    <c:v>Comércio</c:v>
                  </c:pt>
                  <c:pt idx="5">
                    <c:v>Agricultura e pescas</c:v>
                  </c:pt>
                  <c:pt idx="6">
                    <c:v>Total das empresas</c:v>
                  </c:pt>
                </c:lvl>
                <c:lvl>
                  <c:pt idx="0">
                    <c:v>Por setores de atividade económica</c:v>
                  </c:pt>
                  <c:pt idx="6">
                    <c:v>  </c:v>
                  </c:pt>
                </c:lvl>
              </c:multiLvlStrCache>
            </c:multiLvlStrRef>
          </c:cat>
          <c:val>
            <c:numRef>
              <c:f>Folha15!$D$5:$D$11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spPr>
            <a:solidFill>
              <a:srgbClr val="00599D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Folha15!$A$5:$B$11</c:f>
              <c:multiLvlStrCache>
                <c:ptCount val="7"/>
                <c:lvl>
                  <c:pt idx="0">
                    <c:v>Outros serviços</c:v>
                  </c:pt>
                  <c:pt idx="1">
                    <c:v>Indústria</c:v>
                  </c:pt>
                  <c:pt idx="2">
                    <c:v>Eletricidade e água</c:v>
                  </c:pt>
                  <c:pt idx="3">
                    <c:v>Construção</c:v>
                  </c:pt>
                  <c:pt idx="4">
                    <c:v>Comércio</c:v>
                  </c:pt>
                  <c:pt idx="5">
                    <c:v>Agricultura e pescas</c:v>
                  </c:pt>
                  <c:pt idx="6">
                    <c:v>Total das empresas</c:v>
                  </c:pt>
                </c:lvl>
                <c:lvl>
                  <c:pt idx="0">
                    <c:v>Por setores de atividade económica</c:v>
                  </c:pt>
                  <c:pt idx="6">
                    <c:v>  </c:v>
                  </c:pt>
                </c:lvl>
              </c:multiLvlStrCache>
            </c:multiLvlStrRef>
          </c:cat>
          <c:val>
            <c:numRef>
              <c:f>Folha15!$E$5:$E$11</c:f>
              <c:numCache>
                <c:formatCode>0.0%</c:formatCode>
                <c:ptCount val="7"/>
                <c:pt idx="0">
                  <c:v>0.13200000000000001</c:v>
                </c:pt>
                <c:pt idx="1">
                  <c:v>1.7000000000000001E-2</c:v>
                </c:pt>
                <c:pt idx="2">
                  <c:v>1E-3</c:v>
                </c:pt>
                <c:pt idx="3">
                  <c:v>-4.2999999999999997E-2</c:v>
                </c:pt>
                <c:pt idx="4">
                  <c:v>2E-3</c:v>
                </c:pt>
                <c:pt idx="5">
                  <c:v>0.313</c:v>
                </c:pt>
                <c:pt idx="6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2"/>
        <c:axId val="95832320"/>
        <c:axId val="95842304"/>
      </c:barChart>
      <c:catAx>
        <c:axId val="95832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b="1"/>
            </a:pPr>
            <a:endParaRPr lang="pt-PT"/>
          </a:p>
        </c:txPr>
        <c:crossAx val="95842304"/>
        <c:crosses val="autoZero"/>
        <c:auto val="1"/>
        <c:lblAlgn val="ctr"/>
        <c:lblOffset val="100"/>
        <c:noMultiLvlLbl val="0"/>
      </c:catAx>
      <c:valAx>
        <c:axId val="9584230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958323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57041030142624"/>
          <c:y val="4.0740740740740744E-2"/>
          <c:w val="0.72533912939652101"/>
          <c:h val="0.822030912802566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E2AC00"/>
            </a:solidFill>
          </c:spPr>
          <c:invertIfNegative val="0"/>
          <c:cat>
            <c:multiLvlStrRef>
              <c:f>Folha17!$A$5:$B$12</c:f>
              <c:multiLvlStrCache>
                <c:ptCount val="8"/>
                <c:lvl>
                  <c:pt idx="0">
                    <c:v>R.A. Açores</c:v>
                  </c:pt>
                  <c:pt idx="1">
                    <c:v>R.A. Madeira</c:v>
                  </c:pt>
                  <c:pt idx="2">
                    <c:v>Norte</c:v>
                  </c:pt>
                  <c:pt idx="3">
                    <c:v>Centro</c:v>
                  </c:pt>
                  <c:pt idx="4">
                    <c:v>A.M. Lisboa</c:v>
                  </c:pt>
                  <c:pt idx="5">
                    <c:v>Alentejo</c:v>
                  </c:pt>
                  <c:pt idx="6">
                    <c:v>Algarve</c:v>
                  </c:pt>
                  <c:pt idx="7">
                    <c:v>Total das empresas</c:v>
                  </c:pt>
                </c:lvl>
                <c:lvl>
                  <c:pt idx="0">
                    <c:v>Por localização geográfica</c:v>
                  </c:pt>
                  <c:pt idx="7">
                    <c:v>     </c:v>
                  </c:pt>
                </c:lvl>
              </c:multiLvlStrCache>
            </c:multiLvlStrRef>
          </c:cat>
          <c:val>
            <c:numRef>
              <c:f>Folha17!$C$7:$C$12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invertIfNegative val="0"/>
          <c:cat>
            <c:multiLvlStrRef>
              <c:f>Folha17!$A$5:$B$12</c:f>
              <c:multiLvlStrCache>
                <c:ptCount val="8"/>
                <c:lvl>
                  <c:pt idx="0">
                    <c:v>R.A. Açores</c:v>
                  </c:pt>
                  <c:pt idx="1">
                    <c:v>R.A. Madeira</c:v>
                  </c:pt>
                  <c:pt idx="2">
                    <c:v>Norte</c:v>
                  </c:pt>
                  <c:pt idx="3">
                    <c:v>Centro</c:v>
                  </c:pt>
                  <c:pt idx="4">
                    <c:v>A.M. Lisboa</c:v>
                  </c:pt>
                  <c:pt idx="5">
                    <c:v>Alentejo</c:v>
                  </c:pt>
                  <c:pt idx="6">
                    <c:v>Algarve</c:v>
                  </c:pt>
                  <c:pt idx="7">
                    <c:v>Total das empresas</c:v>
                  </c:pt>
                </c:lvl>
                <c:lvl>
                  <c:pt idx="0">
                    <c:v>Por localização geográfica</c:v>
                  </c:pt>
                  <c:pt idx="7">
                    <c:v>     </c:v>
                  </c:pt>
                </c:lvl>
              </c:multiLvlStrCache>
            </c:multiLvlStrRef>
          </c:cat>
          <c:val>
            <c:numRef>
              <c:f>Folha17!$D$7:$D$12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spPr>
            <a:solidFill>
              <a:srgbClr val="00599D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D56509"/>
              </a:solidFill>
            </c:spPr>
          </c:dPt>
          <c:dPt>
            <c:idx val="8"/>
            <c:invertIfNegative val="0"/>
            <c:bubble3D val="0"/>
            <c:spPr>
              <a:solidFill>
                <a:srgbClr val="D56509"/>
              </a:solidFill>
            </c:spPr>
          </c:dPt>
          <c:dLbls>
            <c:txPr>
              <a:bodyPr/>
              <a:lstStyle/>
              <a:p>
                <a:pPr>
                  <a:defRPr sz="1400" b="1" i="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Folha17!$A$5:$B$12</c:f>
              <c:multiLvlStrCache>
                <c:ptCount val="8"/>
                <c:lvl>
                  <c:pt idx="0">
                    <c:v>R.A. Açores</c:v>
                  </c:pt>
                  <c:pt idx="1">
                    <c:v>R.A. Madeira</c:v>
                  </c:pt>
                  <c:pt idx="2">
                    <c:v>Norte</c:v>
                  </c:pt>
                  <c:pt idx="3">
                    <c:v>Centro</c:v>
                  </c:pt>
                  <c:pt idx="4">
                    <c:v>A.M. Lisboa</c:v>
                  </c:pt>
                  <c:pt idx="5">
                    <c:v>Alentejo</c:v>
                  </c:pt>
                  <c:pt idx="6">
                    <c:v>Algarve</c:v>
                  </c:pt>
                  <c:pt idx="7">
                    <c:v>Total das empresas</c:v>
                  </c:pt>
                </c:lvl>
                <c:lvl>
                  <c:pt idx="0">
                    <c:v>Por localização geográfica</c:v>
                  </c:pt>
                  <c:pt idx="7">
                    <c:v>     </c:v>
                  </c:pt>
                </c:lvl>
              </c:multiLvlStrCache>
            </c:multiLvlStrRef>
          </c:cat>
          <c:val>
            <c:numRef>
              <c:f>Folha17!$E$5:$E$12</c:f>
              <c:numCache>
                <c:formatCode>0.0%</c:formatCode>
                <c:ptCount val="8"/>
                <c:pt idx="0">
                  <c:v>0.123</c:v>
                </c:pt>
                <c:pt idx="1">
                  <c:v>2.3E-2</c:v>
                </c:pt>
                <c:pt idx="2">
                  <c:v>8.6999999999999994E-2</c:v>
                </c:pt>
                <c:pt idx="3">
                  <c:v>4.8000000000000001E-2</c:v>
                </c:pt>
                <c:pt idx="4">
                  <c:v>6.3E-2</c:v>
                </c:pt>
                <c:pt idx="5">
                  <c:v>7.4999999999999997E-2</c:v>
                </c:pt>
                <c:pt idx="6">
                  <c:v>9.0999999999999998E-2</c:v>
                </c:pt>
                <c:pt idx="7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2"/>
        <c:axId val="95970816"/>
        <c:axId val="95972352"/>
      </c:barChart>
      <c:catAx>
        <c:axId val="9597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b="1"/>
            </a:pPr>
            <a:endParaRPr lang="pt-PT"/>
          </a:p>
        </c:txPr>
        <c:crossAx val="95972352"/>
        <c:crosses val="autoZero"/>
        <c:auto val="1"/>
        <c:lblAlgn val="ctr"/>
        <c:lblOffset val="100"/>
        <c:noMultiLvlLbl val="0"/>
      </c:catAx>
      <c:valAx>
        <c:axId val="9597235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959708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66941703677236"/>
          <c:y val="3.8596491228070177E-2"/>
          <c:w val="0.62072674654843929"/>
          <c:h val="0.831397706865589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Folha20!$D$3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Folha20!$A$4:$B$13</c:f>
              <c:multiLvlStrCache>
                <c:ptCount val="10"/>
                <c:lvl>
                  <c:pt idx="0">
                    <c:v>Microempresas</c:v>
                  </c:pt>
                  <c:pt idx="1">
                    <c:v>Pequenas e médias empresas</c:v>
                  </c:pt>
                  <c:pt idx="2">
                    <c:v>Grandes empresas</c:v>
                  </c:pt>
                  <c:pt idx="3">
                    <c:v>Outros serviços</c:v>
                  </c:pt>
                  <c:pt idx="4">
                    <c:v>Indústria</c:v>
                  </c:pt>
                  <c:pt idx="5">
                    <c:v>Eletricidade e água</c:v>
                  </c:pt>
                  <c:pt idx="6">
                    <c:v>Construção</c:v>
                  </c:pt>
                  <c:pt idx="7">
                    <c:v>Comércio</c:v>
                  </c:pt>
                  <c:pt idx="8">
                    <c:v>Agricultura e pescas</c:v>
                  </c:pt>
                  <c:pt idx="9">
                    <c:v>Todas as Empresas</c:v>
                  </c:pt>
                </c:lvl>
                <c:lvl>
                  <c:pt idx="0">
                    <c:v>Por classes de dimensão</c:v>
                  </c:pt>
                  <c:pt idx="3">
                    <c:v>Por setores de atividade económica</c:v>
                  </c:pt>
                  <c:pt idx="9">
                    <c:v>   </c:v>
                  </c:pt>
                </c:lvl>
              </c:multiLvlStrCache>
            </c:multiLvlStrRef>
          </c:cat>
          <c:val>
            <c:numRef>
              <c:f>Folha20!$D$4:$D$13</c:f>
              <c:numCache>
                <c:formatCode>0.0%</c:formatCode>
                <c:ptCount val="10"/>
                <c:pt idx="0">
                  <c:v>0.03</c:v>
                </c:pt>
                <c:pt idx="1">
                  <c:v>4.3999999999999997E-2</c:v>
                </c:pt>
                <c:pt idx="2">
                  <c:v>-3.0000000000000001E-3</c:v>
                </c:pt>
                <c:pt idx="3">
                  <c:v>5.1999999999999998E-2</c:v>
                </c:pt>
                <c:pt idx="4">
                  <c:v>4.0000000000000001E-3</c:v>
                </c:pt>
                <c:pt idx="5">
                  <c:v>8.0000000000000002E-3</c:v>
                </c:pt>
                <c:pt idx="6">
                  <c:v>-3.1E-2</c:v>
                </c:pt>
                <c:pt idx="7">
                  <c:v>2.5000000000000001E-2</c:v>
                </c:pt>
                <c:pt idx="8">
                  <c:v>5.5E-2</c:v>
                </c:pt>
                <c:pt idx="9">
                  <c:v>2.1999999999999999E-2</c:v>
                </c:pt>
              </c:numCache>
            </c:numRef>
          </c:val>
        </c:ser>
        <c:ser>
          <c:idx val="2"/>
          <c:order val="1"/>
          <c:tx>
            <c:strRef>
              <c:f>Folha20!$C$3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Folha20!$A$4:$B$13</c:f>
              <c:multiLvlStrCache>
                <c:ptCount val="10"/>
                <c:lvl>
                  <c:pt idx="0">
                    <c:v>Microempresas</c:v>
                  </c:pt>
                  <c:pt idx="1">
                    <c:v>Pequenas e médias empresas</c:v>
                  </c:pt>
                  <c:pt idx="2">
                    <c:v>Grandes empresas</c:v>
                  </c:pt>
                  <c:pt idx="3">
                    <c:v>Outros serviços</c:v>
                  </c:pt>
                  <c:pt idx="4">
                    <c:v>Indústria</c:v>
                  </c:pt>
                  <c:pt idx="5">
                    <c:v>Eletricidade e água</c:v>
                  </c:pt>
                  <c:pt idx="6">
                    <c:v>Construção</c:v>
                  </c:pt>
                  <c:pt idx="7">
                    <c:v>Comércio</c:v>
                  </c:pt>
                  <c:pt idx="8">
                    <c:v>Agricultura e pescas</c:v>
                  </c:pt>
                  <c:pt idx="9">
                    <c:v>Todas as Empresas</c:v>
                  </c:pt>
                </c:lvl>
                <c:lvl>
                  <c:pt idx="0">
                    <c:v>Por classes de dimensão</c:v>
                  </c:pt>
                  <c:pt idx="3">
                    <c:v>Por setores de atividade económica</c:v>
                  </c:pt>
                  <c:pt idx="9">
                    <c:v>   </c:v>
                  </c:pt>
                </c:lvl>
              </c:multiLvlStrCache>
            </c:multiLvlStrRef>
          </c:cat>
          <c:val>
            <c:numRef>
              <c:f>Folha20!$C$4:$C$13</c:f>
              <c:numCache>
                <c:formatCode>0.0%</c:formatCode>
                <c:ptCount val="10"/>
                <c:pt idx="0">
                  <c:v>7.0000000000000007E-2</c:v>
                </c:pt>
                <c:pt idx="1">
                  <c:v>7.1999999999999995E-2</c:v>
                </c:pt>
                <c:pt idx="2">
                  <c:v>0.11799999999999999</c:v>
                </c:pt>
                <c:pt idx="3">
                  <c:v>0.1</c:v>
                </c:pt>
                <c:pt idx="4">
                  <c:v>0.106</c:v>
                </c:pt>
                <c:pt idx="5">
                  <c:v>4.5999999999999999E-2</c:v>
                </c:pt>
                <c:pt idx="6">
                  <c:v>0.113</c:v>
                </c:pt>
                <c:pt idx="7">
                  <c:v>0.08</c:v>
                </c:pt>
                <c:pt idx="8">
                  <c:v>9.4E-2</c:v>
                </c:pt>
                <c:pt idx="9">
                  <c:v>9.0999999999999998E-2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00814208"/>
        <c:axId val="100832384"/>
      </c:barChart>
      <c:catAx>
        <c:axId val="100814208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1200" b="0"/>
            </a:pPr>
            <a:endParaRPr lang="pt-PT"/>
          </a:p>
        </c:txPr>
        <c:crossAx val="100832384"/>
        <c:crosses val="autoZero"/>
        <c:auto val="1"/>
        <c:lblAlgn val="ctr"/>
        <c:lblOffset val="100"/>
        <c:noMultiLvlLbl val="0"/>
      </c:catAx>
      <c:valAx>
        <c:axId val="10083238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100814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05598474773263"/>
          <c:y val="0.92356817239950262"/>
          <c:w val="0.2155587252282874"/>
          <c:h val="7.4266058847907171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73844255669759"/>
          <c:y val="3.0555632707476948E-2"/>
          <c:w val="0.64688327138944945"/>
          <c:h val="0.8137454068241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Folha21!$D$5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Folha21!$A$6:$C$15</c:f>
              <c:multiLvlStrCache>
                <c:ptCount val="10"/>
                <c:lvl>
                  <c:pt idx="0">
                    <c:v>Microempresas</c:v>
                  </c:pt>
                  <c:pt idx="1">
                    <c:v>Pequenas e médias empresas</c:v>
                  </c:pt>
                  <c:pt idx="2">
                    <c:v>Grandes empresas</c:v>
                  </c:pt>
                  <c:pt idx="3">
                    <c:v>Outros serviços</c:v>
                  </c:pt>
                  <c:pt idx="4">
                    <c:v>Indústria</c:v>
                  </c:pt>
                  <c:pt idx="5">
                    <c:v>Eletricidade e água</c:v>
                  </c:pt>
                  <c:pt idx="6">
                    <c:v>Construção</c:v>
                  </c:pt>
                  <c:pt idx="7">
                    <c:v>Comércio</c:v>
                  </c:pt>
                  <c:pt idx="8">
                    <c:v>Agricultura e pescas</c:v>
                  </c:pt>
                  <c:pt idx="9">
                    <c:v>Total das empresas</c:v>
                  </c:pt>
                </c:lvl>
                <c:lvl>
                  <c:pt idx="0">
                    <c:v>Por classes de dimensão</c:v>
                  </c:pt>
                  <c:pt idx="3">
                    <c:v>Por setores de atividade económica</c:v>
                  </c:pt>
                  <c:pt idx="9">
                    <c:v>   </c:v>
                  </c:pt>
                </c:lvl>
              </c:multiLvlStrCache>
            </c:multiLvlStrRef>
          </c:cat>
          <c:val>
            <c:numRef>
              <c:f>Folha21!$D$6:$D$15</c:f>
              <c:numCache>
                <c:formatCode>0.0%</c:formatCode>
                <c:ptCount val="10"/>
                <c:pt idx="0">
                  <c:v>8.4000000000000005E-2</c:v>
                </c:pt>
                <c:pt idx="1">
                  <c:v>0.192</c:v>
                </c:pt>
                <c:pt idx="2">
                  <c:v>0.28899999999999998</c:v>
                </c:pt>
                <c:pt idx="3">
                  <c:v>0.184</c:v>
                </c:pt>
                <c:pt idx="4">
                  <c:v>0.46500000000000002</c:v>
                </c:pt>
                <c:pt idx="5">
                  <c:v>0.11</c:v>
                </c:pt>
                <c:pt idx="6">
                  <c:v>0.20499999999999999</c:v>
                </c:pt>
                <c:pt idx="7">
                  <c:v>8.8999999999999996E-2</c:v>
                </c:pt>
                <c:pt idx="8">
                  <c:v>0.128</c:v>
                </c:pt>
                <c:pt idx="9">
                  <c:v>0.214</c:v>
                </c:pt>
              </c:numCache>
            </c:numRef>
          </c:val>
        </c:ser>
        <c:ser>
          <c:idx val="1"/>
          <c:order val="1"/>
          <c:tx>
            <c:strRef>
              <c:f>Folha21!$F$5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Folha21!$A$6:$C$15</c:f>
              <c:multiLvlStrCache>
                <c:ptCount val="10"/>
                <c:lvl>
                  <c:pt idx="0">
                    <c:v>Microempresas</c:v>
                  </c:pt>
                  <c:pt idx="1">
                    <c:v>Pequenas e médias empresas</c:v>
                  </c:pt>
                  <c:pt idx="2">
                    <c:v>Grandes empresas</c:v>
                  </c:pt>
                  <c:pt idx="3">
                    <c:v>Outros serviços</c:v>
                  </c:pt>
                  <c:pt idx="4">
                    <c:v>Indústria</c:v>
                  </c:pt>
                  <c:pt idx="5">
                    <c:v>Eletricidade e água</c:v>
                  </c:pt>
                  <c:pt idx="6">
                    <c:v>Construção</c:v>
                  </c:pt>
                  <c:pt idx="7">
                    <c:v>Comércio</c:v>
                  </c:pt>
                  <c:pt idx="8">
                    <c:v>Agricultura e pescas</c:v>
                  </c:pt>
                  <c:pt idx="9">
                    <c:v>Total das empresas</c:v>
                  </c:pt>
                </c:lvl>
                <c:lvl>
                  <c:pt idx="0">
                    <c:v>Por classes de dimensão</c:v>
                  </c:pt>
                  <c:pt idx="3">
                    <c:v>Por setores de atividade económica</c:v>
                  </c:pt>
                  <c:pt idx="9">
                    <c:v>   </c:v>
                  </c:pt>
                </c:lvl>
              </c:multiLvlStrCache>
            </c:multiLvlStrRef>
          </c:cat>
          <c:val>
            <c:numRef>
              <c:f>Folha21!$F$6:$F$15</c:f>
              <c:numCache>
                <c:formatCode>0.0%</c:formatCode>
                <c:ptCount val="10"/>
                <c:pt idx="0">
                  <c:v>8.4000000000000005E-2</c:v>
                </c:pt>
                <c:pt idx="1">
                  <c:v>0.188</c:v>
                </c:pt>
                <c:pt idx="2">
                  <c:v>0.29899999999999999</c:v>
                </c:pt>
                <c:pt idx="3">
                  <c:v>0.184</c:v>
                </c:pt>
                <c:pt idx="4">
                  <c:v>0.46600000000000003</c:v>
                </c:pt>
                <c:pt idx="5">
                  <c:v>0.13700000000000001</c:v>
                </c:pt>
                <c:pt idx="6">
                  <c:v>0.186</c:v>
                </c:pt>
                <c:pt idx="7">
                  <c:v>9.1999999999999998E-2</c:v>
                </c:pt>
                <c:pt idx="8">
                  <c:v>0.124</c:v>
                </c:pt>
                <c:pt idx="9">
                  <c:v>0.218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11"/>
        <c:axId val="100755328"/>
        <c:axId val="100756864"/>
      </c:barChart>
      <c:catAx>
        <c:axId val="100755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b="0"/>
            </a:pPr>
            <a:endParaRPr lang="pt-PT"/>
          </a:p>
        </c:txPr>
        <c:crossAx val="100756864"/>
        <c:crosses val="autoZero"/>
        <c:auto val="1"/>
        <c:lblAlgn val="ctr"/>
        <c:lblOffset val="100"/>
        <c:noMultiLvlLbl val="0"/>
      </c:catAx>
      <c:valAx>
        <c:axId val="10075686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00755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2186283078945"/>
          <c:y val="0.92619969378827627"/>
          <c:w val="0.16472375653261592"/>
          <c:h val="5.8793963254593178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66941703677236"/>
          <c:y val="2.8070175438596492E-2"/>
          <c:w val="0.61557036694963685"/>
          <c:h val="0.78578367177786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Ebitda!$C$3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Ebitda!$A$4:$B$13</c:f>
              <c:multiLvlStrCache>
                <c:ptCount val="10"/>
                <c:lvl>
                  <c:pt idx="0">
                    <c:v>Microempresas</c:v>
                  </c:pt>
                  <c:pt idx="1">
                    <c:v>Pequenas e médias empresas</c:v>
                  </c:pt>
                  <c:pt idx="2">
                    <c:v>Grandes empresas</c:v>
                  </c:pt>
                  <c:pt idx="3">
                    <c:v>Outros serviços</c:v>
                  </c:pt>
                  <c:pt idx="4">
                    <c:v>Indústria</c:v>
                  </c:pt>
                  <c:pt idx="5">
                    <c:v>Eletricidade e água</c:v>
                  </c:pt>
                  <c:pt idx="6">
                    <c:v>Construção</c:v>
                  </c:pt>
                  <c:pt idx="7">
                    <c:v>Comércio</c:v>
                  </c:pt>
                  <c:pt idx="8">
                    <c:v>Agricultura e pescas</c:v>
                  </c:pt>
                  <c:pt idx="9">
                    <c:v>Total das empresas</c:v>
                  </c:pt>
                </c:lvl>
                <c:lvl>
                  <c:pt idx="0">
                    <c:v>Por classes de dimensão</c:v>
                  </c:pt>
                  <c:pt idx="3">
                    <c:v>Por setores de atividade económica</c:v>
                  </c:pt>
                  <c:pt idx="9">
                    <c:v> </c:v>
                  </c:pt>
                </c:lvl>
              </c:multiLvlStrCache>
            </c:multiLvlStrRef>
          </c:cat>
          <c:val>
            <c:numRef>
              <c:f>Ebitda!$C$4:$C$13</c:f>
              <c:numCache>
                <c:formatCode>0.0%</c:formatCode>
                <c:ptCount val="10"/>
                <c:pt idx="0">
                  <c:v>0.182</c:v>
                </c:pt>
                <c:pt idx="1">
                  <c:v>2.4E-2</c:v>
                </c:pt>
                <c:pt idx="2">
                  <c:v>-5.0000000000000001E-3</c:v>
                </c:pt>
                <c:pt idx="3">
                  <c:v>7.0000000000000007E-2</c:v>
                </c:pt>
                <c:pt idx="4">
                  <c:v>-8.8999999999999996E-2</c:v>
                </c:pt>
                <c:pt idx="5">
                  <c:v>1.7000000000000001E-2</c:v>
                </c:pt>
                <c:pt idx="6">
                  <c:v>7.6999999999999999E-2</c:v>
                </c:pt>
                <c:pt idx="7">
                  <c:v>0.113</c:v>
                </c:pt>
                <c:pt idx="8">
                  <c:v>1.4E-2</c:v>
                </c:pt>
                <c:pt idx="9">
                  <c:v>2.9000000000000001E-2</c:v>
                </c:pt>
              </c:numCache>
            </c:numRef>
          </c:val>
        </c:ser>
        <c:ser>
          <c:idx val="2"/>
          <c:order val="1"/>
          <c:tx>
            <c:strRef>
              <c:f>Ebitda!$D$3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Ebitda!$A$4:$B$13</c:f>
              <c:multiLvlStrCache>
                <c:ptCount val="10"/>
                <c:lvl>
                  <c:pt idx="0">
                    <c:v>Microempresas</c:v>
                  </c:pt>
                  <c:pt idx="1">
                    <c:v>Pequenas e médias empresas</c:v>
                  </c:pt>
                  <c:pt idx="2">
                    <c:v>Grandes empresas</c:v>
                  </c:pt>
                  <c:pt idx="3">
                    <c:v>Outros serviços</c:v>
                  </c:pt>
                  <c:pt idx="4">
                    <c:v>Indústria</c:v>
                  </c:pt>
                  <c:pt idx="5">
                    <c:v>Eletricidade e água</c:v>
                  </c:pt>
                  <c:pt idx="6">
                    <c:v>Construção</c:v>
                  </c:pt>
                  <c:pt idx="7">
                    <c:v>Comércio</c:v>
                  </c:pt>
                  <c:pt idx="8">
                    <c:v>Agricultura e pescas</c:v>
                  </c:pt>
                  <c:pt idx="9">
                    <c:v>Total das empresas</c:v>
                  </c:pt>
                </c:lvl>
                <c:lvl>
                  <c:pt idx="0">
                    <c:v>Por classes de dimensão</c:v>
                  </c:pt>
                  <c:pt idx="3">
                    <c:v>Por setores de atividade económica</c:v>
                  </c:pt>
                  <c:pt idx="9">
                    <c:v> </c:v>
                  </c:pt>
                </c:lvl>
              </c:multiLvlStrCache>
            </c:multiLvlStrRef>
          </c:cat>
          <c:val>
            <c:numRef>
              <c:f>Ebitda!$D$4:$D$13</c:f>
              <c:numCache>
                <c:formatCode>0.0%</c:formatCode>
                <c:ptCount val="10"/>
                <c:pt idx="0">
                  <c:v>0.21199999999999999</c:v>
                </c:pt>
                <c:pt idx="1">
                  <c:v>0.224</c:v>
                </c:pt>
                <c:pt idx="2">
                  <c:v>6.2E-2</c:v>
                </c:pt>
                <c:pt idx="3">
                  <c:v>0.16500000000000001</c:v>
                </c:pt>
                <c:pt idx="4">
                  <c:v>0.27600000000000002</c:v>
                </c:pt>
                <c:pt idx="5">
                  <c:v>-8.4000000000000005E-2</c:v>
                </c:pt>
                <c:pt idx="6">
                  <c:v>6.0000000000000001E-3</c:v>
                </c:pt>
                <c:pt idx="7">
                  <c:v>0.17499999999999999</c:v>
                </c:pt>
                <c:pt idx="8">
                  <c:v>0.55300000000000005</c:v>
                </c:pt>
                <c:pt idx="9">
                  <c:v>0.14599999999999999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00966400"/>
        <c:axId val="100967936"/>
      </c:barChart>
      <c:catAx>
        <c:axId val="100966400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1200" b="0"/>
            </a:pPr>
            <a:endParaRPr lang="pt-PT"/>
          </a:p>
        </c:txPr>
        <c:crossAx val="100967936"/>
        <c:crosses val="autoZero"/>
        <c:auto val="1"/>
        <c:lblAlgn val="ctr"/>
        <c:lblOffset val="100"/>
        <c:noMultiLvlLbl val="0"/>
      </c:catAx>
      <c:valAx>
        <c:axId val="10096793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10096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39045881926507"/>
          <c:y val="0.88848045310125712"/>
          <c:w val="0.1909853411056604"/>
          <c:h val="8.1283602707556288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466626807816689"/>
          <c:y val="2.5618634081182277E-2"/>
          <c:w val="0.66766896697501965"/>
          <c:h val="0.832194095720899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'Rentabilidade CP'!$C$3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'Rentabilidade CP'!$A$4:$B$13</c:f>
              <c:multiLvlStrCache>
                <c:ptCount val="10"/>
                <c:lvl>
                  <c:pt idx="0">
                    <c:v>Microempresas</c:v>
                  </c:pt>
                  <c:pt idx="1">
                    <c:v>Pequenas e médias empresas</c:v>
                  </c:pt>
                  <c:pt idx="2">
                    <c:v>Grandes empresas</c:v>
                  </c:pt>
                  <c:pt idx="3">
                    <c:v>Outros serviços</c:v>
                  </c:pt>
                  <c:pt idx="4">
                    <c:v>Indústria</c:v>
                  </c:pt>
                  <c:pt idx="5">
                    <c:v>Eletricidade e água</c:v>
                  </c:pt>
                  <c:pt idx="6">
                    <c:v>Construção</c:v>
                  </c:pt>
                  <c:pt idx="7">
                    <c:v>Comércio</c:v>
                  </c:pt>
                  <c:pt idx="8">
                    <c:v>Agricultura e pescas</c:v>
                  </c:pt>
                  <c:pt idx="9">
                    <c:v>Total das empresas</c:v>
                  </c:pt>
                </c:lvl>
                <c:lvl>
                  <c:pt idx="0">
                    <c:v>Por classes de dimensão</c:v>
                  </c:pt>
                  <c:pt idx="3">
                    <c:v>Por setores de atividade económica</c:v>
                  </c:pt>
                  <c:pt idx="9">
                    <c:v>    </c:v>
                  </c:pt>
                </c:lvl>
              </c:multiLvlStrCache>
            </c:multiLvlStrRef>
          </c:cat>
          <c:val>
            <c:numRef>
              <c:f>'Rentabilidade CP'!$C$4:$C$13</c:f>
              <c:numCache>
                <c:formatCode>0.0%</c:formatCode>
                <c:ptCount val="10"/>
                <c:pt idx="0">
                  <c:v>1.2999999999999999E-2</c:v>
                </c:pt>
                <c:pt idx="1">
                  <c:v>7.2999999999999995E-2</c:v>
                </c:pt>
                <c:pt idx="2">
                  <c:v>0.106</c:v>
                </c:pt>
                <c:pt idx="3">
                  <c:v>5.7000000000000002E-2</c:v>
                </c:pt>
                <c:pt idx="4">
                  <c:v>6.9000000000000006E-2</c:v>
                </c:pt>
                <c:pt idx="5">
                  <c:v>0.11799999999999999</c:v>
                </c:pt>
                <c:pt idx="6">
                  <c:v>1.2E-2</c:v>
                </c:pt>
                <c:pt idx="7">
                  <c:v>8.3000000000000004E-2</c:v>
                </c:pt>
                <c:pt idx="8">
                  <c:v>1.7999999999999999E-2</c:v>
                </c:pt>
                <c:pt idx="9">
                  <c:v>6.7000000000000004E-2</c:v>
                </c:pt>
              </c:numCache>
            </c:numRef>
          </c:val>
        </c:ser>
        <c:ser>
          <c:idx val="2"/>
          <c:order val="1"/>
          <c:tx>
            <c:strRef>
              <c:f>'Rentabilidade CP'!$D$3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'Rentabilidade CP'!$A$4:$B$13</c:f>
              <c:multiLvlStrCache>
                <c:ptCount val="10"/>
                <c:lvl>
                  <c:pt idx="0">
                    <c:v>Microempresas</c:v>
                  </c:pt>
                  <c:pt idx="1">
                    <c:v>Pequenas e médias empresas</c:v>
                  </c:pt>
                  <c:pt idx="2">
                    <c:v>Grandes empresas</c:v>
                  </c:pt>
                  <c:pt idx="3">
                    <c:v>Outros serviços</c:v>
                  </c:pt>
                  <c:pt idx="4">
                    <c:v>Indústria</c:v>
                  </c:pt>
                  <c:pt idx="5">
                    <c:v>Eletricidade e água</c:v>
                  </c:pt>
                  <c:pt idx="6">
                    <c:v>Construção</c:v>
                  </c:pt>
                  <c:pt idx="7">
                    <c:v>Comércio</c:v>
                  </c:pt>
                  <c:pt idx="8">
                    <c:v>Agricultura e pescas</c:v>
                  </c:pt>
                  <c:pt idx="9">
                    <c:v>Total das empresas</c:v>
                  </c:pt>
                </c:lvl>
                <c:lvl>
                  <c:pt idx="0">
                    <c:v>Por classes de dimensão</c:v>
                  </c:pt>
                  <c:pt idx="3">
                    <c:v>Por setores de atividade económica</c:v>
                  </c:pt>
                  <c:pt idx="9">
                    <c:v>    </c:v>
                  </c:pt>
                </c:lvl>
              </c:multiLvlStrCache>
            </c:multiLvlStrRef>
          </c:cat>
          <c:val>
            <c:numRef>
              <c:f>'Rentabilidade CP'!$D$4:$D$13</c:f>
              <c:numCache>
                <c:formatCode>0.0%</c:formatCode>
                <c:ptCount val="10"/>
                <c:pt idx="0">
                  <c:v>3.5000000000000003E-2</c:v>
                </c:pt>
                <c:pt idx="1">
                  <c:v>0.106</c:v>
                </c:pt>
                <c:pt idx="2">
                  <c:v>0.111</c:v>
                </c:pt>
                <c:pt idx="3">
                  <c:v>0.08</c:v>
                </c:pt>
                <c:pt idx="4">
                  <c:v>0.115</c:v>
                </c:pt>
                <c:pt idx="5">
                  <c:v>9.1999999999999998E-2</c:v>
                </c:pt>
                <c:pt idx="6">
                  <c:v>1.7999999999999999E-2</c:v>
                </c:pt>
                <c:pt idx="7">
                  <c:v>0.10199999999999999</c:v>
                </c:pt>
                <c:pt idx="8">
                  <c:v>7.5999999999999998E-2</c:v>
                </c:pt>
                <c:pt idx="9">
                  <c:v>8.7999999999999995E-2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00907648"/>
        <c:axId val="100913536"/>
      </c:barChart>
      <c:catAx>
        <c:axId val="100907648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1200" b="0"/>
            </a:pPr>
            <a:endParaRPr lang="pt-PT"/>
          </a:p>
        </c:txPr>
        <c:crossAx val="100913536"/>
        <c:crosses val="autoZero"/>
        <c:auto val="1"/>
        <c:lblAlgn val="ctr"/>
        <c:lblOffset val="100"/>
        <c:noMultiLvlLbl val="0"/>
      </c:catAx>
      <c:valAx>
        <c:axId val="10091353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100907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10664880336667"/>
          <c:y val="0.90574836669746284"/>
          <c:w val="0.19626905336422648"/>
          <c:h val="6.4015593440896135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96152090746836"/>
          <c:y val="5.6140350877192984E-2"/>
          <c:w val="0.70830499082532272"/>
          <c:h val="0.774722563349583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'Sit Financeira Autonomia'!$C$3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'Sit Financeira Autonomia'!$A$7:$B$13</c:f>
              <c:multiLvlStrCache>
                <c:ptCount val="7"/>
                <c:lvl>
                  <c:pt idx="0">
                    <c:v>Outros serviços</c:v>
                  </c:pt>
                  <c:pt idx="1">
                    <c:v>Indústria</c:v>
                  </c:pt>
                  <c:pt idx="2">
                    <c:v>Eletricidade e água</c:v>
                  </c:pt>
                  <c:pt idx="3">
                    <c:v>Construção</c:v>
                  </c:pt>
                  <c:pt idx="4">
                    <c:v>Comércio</c:v>
                  </c:pt>
                  <c:pt idx="5">
                    <c:v>Agricultura e pescas</c:v>
                  </c:pt>
                  <c:pt idx="6">
                    <c:v>Total das empresas</c:v>
                  </c:pt>
                </c:lvl>
                <c:lvl>
                  <c:pt idx="0">
                    <c:v>Por setores de atividade económica</c:v>
                  </c:pt>
                  <c:pt idx="6">
                    <c:v> </c:v>
                  </c:pt>
                </c:lvl>
              </c:multiLvlStrCache>
            </c:multiLvlStrRef>
          </c:cat>
          <c:val>
            <c:numRef>
              <c:f>'Sit Financeira Autonomia'!$C$7:$C$13</c:f>
              <c:numCache>
                <c:formatCode>0.0%</c:formatCode>
                <c:ptCount val="7"/>
                <c:pt idx="0">
                  <c:v>0.30399999999999999</c:v>
                </c:pt>
                <c:pt idx="1">
                  <c:v>0.39600000000000002</c:v>
                </c:pt>
                <c:pt idx="2">
                  <c:v>0.27400000000000002</c:v>
                </c:pt>
                <c:pt idx="3">
                  <c:v>0.26200000000000001</c:v>
                </c:pt>
                <c:pt idx="4">
                  <c:v>0.34499999999999997</c:v>
                </c:pt>
                <c:pt idx="5">
                  <c:v>0.378</c:v>
                </c:pt>
                <c:pt idx="6">
                  <c:v>0.32100000000000001</c:v>
                </c:pt>
              </c:numCache>
            </c:numRef>
          </c:val>
        </c:ser>
        <c:ser>
          <c:idx val="2"/>
          <c:order val="1"/>
          <c:tx>
            <c:strRef>
              <c:f>'Sit Financeira Autonomia'!$D$3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'Sit Financeira Autonomia'!$A$7:$B$13</c:f>
              <c:multiLvlStrCache>
                <c:ptCount val="7"/>
                <c:lvl>
                  <c:pt idx="0">
                    <c:v>Outros serviços</c:v>
                  </c:pt>
                  <c:pt idx="1">
                    <c:v>Indústria</c:v>
                  </c:pt>
                  <c:pt idx="2">
                    <c:v>Eletricidade e água</c:v>
                  </c:pt>
                  <c:pt idx="3">
                    <c:v>Construção</c:v>
                  </c:pt>
                  <c:pt idx="4">
                    <c:v>Comércio</c:v>
                  </c:pt>
                  <c:pt idx="5">
                    <c:v>Agricultura e pescas</c:v>
                  </c:pt>
                  <c:pt idx="6">
                    <c:v>Total das empresas</c:v>
                  </c:pt>
                </c:lvl>
                <c:lvl>
                  <c:pt idx="0">
                    <c:v>Por setores de atividade económica</c:v>
                  </c:pt>
                  <c:pt idx="6">
                    <c:v> </c:v>
                  </c:pt>
                </c:lvl>
              </c:multiLvlStrCache>
            </c:multiLvlStrRef>
          </c:cat>
          <c:val>
            <c:numRef>
              <c:f>'Sit Financeira Autonomia'!$D$7:$D$13</c:f>
              <c:numCache>
                <c:formatCode>0.0%</c:formatCode>
                <c:ptCount val="7"/>
                <c:pt idx="0">
                  <c:v>0.32200000000000001</c:v>
                </c:pt>
                <c:pt idx="1">
                  <c:v>0.40500000000000003</c:v>
                </c:pt>
                <c:pt idx="2">
                  <c:v>0.26800000000000002</c:v>
                </c:pt>
                <c:pt idx="3">
                  <c:v>0.27900000000000003</c:v>
                </c:pt>
                <c:pt idx="4">
                  <c:v>0.35499999999999998</c:v>
                </c:pt>
                <c:pt idx="5">
                  <c:v>0.41199999999999998</c:v>
                </c:pt>
                <c:pt idx="6">
                  <c:v>0.33300000000000002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01708928"/>
        <c:axId val="101710464"/>
      </c:barChart>
      <c:catAx>
        <c:axId val="101708928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1200" b="0"/>
            </a:pPr>
            <a:endParaRPr lang="pt-PT"/>
          </a:p>
        </c:txPr>
        <c:crossAx val="101710464"/>
        <c:crosses val="autoZero"/>
        <c:auto val="1"/>
        <c:lblAlgn val="ctr"/>
        <c:lblOffset val="100"/>
        <c:noMultiLvlLbl val="0"/>
      </c:catAx>
      <c:valAx>
        <c:axId val="10171046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10170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77857023561851"/>
          <c:y val="0.90506154264082417"/>
          <c:w val="0.16259711703563673"/>
          <c:h val="9.031228061381609E-2"/>
        </c:manualLayout>
      </c:layout>
      <c:overlay val="0"/>
      <c:txPr>
        <a:bodyPr/>
        <a:lstStyle/>
        <a:p>
          <a:pPr>
            <a:defRPr sz="1200"/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0821859190364E-2"/>
          <c:y val="3.0976721245307447E-2"/>
          <c:w val="0.92806917814080958"/>
          <c:h val="0.595907523076523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'Sit Financeira Cap Neg'!$E$4</c:f>
              <c:strCache>
                <c:ptCount val="1"/>
                <c:pt idx="0">
                  <c:v>Empresas com capitais próprios negativos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56509"/>
              </a:solidFill>
            </c:spPr>
          </c:dPt>
          <c:dPt>
            <c:idx val="1"/>
            <c:invertIfNegative val="0"/>
            <c:bubble3D val="0"/>
            <c:spPr>
              <a:solidFill>
                <a:srgbClr val="E2A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E2AC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E2AC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'Sit Financeira Cap Neg'!$A$5:$D$14</c:f>
              <c:multiLvlStrCache>
                <c:ptCount val="10"/>
                <c:lvl>
                  <c:pt idx="0">
                    <c:v>Total das empresas</c:v>
                  </c:pt>
                  <c:pt idx="1">
                    <c:v>Microempresas</c:v>
                  </c:pt>
                  <c:pt idx="2">
                    <c:v>Pequenas e médias empresas</c:v>
                  </c:pt>
                  <c:pt idx="3">
                    <c:v>Grandes empresas</c:v>
                  </c:pt>
                  <c:pt idx="4">
                    <c:v>Agricultura e pescas</c:v>
                  </c:pt>
                  <c:pt idx="5">
                    <c:v>Indústria</c:v>
                  </c:pt>
                  <c:pt idx="6">
                    <c:v>Eletricidade e água</c:v>
                  </c:pt>
                  <c:pt idx="7">
                    <c:v>Construção</c:v>
                  </c:pt>
                  <c:pt idx="8">
                    <c:v>Comércio</c:v>
                  </c:pt>
                  <c:pt idx="9">
                    <c:v>Outros serviços</c:v>
                  </c:pt>
                </c:lvl>
                <c:lvl>
                  <c:pt idx="1">
                    <c:v>Por classes de dimensão</c:v>
                  </c:pt>
                  <c:pt idx="4">
                    <c:v>Por setores de atividade económica</c:v>
                  </c:pt>
                </c:lvl>
              </c:multiLvlStrCache>
            </c:multiLvlStrRef>
          </c:cat>
          <c:val>
            <c:numRef>
              <c:f>'Sit Financeira Cap Neg'!$E$5:$E$14</c:f>
              <c:numCache>
                <c:formatCode>0.0%</c:formatCode>
                <c:ptCount val="10"/>
                <c:pt idx="0">
                  <c:v>0.26500000000000001</c:v>
                </c:pt>
                <c:pt idx="1">
                  <c:v>0.28499999999999998</c:v>
                </c:pt>
                <c:pt idx="2">
                  <c:v>0.10299999999999999</c:v>
                </c:pt>
                <c:pt idx="3">
                  <c:v>4.2999999999999997E-2</c:v>
                </c:pt>
                <c:pt idx="4">
                  <c:v>0.21</c:v>
                </c:pt>
                <c:pt idx="5">
                  <c:v>0.223</c:v>
                </c:pt>
                <c:pt idx="6">
                  <c:v>0.18</c:v>
                </c:pt>
                <c:pt idx="7">
                  <c:v>0.21199999999999999</c:v>
                </c:pt>
                <c:pt idx="8">
                  <c:v>0.28899999999999998</c:v>
                </c:pt>
                <c:pt idx="9">
                  <c:v>0.27700000000000002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96"/>
        <c:axId val="101774848"/>
        <c:axId val="101776384"/>
      </c:barChart>
      <c:catAx>
        <c:axId val="10177484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050" b="0" i="0"/>
            </a:pPr>
            <a:endParaRPr lang="pt-PT"/>
          </a:p>
        </c:txPr>
        <c:crossAx val="101776384"/>
        <c:crosses val="autoZero"/>
        <c:auto val="1"/>
        <c:lblAlgn val="ctr"/>
        <c:lblOffset val="100"/>
        <c:noMultiLvlLbl val="0"/>
      </c:catAx>
      <c:valAx>
        <c:axId val="101776384"/>
        <c:scaling>
          <c:orientation val="minMax"/>
          <c:max val="0.4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101774848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/>
      </a:pPr>
      <a:endParaRPr lang="pt-PT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787000764754934E-2"/>
          <c:y val="3.6666666666666667E-2"/>
          <c:w val="0.84261847716773941"/>
          <c:h val="0.701757701339964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'Financiamento sec e dim'!$B$5</c:f>
              <c:strCache>
                <c:ptCount val="1"/>
                <c:pt idx="0">
                  <c:v>Microempresas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'Financiamento sec e dim'!$C$5</c:f>
              <c:numCache>
                <c:formatCode>0.0%</c:formatCode>
                <c:ptCount val="1"/>
                <c:pt idx="0">
                  <c:v>0.34399999999999997</c:v>
                </c:pt>
              </c:numCache>
            </c:numRef>
          </c:val>
        </c:ser>
        <c:ser>
          <c:idx val="1"/>
          <c:order val="1"/>
          <c:tx>
            <c:strRef>
              <c:f>'Financiamento sec e dim'!$B$6</c:f>
              <c:strCache>
                <c:ptCount val="1"/>
                <c:pt idx="0">
                  <c:v>Pequenas e médias empresas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'Financiamento sec e dim'!$C$6</c:f>
              <c:numCache>
                <c:formatCode>0.0%</c:formatCode>
                <c:ptCount val="1"/>
                <c:pt idx="0">
                  <c:v>0.50700000000000001</c:v>
                </c:pt>
              </c:numCache>
            </c:numRef>
          </c:val>
        </c:ser>
        <c:ser>
          <c:idx val="2"/>
          <c:order val="2"/>
          <c:tx>
            <c:strRef>
              <c:f>'Financiamento sec e dim'!$B$7</c:f>
              <c:strCache>
                <c:ptCount val="1"/>
                <c:pt idx="0">
                  <c:v>Grandes empresas</c:v>
                </c:pt>
              </c:strCache>
            </c:strRef>
          </c:tx>
          <c:spPr>
            <a:solidFill>
              <a:srgbClr val="E2AC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'Financiamento sec e dim'!$C$7</c:f>
              <c:numCache>
                <c:formatCode>0.0%</c:formatCode>
                <c:ptCount val="1"/>
                <c:pt idx="0">
                  <c:v>0.14899999999999999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860096"/>
        <c:axId val="101861632"/>
      </c:barChart>
      <c:catAx>
        <c:axId val="101860096"/>
        <c:scaling>
          <c:orientation val="minMax"/>
        </c:scaling>
        <c:delete val="1"/>
        <c:axPos val="l"/>
        <c:majorTickMark val="out"/>
        <c:minorTickMark val="none"/>
        <c:tickLblPos val="nextTo"/>
        <c:crossAx val="101861632"/>
        <c:crosses val="autoZero"/>
        <c:auto val="1"/>
        <c:lblAlgn val="ctr"/>
        <c:lblOffset val="100"/>
        <c:noMultiLvlLbl val="0"/>
      </c:catAx>
      <c:valAx>
        <c:axId val="10186163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10186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328667077388876"/>
          <c:w val="0.99824422334377483"/>
          <c:h val="8.6092277938941822E-2"/>
        </c:manualLayout>
      </c:layout>
      <c:overlay val="0"/>
      <c:txPr>
        <a:bodyPr/>
        <a:lstStyle/>
        <a:p>
          <a:pPr>
            <a:defRPr sz="1200"/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787000764754934E-2"/>
          <c:y val="3.6666666666666667E-2"/>
          <c:w val="0.84261847716773941"/>
          <c:h val="0.701757701339964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'Financiamento sec e dim'!$B$8</c:f>
              <c:strCache>
                <c:ptCount val="1"/>
                <c:pt idx="0">
                  <c:v>Agricultura e pescas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719298245614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'Financiamento sec e dim'!$C$8</c:f>
              <c:numCache>
                <c:formatCode>0.0%</c:formatCode>
                <c:ptCount val="1"/>
                <c:pt idx="0">
                  <c:v>3.5999999999999997E-2</c:v>
                </c:pt>
              </c:numCache>
            </c:numRef>
          </c:val>
        </c:ser>
        <c:ser>
          <c:idx val="1"/>
          <c:order val="1"/>
          <c:tx>
            <c:strRef>
              <c:f>'Financiamento sec e dim'!$B$9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'Financiamento sec e dim'!$C$9</c:f>
              <c:numCache>
                <c:formatCode>0.0%</c:formatCode>
                <c:ptCount val="1"/>
                <c:pt idx="0">
                  <c:v>0.192</c:v>
                </c:pt>
              </c:numCache>
            </c:numRef>
          </c:val>
        </c:ser>
        <c:ser>
          <c:idx val="2"/>
          <c:order val="2"/>
          <c:tx>
            <c:strRef>
              <c:f>'Financiamento sec e dim'!$B$10</c:f>
              <c:strCache>
                <c:ptCount val="1"/>
                <c:pt idx="0">
                  <c:v>Eletricidade e água</c:v>
                </c:pt>
              </c:strCache>
            </c:strRef>
          </c:tx>
          <c:spPr>
            <a:solidFill>
              <a:srgbClr val="E2AC00"/>
            </a:solidFill>
          </c:spPr>
          <c:invertIfNegative val="0"/>
          <c:dLbls>
            <c:dLbl>
              <c:idx val="0"/>
              <c:layout>
                <c:manualLayout>
                  <c:x val="2.4590167108579724E-3"/>
                  <c:y val="-0.1649122807017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'Financiamento sec e dim'!$C$10</c:f>
              <c:numCache>
                <c:formatCode>0.0%</c:formatCode>
                <c:ptCount val="1"/>
                <c:pt idx="0">
                  <c:v>3.9E-2</c:v>
                </c:pt>
              </c:numCache>
            </c:numRef>
          </c:val>
        </c:ser>
        <c:ser>
          <c:idx val="3"/>
          <c:order val="3"/>
          <c:tx>
            <c:strRef>
              <c:f>'Financiamento sec e dim'!$B$11</c:f>
              <c:strCache>
                <c:ptCount val="1"/>
                <c:pt idx="0">
                  <c:v>Construção</c:v>
                </c:pt>
              </c:strCache>
            </c:strRef>
          </c:tx>
          <c:spPr>
            <a:solidFill>
              <a:srgbClr val="FFCF37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'Financiamento sec e dim'!$C$11</c:f>
              <c:numCache>
                <c:formatCode>0.0%</c:formatCode>
                <c:ptCount val="1"/>
                <c:pt idx="0">
                  <c:v>0.14399999999999999</c:v>
                </c:pt>
              </c:numCache>
            </c:numRef>
          </c:val>
        </c:ser>
        <c:ser>
          <c:idx val="4"/>
          <c:order val="4"/>
          <c:tx>
            <c:strRef>
              <c:f>'Financiamento sec e dim'!$B$12</c:f>
              <c:strCache>
                <c:ptCount val="1"/>
                <c:pt idx="0">
                  <c:v>Comércio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'Financiamento sec e dim'!$C$12</c:f>
              <c:numCache>
                <c:formatCode>0.0%</c:formatCode>
                <c:ptCount val="1"/>
                <c:pt idx="0">
                  <c:v>0.17599999999999999</c:v>
                </c:pt>
              </c:numCache>
            </c:numRef>
          </c:val>
        </c:ser>
        <c:ser>
          <c:idx val="5"/>
          <c:order val="5"/>
          <c:tx>
            <c:strRef>
              <c:f>'Financiamento sec e dim'!$B$13</c:f>
              <c:strCache>
                <c:ptCount val="1"/>
                <c:pt idx="0">
                  <c:v>Outros serviços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'Financiamento sec e dim'!$C$13</c:f>
              <c:numCache>
                <c:formatCode>0.0%</c:formatCode>
                <c:ptCount val="1"/>
                <c:pt idx="0">
                  <c:v>0.41199999999999998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929728"/>
        <c:axId val="101931264"/>
      </c:barChart>
      <c:catAx>
        <c:axId val="101929728"/>
        <c:scaling>
          <c:orientation val="minMax"/>
        </c:scaling>
        <c:delete val="1"/>
        <c:axPos val="l"/>
        <c:majorTickMark val="out"/>
        <c:minorTickMark val="none"/>
        <c:tickLblPos val="nextTo"/>
        <c:crossAx val="101931264"/>
        <c:crosses val="autoZero"/>
        <c:auto val="1"/>
        <c:lblAlgn val="ctr"/>
        <c:lblOffset val="100"/>
        <c:noMultiLvlLbl val="0"/>
      </c:catAx>
      <c:valAx>
        <c:axId val="10193126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PT"/>
          </a:p>
        </c:txPr>
        <c:crossAx val="101929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1992870344642454"/>
          <c:w val="0.99954091900618547"/>
          <c:h val="0.1056778560574665"/>
        </c:manualLayout>
      </c:layout>
      <c:overlay val="0"/>
      <c:txPr>
        <a:bodyPr/>
        <a:lstStyle/>
        <a:p>
          <a:pPr>
            <a:defRPr sz="1200"/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27560387438876E-2"/>
          <c:y val="3.7811886654980011E-2"/>
          <c:w val="0.90770179108322124"/>
          <c:h val="0.61268788017502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Folha1!$D$1</c:f>
              <c:strCache>
                <c:ptCount val="1"/>
                <c:pt idx="0">
                  <c:v>% Grandes Empresas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Folha1!$A$3:$A$43</c:f>
              <c:strCache>
                <c:ptCount val="18"/>
                <c:pt idx="0">
                  <c:v>Cyprus</c:v>
                </c:pt>
                <c:pt idx="1">
                  <c:v>Greece</c:v>
                </c:pt>
                <c:pt idx="2">
                  <c:v>Italy</c:v>
                </c:pt>
                <c:pt idx="3">
                  <c:v>Portugal</c:v>
                </c:pt>
                <c:pt idx="4">
                  <c:v>Netherlands</c:v>
                </c:pt>
                <c:pt idx="5">
                  <c:v>Spain</c:v>
                </c:pt>
                <c:pt idx="6">
                  <c:v>Sweden</c:v>
                </c:pt>
                <c:pt idx="7">
                  <c:v>France</c:v>
                </c:pt>
                <c:pt idx="8">
                  <c:v>Belgium</c:v>
                </c:pt>
                <c:pt idx="9">
                  <c:v>Hungary</c:v>
                </c:pt>
                <c:pt idx="10">
                  <c:v>United Kingdom</c:v>
                </c:pt>
                <c:pt idx="11">
                  <c:v>Finland</c:v>
                </c:pt>
                <c:pt idx="12">
                  <c:v>Ireland</c:v>
                </c:pt>
                <c:pt idx="13">
                  <c:v>Denmark</c:v>
                </c:pt>
                <c:pt idx="14">
                  <c:v>Romania</c:v>
                </c:pt>
                <c:pt idx="15">
                  <c:v>Austria</c:v>
                </c:pt>
                <c:pt idx="16">
                  <c:v>Germany</c:v>
                </c:pt>
                <c:pt idx="17">
                  <c:v>Luxembourg</c:v>
                </c:pt>
              </c:strCache>
            </c:strRef>
          </c:cat>
          <c:val>
            <c:numRef>
              <c:f>Folha1!$D$3:$D$43</c:f>
              <c:numCache>
                <c:formatCode>0.0%</c:formatCode>
                <c:ptCount val="18"/>
                <c:pt idx="0">
                  <c:v>1.7914012738853504E-3</c:v>
                </c:pt>
                <c:pt idx="1">
                  <c:v>2.2658741916929568E-3</c:v>
                </c:pt>
                <c:pt idx="2">
                  <c:v>3.1866675604461333E-3</c:v>
                </c:pt>
                <c:pt idx="3">
                  <c:v>4.3520094737621194E-3</c:v>
                </c:pt>
                <c:pt idx="4">
                  <c:v>4.8453391737421619E-3</c:v>
                </c:pt>
                <c:pt idx="5">
                  <c:v>5.0202409952761129E-3</c:v>
                </c:pt>
                <c:pt idx="6">
                  <c:v>5.3284644334314563E-3</c:v>
                </c:pt>
                <c:pt idx="7">
                  <c:v>7.0070880363457908E-3</c:v>
                </c:pt>
                <c:pt idx="8">
                  <c:v>8.5867231868699215E-3</c:v>
                </c:pt>
                <c:pt idx="9">
                  <c:v>8.8960617213485801E-3</c:v>
                </c:pt>
                <c:pt idx="10">
                  <c:v>9.0770776093828474E-3</c:v>
                </c:pt>
                <c:pt idx="11">
                  <c:v>9.8203711014607179E-3</c:v>
                </c:pt>
                <c:pt idx="12">
                  <c:v>9.8796479252739357E-3</c:v>
                </c:pt>
                <c:pt idx="13">
                  <c:v>1.0561532406192601E-2</c:v>
                </c:pt>
                <c:pt idx="14">
                  <c:v>1.5490499026827458E-2</c:v>
                </c:pt>
                <c:pt idx="15">
                  <c:v>1.8605016289202025E-2</c:v>
                </c:pt>
                <c:pt idx="16">
                  <c:v>2.360121968500218E-2</c:v>
                </c:pt>
                <c:pt idx="17">
                  <c:v>3.3898305084745763E-2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70048"/>
        <c:axId val="79571584"/>
      </c:barChart>
      <c:lineChart>
        <c:grouping val="standard"/>
        <c:varyColors val="0"/>
        <c:ser>
          <c:idx val="2"/>
          <c:order val="1"/>
          <c:tx>
            <c:strRef>
              <c:f>Folha1!$G$8</c:f>
              <c:strCache>
                <c:ptCount val="1"/>
                <c:pt idx="0">
                  <c:v>média</c:v>
                </c:pt>
              </c:strCache>
            </c:strRef>
          </c:tx>
          <c:spPr>
            <a:ln>
              <a:solidFill>
                <a:srgbClr val="D56509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6.5425831923293848E-2"/>
                  <c:y val="-5.108554777785911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Média = 0,9%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txPr>
              <a:bodyPr/>
              <a:lstStyle/>
              <a:p>
                <a:pPr>
                  <a:defRPr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Folha1!$E$3:$E$43</c:f>
              <c:numCache>
                <c:formatCode>0.0%</c:formatCode>
                <c:ptCount val="18"/>
                <c:pt idx="0">
                  <c:v>9.435815783479639E-3</c:v>
                </c:pt>
                <c:pt idx="1">
                  <c:v>9.435815783479639E-3</c:v>
                </c:pt>
                <c:pt idx="2">
                  <c:v>9.435815783479639E-3</c:v>
                </c:pt>
                <c:pt idx="3">
                  <c:v>9.435815783479639E-3</c:v>
                </c:pt>
                <c:pt idx="4">
                  <c:v>9.435815783479639E-3</c:v>
                </c:pt>
                <c:pt idx="5">
                  <c:v>9.435815783479639E-3</c:v>
                </c:pt>
                <c:pt idx="6">
                  <c:v>9.435815783479639E-3</c:v>
                </c:pt>
                <c:pt idx="7">
                  <c:v>9.435815783479639E-3</c:v>
                </c:pt>
                <c:pt idx="8">
                  <c:v>9.435815783479639E-3</c:v>
                </c:pt>
                <c:pt idx="9">
                  <c:v>9.435815783479639E-3</c:v>
                </c:pt>
                <c:pt idx="10">
                  <c:v>9.435815783479639E-3</c:v>
                </c:pt>
                <c:pt idx="11">
                  <c:v>9.435815783479639E-3</c:v>
                </c:pt>
                <c:pt idx="12">
                  <c:v>9.435815783479639E-3</c:v>
                </c:pt>
                <c:pt idx="13">
                  <c:v>9.435815783479639E-3</c:v>
                </c:pt>
                <c:pt idx="14">
                  <c:v>9.435815783479639E-3</c:v>
                </c:pt>
                <c:pt idx="15">
                  <c:v>9.435815783479639E-3</c:v>
                </c:pt>
                <c:pt idx="16">
                  <c:v>9.435815783479639E-3</c:v>
                </c:pt>
                <c:pt idx="17">
                  <c:v>9.435815783479639E-3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70048"/>
        <c:axId val="79571584"/>
      </c:lineChart>
      <c:catAx>
        <c:axId val="795700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79571584"/>
        <c:crosses val="autoZero"/>
        <c:auto val="1"/>
        <c:lblAlgn val="ctr"/>
        <c:lblOffset val="100"/>
        <c:noMultiLvlLbl val="0"/>
      </c:catAx>
      <c:valAx>
        <c:axId val="7957158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7957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8126756998014849E-2"/>
          <c:y val="0.86072202516519669"/>
          <c:w val="0.93028835862522263"/>
          <c:h val="5.5056007727460068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479602190795773E-2"/>
          <c:y val="3.9640050952205179E-2"/>
          <c:w val="0.87579809697321143"/>
          <c:h val="0.71739068708165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'Financiamento crédito vencido'!$B$4</c:f>
              <c:strCache>
                <c:ptCount val="1"/>
                <c:pt idx="0">
                  <c:v>Total das empresas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'Financiamento crédito vencido'!$C$3:$F$3</c:f>
              <c:strCache>
                <c:ptCount val="4"/>
                <c:pt idx="0">
                  <c:v>Dezembro 2016</c:v>
                </c:pt>
                <c:pt idx="1">
                  <c:v>Junho 2017</c:v>
                </c:pt>
                <c:pt idx="2">
                  <c:v>Dezembro 2017</c:v>
                </c:pt>
                <c:pt idx="3">
                  <c:v>Junho 2018</c:v>
                </c:pt>
              </c:strCache>
            </c:strRef>
          </c:cat>
          <c:val>
            <c:numRef>
              <c:f>'Financiamento crédito vencido'!$C$4:$F$4</c:f>
              <c:numCache>
                <c:formatCode>0.0%</c:formatCode>
                <c:ptCount val="4"/>
                <c:pt idx="0">
                  <c:v>0.155</c:v>
                </c:pt>
                <c:pt idx="1">
                  <c:v>0.15</c:v>
                </c:pt>
                <c:pt idx="2">
                  <c:v>0.13500000000000001</c:v>
                </c:pt>
                <c:pt idx="3">
                  <c:v>0.126</c:v>
                </c:pt>
              </c:numCache>
            </c:numRef>
          </c:val>
        </c:ser>
        <c:ser>
          <c:idx val="1"/>
          <c:order val="1"/>
          <c:tx>
            <c:strRef>
              <c:f>'Financiamento crédito vencido'!$B$5</c:f>
              <c:strCache>
                <c:ptCount val="1"/>
                <c:pt idx="0">
                  <c:v>Microempresas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'Financiamento crédito vencido'!$C$3:$F$3</c:f>
              <c:strCache>
                <c:ptCount val="4"/>
                <c:pt idx="0">
                  <c:v>Dezembro 2016</c:v>
                </c:pt>
                <c:pt idx="1">
                  <c:v>Junho 2017</c:v>
                </c:pt>
                <c:pt idx="2">
                  <c:v>Dezembro 2017</c:v>
                </c:pt>
                <c:pt idx="3">
                  <c:v>Junho 2018</c:v>
                </c:pt>
              </c:strCache>
            </c:strRef>
          </c:cat>
          <c:val>
            <c:numRef>
              <c:f>'Financiamento crédito vencido'!$C$5:$F$5</c:f>
              <c:numCache>
                <c:formatCode>0.0%</c:formatCode>
                <c:ptCount val="4"/>
                <c:pt idx="0">
                  <c:v>0.27100000000000002</c:v>
                </c:pt>
                <c:pt idx="1">
                  <c:v>0.253</c:v>
                </c:pt>
                <c:pt idx="2">
                  <c:v>0.22600000000000001</c:v>
                </c:pt>
                <c:pt idx="3">
                  <c:v>0.21</c:v>
                </c:pt>
              </c:numCache>
            </c:numRef>
          </c:val>
        </c:ser>
        <c:ser>
          <c:idx val="2"/>
          <c:order val="2"/>
          <c:tx>
            <c:strRef>
              <c:f>'Financiamento crédito vencido'!$B$6</c:f>
              <c:strCache>
                <c:ptCount val="1"/>
                <c:pt idx="0">
                  <c:v>Pequenas e médias empresas</c:v>
                </c:pt>
              </c:strCache>
            </c:strRef>
          </c:tx>
          <c:spPr>
            <a:solidFill>
              <a:srgbClr val="E2AC0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'Financiamento crédito vencido'!$C$3:$F$3</c:f>
              <c:strCache>
                <c:ptCount val="4"/>
                <c:pt idx="0">
                  <c:v>Dezembro 2016</c:v>
                </c:pt>
                <c:pt idx="1">
                  <c:v>Junho 2017</c:v>
                </c:pt>
                <c:pt idx="2">
                  <c:v>Dezembro 2017</c:v>
                </c:pt>
                <c:pt idx="3">
                  <c:v>Junho 2018</c:v>
                </c:pt>
              </c:strCache>
            </c:strRef>
          </c:cat>
          <c:val>
            <c:numRef>
              <c:f>'Financiamento crédito vencido'!$C$6:$F$6</c:f>
              <c:numCache>
                <c:formatCode>0.0%</c:formatCode>
                <c:ptCount val="4"/>
                <c:pt idx="0">
                  <c:v>0.11899999999999999</c:v>
                </c:pt>
                <c:pt idx="1">
                  <c:v>0.11700000000000001</c:v>
                </c:pt>
                <c:pt idx="2">
                  <c:v>0.104</c:v>
                </c:pt>
                <c:pt idx="3">
                  <c:v>9.7000000000000003E-2</c:v>
                </c:pt>
              </c:numCache>
            </c:numRef>
          </c:val>
        </c:ser>
        <c:ser>
          <c:idx val="3"/>
          <c:order val="3"/>
          <c:tx>
            <c:strRef>
              <c:f>'Financiamento crédito vencido'!$B$7</c:f>
              <c:strCache>
                <c:ptCount val="1"/>
                <c:pt idx="0">
                  <c:v>Grandes empresas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'Financiamento crédito vencido'!$C$3:$F$3</c:f>
              <c:strCache>
                <c:ptCount val="4"/>
                <c:pt idx="0">
                  <c:v>Dezembro 2016</c:v>
                </c:pt>
                <c:pt idx="1">
                  <c:v>Junho 2017</c:v>
                </c:pt>
                <c:pt idx="2">
                  <c:v>Dezembro 2017</c:v>
                </c:pt>
                <c:pt idx="3">
                  <c:v>Junho 2018</c:v>
                </c:pt>
              </c:strCache>
            </c:strRef>
          </c:cat>
          <c:val>
            <c:numRef>
              <c:f>'Financiamento crédito vencido'!$C$7:$F$7</c:f>
              <c:numCache>
                <c:formatCode>0.0%</c:formatCode>
                <c:ptCount val="4"/>
                <c:pt idx="0">
                  <c:v>2.8000000000000001E-2</c:v>
                </c:pt>
                <c:pt idx="1">
                  <c:v>0.03</c:v>
                </c:pt>
                <c:pt idx="2">
                  <c:v>3.1E-2</c:v>
                </c:pt>
                <c:pt idx="3">
                  <c:v>3.2000000000000001E-2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16128"/>
        <c:axId val="102017664"/>
      </c:barChart>
      <c:catAx>
        <c:axId val="102016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102017664"/>
        <c:crosses val="autoZero"/>
        <c:auto val="1"/>
        <c:lblAlgn val="ctr"/>
        <c:lblOffset val="100"/>
        <c:noMultiLvlLbl val="0"/>
      </c:catAx>
      <c:valAx>
        <c:axId val="10201766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102016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8166736978698696E-2"/>
          <c:y val="0.84216286544586416"/>
          <c:w val="0.84183327351998716"/>
          <c:h val="9.0443256634202593E-2"/>
        </c:manualLayout>
      </c:layout>
      <c:overlay val="0"/>
      <c:txPr>
        <a:bodyPr/>
        <a:lstStyle/>
        <a:p>
          <a:pPr>
            <a:defRPr sz="120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32626006494952"/>
          <c:y val="6.201781381100948E-2"/>
          <c:w val="0.77749205925530496"/>
          <c:h val="0.768357696443771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'[Gráficos Apresentação.xlsx]Estrutura Setores'!$A$4</c:f>
              <c:strCache>
                <c:ptCount val="1"/>
                <c:pt idx="0">
                  <c:v>Agricultura e pescas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dLbl>
              <c:idx val="0"/>
              <c:layout>
                <c:manualLayout>
                  <c:x val="1.9172386931980295E-2"/>
                  <c:y val="7.183908045977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861934659901473E-3"/>
                  <c:y val="-7.183908045977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Setores'!$B$3:$C$3</c:f>
              <c:strCache>
                <c:ptCount val="2"/>
                <c:pt idx="0">
                  <c:v>Volume de
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Setores'!$B$4:$C$4</c:f>
              <c:numCache>
                <c:formatCode>0.0%</c:formatCode>
                <c:ptCount val="2"/>
                <c:pt idx="0">
                  <c:v>1.4999999999999999E-2</c:v>
                </c:pt>
                <c:pt idx="1">
                  <c:v>4.1000000000000002E-2</c:v>
                </c:pt>
              </c:numCache>
            </c:numRef>
          </c:val>
        </c:ser>
        <c:ser>
          <c:idx val="1"/>
          <c:order val="1"/>
          <c:tx>
            <c:strRef>
              <c:f>'[Gráficos Apresentação.xlsx]Estrutura Setores'!$A$5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Setores'!$B$3:$C$3</c:f>
              <c:strCache>
                <c:ptCount val="2"/>
                <c:pt idx="0">
                  <c:v>Volume de
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Setores'!$B$5:$C$5</c:f>
              <c:numCache>
                <c:formatCode>0.0%</c:formatCode>
                <c:ptCount val="2"/>
                <c:pt idx="0">
                  <c:v>0.25600000000000001</c:v>
                </c:pt>
                <c:pt idx="1">
                  <c:v>0.10199999999999999</c:v>
                </c:pt>
              </c:numCache>
            </c:numRef>
          </c:val>
        </c:ser>
        <c:ser>
          <c:idx val="2"/>
          <c:order val="2"/>
          <c:tx>
            <c:strRef>
              <c:f>'[Gráficos Apresentação.xlsx]Estrutura Setores'!$A$6</c:f>
              <c:strCache>
                <c:ptCount val="1"/>
                <c:pt idx="0">
                  <c:v>Eletricidade e água</c:v>
                </c:pt>
              </c:strCache>
            </c:strRef>
          </c:tx>
          <c:spPr>
            <a:solidFill>
              <a:srgbClr val="E2AC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4712643678160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Setores'!$B$3:$C$3</c:f>
              <c:strCache>
                <c:ptCount val="2"/>
                <c:pt idx="0">
                  <c:v>Volume de
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Setores'!$B$6:$C$6</c:f>
              <c:numCache>
                <c:formatCode>0.0%</c:formatCode>
                <c:ptCount val="2"/>
                <c:pt idx="0">
                  <c:v>6.5000000000000002E-2</c:v>
                </c:pt>
                <c:pt idx="1">
                  <c:v>5.0000000000000001E-3</c:v>
                </c:pt>
              </c:numCache>
            </c:numRef>
          </c:val>
        </c:ser>
        <c:ser>
          <c:idx val="3"/>
          <c:order val="3"/>
          <c:tx>
            <c:strRef>
              <c:f>'[Gráficos Apresentação.xlsx]Estrutura Setores'!$A$7</c:f>
              <c:strCache>
                <c:ptCount val="1"/>
                <c:pt idx="0">
                  <c:v>Construção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Setores'!$B$3:$C$3</c:f>
              <c:strCache>
                <c:ptCount val="2"/>
                <c:pt idx="0">
                  <c:v>Volume de
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Setores'!$B$7:$C$7</c:f>
              <c:numCache>
                <c:formatCode>0.0%</c:formatCode>
                <c:ptCount val="2"/>
                <c:pt idx="0">
                  <c:v>5.2999999999999999E-2</c:v>
                </c:pt>
                <c:pt idx="1">
                  <c:v>0.104</c:v>
                </c:pt>
              </c:numCache>
            </c:numRef>
          </c:val>
        </c:ser>
        <c:ser>
          <c:idx val="4"/>
          <c:order val="4"/>
          <c:tx>
            <c:strRef>
              <c:f>'[Gráficos Apresentação.xlsx]Estrutura Setores'!$A$8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Setores'!$B$3:$C$3</c:f>
              <c:strCache>
                <c:ptCount val="2"/>
                <c:pt idx="0">
                  <c:v>Volume de
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Setores'!$B$8:$C$8</c:f>
              <c:numCache>
                <c:formatCode>0.0%</c:formatCode>
                <c:ptCount val="2"/>
                <c:pt idx="0">
                  <c:v>0.374</c:v>
                </c:pt>
                <c:pt idx="1">
                  <c:v>0.25</c:v>
                </c:pt>
              </c:numCache>
            </c:numRef>
          </c:val>
        </c:ser>
        <c:ser>
          <c:idx val="5"/>
          <c:order val="5"/>
          <c:tx>
            <c:strRef>
              <c:f>'[Gráficos Apresentação.xlsx]Estrutura Setores'!$A$9</c:f>
              <c:strCache>
                <c:ptCount val="1"/>
                <c:pt idx="0">
                  <c:v>Outros serviços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Setores'!$B$3:$C$3</c:f>
              <c:strCache>
                <c:ptCount val="2"/>
                <c:pt idx="0">
                  <c:v>Volume de
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Setores'!$B$9:$C$9</c:f>
              <c:numCache>
                <c:formatCode>0.0%</c:formatCode>
                <c:ptCount val="2"/>
                <c:pt idx="0">
                  <c:v>0.23699999999999999</c:v>
                </c:pt>
                <c:pt idx="1">
                  <c:v>0.498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/>
        <c:axId val="79750656"/>
        <c:axId val="79752192"/>
      </c:barChart>
      <c:catAx>
        <c:axId val="797506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PT"/>
          </a:p>
        </c:txPr>
        <c:crossAx val="79752192"/>
        <c:crosses val="autoZero"/>
        <c:auto val="1"/>
        <c:lblAlgn val="ctr"/>
        <c:lblOffset val="100"/>
        <c:noMultiLvlLbl val="0"/>
      </c:catAx>
      <c:valAx>
        <c:axId val="797521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7975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1021525810342141"/>
          <c:w val="0.97846795085598237"/>
          <c:h val="6.9992147249111833E-2"/>
        </c:manualLayout>
      </c:layout>
      <c:overlay val="0"/>
      <c:txPr>
        <a:bodyPr/>
        <a:lstStyle/>
        <a:p>
          <a:pPr>
            <a:defRPr sz="1200"/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pt-P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56903652390953"/>
          <c:y val="3.0160851642368765E-2"/>
          <c:w val="0.85388368323394714"/>
          <c:h val="0.7542488736599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'[Gráficos Apresentação.xlsx]Estrutura Localização'!$A$4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Localização'!$B$3:$C$3</c:f>
              <c:strCache>
                <c:ptCount val="2"/>
                <c:pt idx="0">
                  <c:v>Volume de  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Localização'!$B$4:$C$4</c:f>
              <c:numCache>
                <c:formatCode>0.0%</c:formatCode>
                <c:ptCount val="2"/>
                <c:pt idx="0">
                  <c:v>0.28599999999999998</c:v>
                </c:pt>
                <c:pt idx="1">
                  <c:v>0.33500000000000002</c:v>
                </c:pt>
              </c:numCache>
            </c:numRef>
          </c:val>
        </c:ser>
        <c:ser>
          <c:idx val="1"/>
          <c:order val="1"/>
          <c:tx>
            <c:strRef>
              <c:f>'[Gráficos Apresentação.xlsx]Estrutura Localização'!$A$5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Localização'!$B$3:$C$3</c:f>
              <c:strCache>
                <c:ptCount val="2"/>
                <c:pt idx="0">
                  <c:v>Volume de  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Localização'!$B$5:$C$5</c:f>
              <c:numCache>
                <c:formatCode>0.0%</c:formatCode>
                <c:ptCount val="2"/>
                <c:pt idx="0">
                  <c:v>0.16200000000000001</c:v>
                </c:pt>
                <c:pt idx="1">
                  <c:v>0.19500000000000001</c:v>
                </c:pt>
              </c:numCache>
            </c:numRef>
          </c:val>
        </c:ser>
        <c:ser>
          <c:idx val="2"/>
          <c:order val="2"/>
          <c:tx>
            <c:strRef>
              <c:f>'[Gráficos Apresentação.xlsx]Estrutura Localização'!$A$6</c:f>
              <c:strCache>
                <c:ptCount val="1"/>
                <c:pt idx="0">
                  <c:v>A.M. Lisboa</c:v>
                </c:pt>
              </c:strCache>
            </c:strRef>
          </c:tx>
          <c:spPr>
            <a:solidFill>
              <a:srgbClr val="E2AC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Localização'!$B$3:$C$3</c:f>
              <c:strCache>
                <c:ptCount val="2"/>
                <c:pt idx="0">
                  <c:v>Volume de  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Localização'!$B$6:$C$6</c:f>
              <c:numCache>
                <c:formatCode>0.0%</c:formatCode>
                <c:ptCount val="2"/>
                <c:pt idx="0">
                  <c:v>0.45600000000000002</c:v>
                </c:pt>
                <c:pt idx="1">
                  <c:v>0.32100000000000001</c:v>
                </c:pt>
              </c:numCache>
            </c:numRef>
          </c:val>
        </c:ser>
        <c:ser>
          <c:idx val="3"/>
          <c:order val="3"/>
          <c:tx>
            <c:strRef>
              <c:f>'[Gráficos Apresentação.xlsx]Estrutura Localização'!$A$7</c:f>
              <c:strCache>
                <c:ptCount val="1"/>
                <c:pt idx="0">
                  <c:v>Alentejo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Localização'!$B$3:$C$3</c:f>
              <c:strCache>
                <c:ptCount val="2"/>
                <c:pt idx="0">
                  <c:v>Volume de  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Localização'!$B$7:$C$7</c:f>
              <c:numCache>
                <c:formatCode>0.0%</c:formatCode>
                <c:ptCount val="2"/>
                <c:pt idx="0">
                  <c:v>4.3999999999999997E-2</c:v>
                </c:pt>
                <c:pt idx="1">
                  <c:v>6.0999999999999999E-2</c:v>
                </c:pt>
              </c:numCache>
            </c:numRef>
          </c:val>
        </c:ser>
        <c:ser>
          <c:idx val="4"/>
          <c:order val="4"/>
          <c:tx>
            <c:strRef>
              <c:f>'[Gráficos Apresentação.xlsx]Estrutura Localização'!$A$8</c:f>
              <c:strCache>
                <c:ptCount val="1"/>
                <c:pt idx="0">
                  <c:v>Algarve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135335781879783E-3"/>
                  <c:y val="7.201153273202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Localização'!$B$3:$C$3</c:f>
              <c:strCache>
                <c:ptCount val="2"/>
                <c:pt idx="0">
                  <c:v>Volume de  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Localização'!$B$8:$C$8</c:f>
              <c:numCache>
                <c:formatCode>0.0%</c:formatCode>
                <c:ptCount val="2"/>
                <c:pt idx="0">
                  <c:v>2.1999999999999999E-2</c:v>
                </c:pt>
                <c:pt idx="1">
                  <c:v>0.05</c:v>
                </c:pt>
              </c:numCache>
            </c:numRef>
          </c:val>
        </c:ser>
        <c:ser>
          <c:idx val="5"/>
          <c:order val="5"/>
          <c:tx>
            <c:strRef>
              <c:f>'[Gráficos Apresentação.xlsx]Estrutura Localização'!$A$9</c:f>
              <c:strCache>
                <c:ptCount val="1"/>
                <c:pt idx="0">
                  <c:v>R.A. Açores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</c:spPr>
          <c:invertIfNegative val="0"/>
          <c:cat>
            <c:strRef>
              <c:f>'[Gráficos Apresentação.xlsx]Estrutura Localização'!$B$3:$C$3</c:f>
              <c:strCache>
                <c:ptCount val="2"/>
                <c:pt idx="0">
                  <c:v>Volume de  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Localização'!$B$9:$C$9</c:f>
              <c:numCache>
                <c:formatCode>0.0%</c:formatCode>
                <c:ptCount val="2"/>
                <c:pt idx="0">
                  <c:v>1.2999999999999999E-2</c:v>
                </c:pt>
                <c:pt idx="1">
                  <c:v>1.2999999999999999E-2</c:v>
                </c:pt>
              </c:numCache>
            </c:numRef>
          </c:val>
        </c:ser>
        <c:ser>
          <c:idx val="6"/>
          <c:order val="6"/>
          <c:tx>
            <c:strRef>
              <c:f>'[Gráficos Apresentação.xlsx]Estrutura Localização'!$A$10</c:f>
              <c:strCache>
                <c:ptCount val="1"/>
                <c:pt idx="0">
                  <c:v>R.A. Madeira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cat>
            <c:strRef>
              <c:f>'[Gráficos Apresentação.xlsx]Estrutura Localização'!$B$3:$C$3</c:f>
              <c:strCache>
                <c:ptCount val="2"/>
                <c:pt idx="0">
                  <c:v>Volume de  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Localização'!$B$10:$C$10</c:f>
              <c:numCache>
                <c:formatCode>0.0%</c:formatCode>
                <c:ptCount val="2"/>
                <c:pt idx="0">
                  <c:v>1.7000000000000001E-2</c:v>
                </c:pt>
                <c:pt idx="1">
                  <c:v>2.4E-2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/>
        <c:axId val="90790144"/>
        <c:axId val="90796032"/>
      </c:barChart>
      <c:catAx>
        <c:axId val="9079014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PT"/>
          </a:p>
        </c:txPr>
        <c:crossAx val="90796032"/>
        <c:crosses val="autoZero"/>
        <c:auto val="1"/>
        <c:lblAlgn val="ctr"/>
        <c:lblOffset val="100"/>
        <c:noMultiLvlLbl val="0"/>
      </c:catAx>
      <c:valAx>
        <c:axId val="9079603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9079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5927859012953014E-2"/>
          <c:y val="0.87166576097305015"/>
          <c:w val="0.90819838956512344"/>
          <c:h val="7.1983862158812764E-2"/>
        </c:manualLayout>
      </c:layout>
      <c:overlay val="0"/>
      <c:txPr>
        <a:bodyPr/>
        <a:lstStyle/>
        <a:p>
          <a:pPr>
            <a:defRPr sz="1200" b="1"/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81996142549969"/>
          <c:y val="1.2676160951089163E-2"/>
          <c:w val="0.85914358649452172"/>
          <c:h val="0.771172966542988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'[Gráficos Apresentação.xlsx]Estrutura Calsse de Maturidade'!$A$4</c:f>
              <c:strCache>
                <c:ptCount val="1"/>
                <c:pt idx="0">
                  <c:v>Até 5 anos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Calsse de Maturidade'!$B$3:$C$3</c:f>
              <c:strCache>
                <c:ptCount val="2"/>
                <c:pt idx="0">
                  <c:v>Volume de
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Calsse de Maturidade'!$B$4:$C$4</c:f>
              <c:numCache>
                <c:formatCode>0.0%</c:formatCode>
                <c:ptCount val="2"/>
                <c:pt idx="0">
                  <c:v>0.10100000000000001</c:v>
                </c:pt>
                <c:pt idx="1">
                  <c:v>0.374</c:v>
                </c:pt>
              </c:numCache>
            </c:numRef>
          </c:val>
        </c:ser>
        <c:ser>
          <c:idx val="1"/>
          <c:order val="1"/>
          <c:tx>
            <c:strRef>
              <c:f>'[Gráficos Apresentação.xlsx]Estrutura Calsse de Maturidade'!$A$5</c:f>
              <c:strCache>
                <c:ptCount val="1"/>
                <c:pt idx="0">
                  <c:v>De 6 a 10 anos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Calsse de Maturidade'!$B$3:$C$3</c:f>
              <c:strCache>
                <c:ptCount val="2"/>
                <c:pt idx="0">
                  <c:v>Volume de
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Calsse de Maturidade'!$B$5:$C$5</c:f>
              <c:numCache>
                <c:formatCode>0.0%</c:formatCode>
                <c:ptCount val="2"/>
                <c:pt idx="0">
                  <c:v>9.7000000000000003E-2</c:v>
                </c:pt>
                <c:pt idx="1">
                  <c:v>0.16600000000000001</c:v>
                </c:pt>
              </c:numCache>
            </c:numRef>
          </c:val>
        </c:ser>
        <c:ser>
          <c:idx val="2"/>
          <c:order val="2"/>
          <c:tx>
            <c:strRef>
              <c:f>'[Gráficos Apresentação.xlsx]Estrutura Calsse de Maturidade'!$A$6</c:f>
              <c:strCache>
                <c:ptCount val="1"/>
                <c:pt idx="0">
                  <c:v>De 11 a 20 anos</c:v>
                </c:pt>
              </c:strCache>
            </c:strRef>
          </c:tx>
          <c:spPr>
            <a:solidFill>
              <a:srgbClr val="E2AC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Calsse de Maturidade'!$B$3:$C$3</c:f>
              <c:strCache>
                <c:ptCount val="2"/>
                <c:pt idx="0">
                  <c:v>Volume de
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Calsse de Maturidade'!$B$6:$C$6</c:f>
              <c:numCache>
                <c:formatCode>0.0%</c:formatCode>
                <c:ptCount val="2"/>
                <c:pt idx="0">
                  <c:v>0.246</c:v>
                </c:pt>
                <c:pt idx="1">
                  <c:v>0.251</c:v>
                </c:pt>
              </c:numCache>
            </c:numRef>
          </c:val>
        </c:ser>
        <c:ser>
          <c:idx val="3"/>
          <c:order val="3"/>
          <c:tx>
            <c:strRef>
              <c:f>'[Gráficos Apresentação.xlsx]Estrutura Calsse de Maturidade'!$A$7</c:f>
              <c:strCache>
                <c:ptCount val="1"/>
                <c:pt idx="0">
                  <c:v>Mais de 20 anos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'[Gráficos Apresentação.xlsx]Estrutura Calsse de Maturidade'!$B$3:$C$3</c:f>
              <c:strCache>
                <c:ptCount val="2"/>
                <c:pt idx="0">
                  <c:v>Volume de
negócios</c:v>
                </c:pt>
                <c:pt idx="1">
                  <c:v>Número de empresas</c:v>
                </c:pt>
              </c:strCache>
            </c:strRef>
          </c:cat>
          <c:val>
            <c:numRef>
              <c:f>'[Gráficos Apresentação.xlsx]Estrutura Calsse de Maturidade'!$B$7:$C$7</c:f>
              <c:numCache>
                <c:formatCode>0.0%</c:formatCode>
                <c:ptCount val="2"/>
                <c:pt idx="0">
                  <c:v>0.55600000000000005</c:v>
                </c:pt>
                <c:pt idx="1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/>
        <c:axId val="84197760"/>
        <c:axId val="84199296"/>
      </c:barChart>
      <c:catAx>
        <c:axId val="841977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PT"/>
          </a:p>
        </c:txPr>
        <c:crossAx val="84199296"/>
        <c:crosses val="autoZero"/>
        <c:auto val="1"/>
        <c:lblAlgn val="ctr"/>
        <c:lblOffset val="100"/>
        <c:noMultiLvlLbl val="0"/>
      </c:catAx>
      <c:valAx>
        <c:axId val="8419929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84197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917398243666262"/>
          <c:y val="0.85543271804347332"/>
          <c:w val="0.73945432017138957"/>
          <c:h val="7.1551415501960827E-2"/>
        </c:manualLayout>
      </c:layout>
      <c:overlay val="0"/>
      <c:txPr>
        <a:bodyPr/>
        <a:lstStyle/>
        <a:p>
          <a:pPr>
            <a:defRPr sz="1200" b="1"/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32626006494952"/>
          <c:y val="6.201781381100948E-2"/>
          <c:w val="0.7553343265264878"/>
          <c:h val="0.737862992125984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'Estrutura Inte Setor Exportador'!$A$4</c:f>
              <c:strCache>
                <c:ptCount val="1"/>
                <c:pt idx="0">
                  <c:v>Setor exportador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'Estrutura Inte Setor Exportador'!$B$3:$C$3</c:f>
              <c:strCache>
                <c:ptCount val="2"/>
                <c:pt idx="0">
                  <c:v>Volume de
negócios</c:v>
                </c:pt>
                <c:pt idx="1">
                  <c:v>Número de empresas</c:v>
                </c:pt>
              </c:strCache>
            </c:strRef>
          </c:cat>
          <c:val>
            <c:numRef>
              <c:f>'Estrutura Inte Setor Exportador'!$B$4:$C$4</c:f>
              <c:numCache>
                <c:formatCode>0.0%</c:formatCode>
                <c:ptCount val="2"/>
                <c:pt idx="0">
                  <c:v>0.35399999999999998</c:v>
                </c:pt>
                <c:pt idx="1">
                  <c:v>5.8000000000000003E-2</c:v>
                </c:pt>
              </c:numCache>
            </c:numRef>
          </c:val>
        </c:ser>
        <c:ser>
          <c:idx val="1"/>
          <c:order val="1"/>
          <c:tx>
            <c:strRef>
              <c:f>'Estrutura Inte Setor Exportador'!$A$5</c:f>
              <c:strCache>
                <c:ptCount val="1"/>
                <c:pt idx="0">
                  <c:v>Restantes empresas exportadoras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'Estrutura Inte Setor Exportador'!$B$3:$C$3</c:f>
              <c:strCache>
                <c:ptCount val="2"/>
                <c:pt idx="0">
                  <c:v>Volume de
negócios</c:v>
                </c:pt>
                <c:pt idx="1">
                  <c:v>Número de empresas</c:v>
                </c:pt>
              </c:strCache>
            </c:strRef>
          </c:cat>
          <c:val>
            <c:numRef>
              <c:f>'Estrutura Inte Setor Exportador'!$B$5:$C$5</c:f>
              <c:numCache>
                <c:formatCode>0.0%</c:formatCode>
                <c:ptCount val="2"/>
                <c:pt idx="0">
                  <c:v>0.28899999999999998</c:v>
                </c:pt>
                <c:pt idx="1">
                  <c:v>8.3000000000000004E-2</c:v>
                </c:pt>
              </c:numCache>
            </c:numRef>
          </c:val>
        </c:ser>
        <c:ser>
          <c:idx val="2"/>
          <c:order val="2"/>
          <c:tx>
            <c:strRef>
              <c:f>'Estrutura Inte Setor Exportador'!$A$6</c:f>
              <c:strCache>
                <c:ptCount val="1"/>
                <c:pt idx="0">
                  <c:v>Restantes empresas</c:v>
                </c:pt>
              </c:strCache>
            </c:strRef>
          </c:tx>
          <c:spPr>
            <a:solidFill>
              <a:srgbClr val="E2AC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'Estrutura Inte Setor Exportador'!$B$3:$C$3</c:f>
              <c:strCache>
                <c:ptCount val="2"/>
                <c:pt idx="0">
                  <c:v>Volume de
negócios</c:v>
                </c:pt>
                <c:pt idx="1">
                  <c:v>Número de empresas</c:v>
                </c:pt>
              </c:strCache>
            </c:strRef>
          </c:cat>
          <c:val>
            <c:numRef>
              <c:f>'Estrutura Inte Setor Exportador'!$B$6:$C$6</c:f>
              <c:numCache>
                <c:formatCode>0.0%</c:formatCode>
                <c:ptCount val="2"/>
                <c:pt idx="0">
                  <c:v>0.35799999999999998</c:v>
                </c:pt>
                <c:pt idx="1">
                  <c:v>0.85899999999999999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/>
        <c:axId val="90882816"/>
        <c:axId val="90884352"/>
      </c:barChart>
      <c:catAx>
        <c:axId val="908828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PT"/>
          </a:p>
        </c:txPr>
        <c:crossAx val="90884352"/>
        <c:crosses val="autoZero"/>
        <c:auto val="1"/>
        <c:lblAlgn val="ctr"/>
        <c:lblOffset val="100"/>
        <c:noMultiLvlLbl val="0"/>
      </c:catAx>
      <c:valAx>
        <c:axId val="9088435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90882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43888512064111"/>
          <c:y val="0.86793333333333333"/>
          <c:w val="0.73945432017138957"/>
          <c:h val="7.2066702869037907E-2"/>
        </c:manualLayout>
      </c:layout>
      <c:overlay val="0"/>
      <c:txPr>
        <a:bodyPr/>
        <a:lstStyle/>
        <a:p>
          <a:pPr>
            <a:defRPr sz="1200" b="1"/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278489628268517E-2"/>
          <c:y val="3.2495169580896613E-2"/>
          <c:w val="0.90999719555603498"/>
          <c:h val="0.643194947078548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'Estrutura Integração Setor Exp'!$C$4</c:f>
              <c:strCache>
                <c:ptCount val="1"/>
                <c:pt idx="0">
                  <c:v>Setor exportador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'Estrutura Integração Setor Exp'!$A$5:$B$11</c:f>
              <c:multiLvlStrCache>
                <c:ptCount val="7"/>
                <c:lvl>
                  <c:pt idx="0">
                    <c:v>Total de Empresas</c:v>
                  </c:pt>
                  <c:pt idx="1">
                    <c:v>Outros serviços</c:v>
                  </c:pt>
                  <c:pt idx="2">
                    <c:v>Indústria</c:v>
                  </c:pt>
                  <c:pt idx="3">
                    <c:v>Eletricidade e água</c:v>
                  </c:pt>
                  <c:pt idx="4">
                    <c:v>Construção</c:v>
                  </c:pt>
                  <c:pt idx="5">
                    <c:v>Comércio</c:v>
                  </c:pt>
                  <c:pt idx="6">
                    <c:v>Agricultura e pescas</c:v>
                  </c:pt>
                </c:lvl>
                <c:lvl>
                  <c:pt idx="0">
                    <c:v>  </c:v>
                  </c:pt>
                  <c:pt idx="1">
                    <c:v>Setor de Atividade Económica</c:v>
                  </c:pt>
                </c:lvl>
              </c:multiLvlStrCache>
            </c:multiLvlStrRef>
          </c:cat>
          <c:val>
            <c:numRef>
              <c:f>'Estrutura Integração Setor Exp'!$C$5:$C$11</c:f>
              <c:numCache>
                <c:formatCode>0.0%</c:formatCode>
                <c:ptCount val="7"/>
                <c:pt idx="0">
                  <c:v>5.8000000000000003E-2</c:v>
                </c:pt>
                <c:pt idx="1">
                  <c:v>4.3999999999999997E-2</c:v>
                </c:pt>
                <c:pt idx="2">
                  <c:v>0.151</c:v>
                </c:pt>
                <c:pt idx="3">
                  <c:v>5.3999999999999999E-2</c:v>
                </c:pt>
                <c:pt idx="4">
                  <c:v>5.0999999999999997E-2</c:v>
                </c:pt>
                <c:pt idx="5">
                  <c:v>5.6000000000000001E-2</c:v>
                </c:pt>
                <c:pt idx="6">
                  <c:v>3.7999999999999999E-2</c:v>
                </c:pt>
              </c:numCache>
            </c:numRef>
          </c:val>
        </c:ser>
        <c:ser>
          <c:idx val="2"/>
          <c:order val="1"/>
          <c:tx>
            <c:strRef>
              <c:f>'Estrutura Integração Setor Exp'!$D$4</c:f>
              <c:strCache>
                <c:ptCount val="1"/>
                <c:pt idx="0">
                  <c:v>Restantes empresas exportadoras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'Estrutura Integração Setor Exp'!$A$5:$B$11</c:f>
              <c:multiLvlStrCache>
                <c:ptCount val="7"/>
                <c:lvl>
                  <c:pt idx="0">
                    <c:v>Total de Empresas</c:v>
                  </c:pt>
                  <c:pt idx="1">
                    <c:v>Outros serviços</c:v>
                  </c:pt>
                  <c:pt idx="2">
                    <c:v>Indústria</c:v>
                  </c:pt>
                  <c:pt idx="3">
                    <c:v>Eletricidade e água</c:v>
                  </c:pt>
                  <c:pt idx="4">
                    <c:v>Construção</c:v>
                  </c:pt>
                  <c:pt idx="5">
                    <c:v>Comércio</c:v>
                  </c:pt>
                  <c:pt idx="6">
                    <c:v>Agricultura e pescas</c:v>
                  </c:pt>
                </c:lvl>
                <c:lvl>
                  <c:pt idx="0">
                    <c:v>  </c:v>
                  </c:pt>
                  <c:pt idx="1">
                    <c:v>Setor de Atividade Económica</c:v>
                  </c:pt>
                </c:lvl>
              </c:multiLvlStrCache>
            </c:multiLvlStrRef>
          </c:cat>
          <c:val>
            <c:numRef>
              <c:f>'Estrutura Integração Setor Exp'!$D$5:$D$11</c:f>
              <c:numCache>
                <c:formatCode>0.0%</c:formatCode>
                <c:ptCount val="7"/>
                <c:pt idx="0">
                  <c:v>8.3000000000000004E-2</c:v>
                </c:pt>
                <c:pt idx="1">
                  <c:v>4.9000000000000002E-2</c:v>
                </c:pt>
                <c:pt idx="2">
                  <c:v>0.183</c:v>
                </c:pt>
                <c:pt idx="3">
                  <c:v>9.0999999999999998E-2</c:v>
                </c:pt>
                <c:pt idx="4">
                  <c:v>4.2999999999999997E-2</c:v>
                </c:pt>
                <c:pt idx="5">
                  <c:v>0.13300000000000001</c:v>
                </c:pt>
                <c:pt idx="6">
                  <c:v>5.3999999999999999E-2</c:v>
                </c:pt>
              </c:numCache>
            </c:numRef>
          </c:val>
        </c:ser>
        <c:ser>
          <c:idx val="1"/>
          <c:order val="2"/>
          <c:tx>
            <c:strRef>
              <c:f>'Estrutura Integração Setor Exp'!$E$4</c:f>
              <c:strCache>
                <c:ptCount val="1"/>
                <c:pt idx="0">
                  <c:v>Restantes empresas</c:v>
                </c:pt>
              </c:strCache>
            </c:strRef>
          </c:tx>
          <c:spPr>
            <a:solidFill>
              <a:srgbClr val="E2AC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'Estrutura Integração Setor Exp'!$A$5:$B$11</c:f>
              <c:multiLvlStrCache>
                <c:ptCount val="7"/>
                <c:lvl>
                  <c:pt idx="0">
                    <c:v>Total de Empresas</c:v>
                  </c:pt>
                  <c:pt idx="1">
                    <c:v>Outros serviços</c:v>
                  </c:pt>
                  <c:pt idx="2">
                    <c:v>Indústria</c:v>
                  </c:pt>
                  <c:pt idx="3">
                    <c:v>Eletricidade e água</c:v>
                  </c:pt>
                  <c:pt idx="4">
                    <c:v>Construção</c:v>
                  </c:pt>
                  <c:pt idx="5">
                    <c:v>Comércio</c:v>
                  </c:pt>
                  <c:pt idx="6">
                    <c:v>Agricultura e pescas</c:v>
                  </c:pt>
                </c:lvl>
                <c:lvl>
                  <c:pt idx="0">
                    <c:v>  </c:v>
                  </c:pt>
                  <c:pt idx="1">
                    <c:v>Setor de Atividade Económica</c:v>
                  </c:pt>
                </c:lvl>
              </c:multiLvlStrCache>
            </c:multiLvlStrRef>
          </c:cat>
          <c:val>
            <c:numRef>
              <c:f>'Estrutura Integração Setor Exp'!$E$5:$E$11</c:f>
              <c:numCache>
                <c:formatCode>0.0%</c:formatCode>
                <c:ptCount val="7"/>
                <c:pt idx="0">
                  <c:v>0.85899999999999999</c:v>
                </c:pt>
                <c:pt idx="1">
                  <c:v>0.90800000000000003</c:v>
                </c:pt>
                <c:pt idx="2">
                  <c:v>0.66500000000000004</c:v>
                </c:pt>
                <c:pt idx="3">
                  <c:v>0.85499999999999998</c:v>
                </c:pt>
                <c:pt idx="4">
                  <c:v>0.90600000000000003</c:v>
                </c:pt>
                <c:pt idx="5">
                  <c:v>0.81100000000000005</c:v>
                </c:pt>
                <c:pt idx="6">
                  <c:v>0.90800000000000003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187904"/>
        <c:axId val="94189440"/>
      </c:barChart>
      <c:catAx>
        <c:axId val="94187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PT"/>
          </a:p>
        </c:txPr>
        <c:crossAx val="94189440"/>
        <c:crosses val="autoZero"/>
        <c:auto val="1"/>
        <c:lblAlgn val="ctr"/>
        <c:lblOffset val="100"/>
        <c:noMultiLvlLbl val="0"/>
      </c:catAx>
      <c:valAx>
        <c:axId val="9418944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94187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318023945636933E-2"/>
          <c:y val="0.83743680816230215"/>
          <c:w val="0.90407981878977461"/>
          <c:h val="9.0589486279397322E-2"/>
        </c:manualLayout>
      </c:layout>
      <c:overlay val="0"/>
      <c:txPr>
        <a:bodyPr/>
        <a:lstStyle/>
        <a:p>
          <a:pPr>
            <a:defRPr sz="1200"/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488407699037617E-2"/>
          <c:y val="5.1400554097404488E-2"/>
          <c:w val="0.91951163196162422"/>
          <c:h val="0.759165537714576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Folha11!$B$3</c:f>
              <c:strCache>
                <c:ptCount val="1"/>
                <c:pt idx="0">
                  <c:v>Nascimentos</c:v>
                </c:pt>
              </c:strCache>
            </c:strRef>
          </c:tx>
          <c:spPr>
            <a:solidFill>
              <a:srgbClr val="00599D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Folha11!$A$4:$A$8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Folha11!$B$4:$B$8</c:f>
              <c:numCache>
                <c:formatCode>0.00</c:formatCode>
                <c:ptCount val="5"/>
                <c:pt idx="0" formatCode="General">
                  <c:v>7.88</c:v>
                </c:pt>
                <c:pt idx="1">
                  <c:v>7.6</c:v>
                </c:pt>
                <c:pt idx="2" formatCode="General">
                  <c:v>8.2100000000000009</c:v>
                </c:pt>
                <c:pt idx="3" formatCode="General">
                  <c:v>7.81</c:v>
                </c:pt>
                <c:pt idx="4" formatCode="General">
                  <c:v>8.34</c:v>
                </c:pt>
              </c:numCache>
            </c:numRef>
          </c:val>
        </c:ser>
        <c:ser>
          <c:idx val="1"/>
          <c:order val="1"/>
          <c:tx>
            <c:strRef>
              <c:f>Folha11!$D$3</c:f>
              <c:strCache>
                <c:ptCount val="1"/>
                <c:pt idx="0">
                  <c:v>Mortes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Folha11!$A$4:$A$8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Folha11!$D$4:$D$8</c:f>
              <c:numCache>
                <c:formatCode>General</c:formatCode>
                <c:ptCount val="5"/>
                <c:pt idx="0">
                  <c:v>-7.35</c:v>
                </c:pt>
                <c:pt idx="1">
                  <c:v>-6.57</c:v>
                </c:pt>
                <c:pt idx="2">
                  <c:v>-6.06</c:v>
                </c:pt>
                <c:pt idx="3">
                  <c:v>-6.31</c:v>
                </c:pt>
                <c:pt idx="4">
                  <c:v>-6.65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055680"/>
        <c:axId val="96057216"/>
      </c:barChart>
      <c:lineChart>
        <c:grouping val="standard"/>
        <c:varyColors val="0"/>
        <c:ser>
          <c:idx val="2"/>
          <c:order val="2"/>
          <c:tx>
            <c:strRef>
              <c:f>Folha11!$F$3</c:f>
              <c:strCache>
                <c:ptCount val="1"/>
                <c:pt idx="0">
                  <c:v>Taxa de variação do número de empresas</c:v>
                </c:pt>
              </c:strCache>
            </c:strRef>
          </c:tx>
          <c:spPr>
            <a:ln>
              <a:solidFill>
                <a:srgbClr val="E2AC00"/>
              </a:solidFill>
            </a:ln>
          </c:spPr>
          <c:marker>
            <c:symbol val="square"/>
            <c:size val="5"/>
            <c:spPr>
              <a:solidFill>
                <a:srgbClr val="FFCF37"/>
              </a:solidFill>
              <a:ln>
                <a:solidFill>
                  <a:srgbClr val="E2AC00"/>
                </a:solidFill>
              </a:ln>
            </c:spPr>
          </c:marker>
          <c:dLbls>
            <c:dLbl>
              <c:idx val="0"/>
              <c:layout>
                <c:manualLayout>
                  <c:x val="-1.9081605009158245E-2"/>
                  <c:y val="3.8242459043391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420683858834549E-2"/>
                  <c:y val="2.353382094977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613789239222997E-2"/>
                  <c:y val="5.5892824755726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485052318963993E-2"/>
                  <c:y val="2.6475548568502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678157699352604E-2"/>
                  <c:y val="2.6475548568502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Folha11!$A$4:$A$8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Folha11!$F$4:$F$8</c:f>
              <c:numCache>
                <c:formatCode>0.0</c:formatCode>
                <c:ptCount val="5"/>
                <c:pt idx="0">
                  <c:v>0.87</c:v>
                </c:pt>
                <c:pt idx="1">
                  <c:v>1.32</c:v>
                </c:pt>
                <c:pt idx="2">
                  <c:v>2.2400000000000002</c:v>
                </c:pt>
                <c:pt idx="3">
                  <c:v>1.54</c:v>
                </c:pt>
                <c:pt idx="4">
                  <c:v>1.72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055680"/>
        <c:axId val="96057216"/>
      </c:lineChart>
      <c:catAx>
        <c:axId val="9605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pt-PT"/>
          </a:p>
        </c:txPr>
        <c:crossAx val="96057216"/>
        <c:crosses val="autoZero"/>
        <c:auto val="1"/>
        <c:lblAlgn val="ctr"/>
        <c:lblOffset val="100"/>
        <c:noMultiLvlLbl val="0"/>
      </c:catAx>
      <c:valAx>
        <c:axId val="96057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9605568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"/>
          <c:y val="0.86189384789493217"/>
          <c:w val="1"/>
          <c:h val="7.9772682844777426E-2"/>
        </c:manualLayout>
      </c:layout>
      <c:overlay val="0"/>
      <c:txPr>
        <a:bodyPr/>
        <a:lstStyle/>
        <a:p>
          <a:pPr>
            <a:defRPr sz="1200"/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94129607038557"/>
          <c:y val="4.3137254901960784E-2"/>
          <c:w val="0.65846970537133576"/>
          <c:h val="0.807640574339972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Folha12!$C$3</c:f>
              <c:strCache>
                <c:ptCount val="1"/>
                <c:pt idx="0">
                  <c:v>Taxa de variação do número de empresas</c:v>
                </c:pt>
              </c:strCache>
            </c:strRef>
          </c:tx>
          <c:spPr>
            <a:solidFill>
              <a:srgbClr val="D5650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599D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599D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599D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Folha12!$A$4:$B$7</c:f>
              <c:multiLvlStrCache>
                <c:ptCount val="4"/>
                <c:lvl>
                  <c:pt idx="0">
                    <c:v>Grandes empresas</c:v>
                  </c:pt>
                  <c:pt idx="1">
                    <c:v>Pequenas e médias empresas</c:v>
                  </c:pt>
                  <c:pt idx="2">
                    <c:v>Microempresas</c:v>
                  </c:pt>
                  <c:pt idx="3">
                    <c:v>Total das empresas</c:v>
                  </c:pt>
                </c:lvl>
                <c:lvl>
                  <c:pt idx="0">
                    <c:v>Por classes de dimensão</c:v>
                  </c:pt>
                  <c:pt idx="3">
                    <c:v>      </c:v>
                  </c:pt>
                </c:lvl>
              </c:multiLvlStrCache>
            </c:multiLvlStrRef>
          </c:cat>
          <c:val>
            <c:numRef>
              <c:f>Folha12!$C$4:$C$7</c:f>
              <c:numCache>
                <c:formatCode>0.0%</c:formatCode>
                <c:ptCount val="4"/>
                <c:pt idx="0">
                  <c:v>0.19900000000000001</c:v>
                </c:pt>
                <c:pt idx="1">
                  <c:v>0.127</c:v>
                </c:pt>
                <c:pt idx="2">
                  <c:v>6.3E-2</c:v>
                </c:pt>
                <c:pt idx="3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82624"/>
        <c:axId val="95884416"/>
      </c:barChart>
      <c:catAx>
        <c:axId val="958826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PT"/>
          </a:p>
        </c:txPr>
        <c:crossAx val="95884416"/>
        <c:crosses val="autoZero"/>
        <c:auto val="1"/>
        <c:lblAlgn val="ctr"/>
        <c:lblOffset val="100"/>
        <c:noMultiLvlLbl val="0"/>
      </c:catAx>
      <c:valAx>
        <c:axId val="95884416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958826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0.03046</cdr:x>
      <cdr:y>0.94891</cdr:y>
    </cdr:from>
    <cdr:to>
      <cdr:x>0.54822</cdr:x>
      <cdr:y>0.98978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71451" y="3538539"/>
          <a:ext cx="291465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PT" sz="1100"/>
        </a:p>
      </cdr:txBody>
    </cdr:sp>
  </cdr:relSizeAnchor>
  <cdr:relSizeAnchor xmlns:cdr="http://schemas.openxmlformats.org/drawingml/2006/chartDrawing">
    <cdr:from>
      <cdr:x>0.01861</cdr:x>
      <cdr:y>0.94125</cdr:y>
    </cdr:from>
    <cdr:to>
      <cdr:x>0.51269</cdr:x>
      <cdr:y>0.98978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04776" y="3509964"/>
          <a:ext cx="278130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900"/>
            <a:t>Fonte:</a:t>
          </a:r>
          <a:r>
            <a:rPr lang="pt-PT" sz="900" baseline="0"/>
            <a:t> OCDE e cálculos do GEE</a:t>
          </a:r>
          <a:endParaRPr lang="pt-PT" sz="9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0.00341</cdr:x>
      <cdr:y>0.94386</cdr:y>
    </cdr:from>
    <cdr:to>
      <cdr:x>0.8157</cdr:x>
      <cdr:y>0.99613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21167" y="3416299"/>
          <a:ext cx="5037678" cy="1892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0.94861</cdr:y>
    </cdr:from>
    <cdr:to>
      <cdr:x>0.74028</cdr:x>
      <cdr:y>0.98999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0" y="4337050"/>
          <a:ext cx="5037678" cy="1892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0.00171</cdr:x>
      <cdr:y>0.94678</cdr:y>
    </cdr:from>
    <cdr:to>
      <cdr:x>0.814</cdr:x>
      <cdr:y>0.99906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10583" y="3426884"/>
          <a:ext cx="5037678" cy="1892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0.96128</cdr:y>
    </cdr:from>
    <cdr:to>
      <cdr:x>0.64303</cdr:x>
      <cdr:y>0.99598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0" y="5241925"/>
          <a:ext cx="5037686" cy="18922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0.93841</cdr:y>
    </cdr:from>
    <cdr:to>
      <cdr:x>0.74881</cdr:x>
      <cdr:y>0.98198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0" y="3257550"/>
          <a:ext cx="4739100" cy="15121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0.94058</cdr:y>
    </cdr:from>
    <cdr:to>
      <cdr:x>0.70103</cdr:x>
      <cdr:y>0.98788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0" y="4236141"/>
          <a:ext cx="6410218" cy="21302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0.94825</cdr:y>
    </cdr:from>
    <cdr:to>
      <cdr:x>0.89927</cdr:x>
      <cdr:y>0.99848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0" y="3723217"/>
          <a:ext cx="4644441" cy="19723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0.94258</cdr:y>
    </cdr:from>
    <cdr:to>
      <cdr:x>0.81268</cdr:x>
      <cdr:y>0.99802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0" y="3352800"/>
          <a:ext cx="4644441" cy="197232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0.01776</cdr:x>
      <cdr:y>0.93448</cdr:y>
    </cdr:from>
    <cdr:to>
      <cdr:x>0.95854</cdr:x>
      <cdr:y>0.98439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162566" y="4097894"/>
          <a:ext cx="8611396" cy="21887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0.00889</cdr:x>
      <cdr:y>0.91746</cdr:y>
    </cdr:from>
    <cdr:to>
      <cdr:x>0.93573</cdr:x>
      <cdr:y>0.98889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63500" y="3670299"/>
          <a:ext cx="6621138" cy="28575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0.95022</cdr:y>
    </cdr:from>
    <cdr:to>
      <cdr:x>0.92449</cdr:x>
      <cdr:y>1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0" y="3620337"/>
          <a:ext cx="5919463" cy="18966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pt-P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0.93886</cdr:y>
    </cdr:from>
    <cdr:to>
      <cdr:x>0.72451</cdr:x>
      <cdr:y>0.98256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0" y="4027643"/>
          <a:ext cx="6328015" cy="18747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0.93811</cdr:y>
    </cdr:from>
    <cdr:to>
      <cdr:x>0.81928</cdr:x>
      <cdr:y>0.98926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0" y="3748453"/>
          <a:ext cx="5445201" cy="20435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0.94052</cdr:y>
    </cdr:from>
    <cdr:to>
      <cdr:x>0.74492</cdr:x>
      <cdr:y>0.99894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0" y="3045883"/>
          <a:ext cx="5037678" cy="1892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0.9284</cdr:y>
    </cdr:from>
    <cdr:to>
      <cdr:x>0.74259</cdr:x>
      <cdr:y>0.98357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0" y="3183467"/>
          <a:ext cx="5037678" cy="1892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0.94482</cdr:y>
    </cdr:from>
    <cdr:to>
      <cdr:x>0.74259</cdr:x>
      <cdr:y>1</cdr:y>
    </cdr:to>
    <cdr:sp macro="" textlink="">
      <cdr:nvSpPr>
        <cdr:cNvPr id="2" name="CaixaDeTexto 2"/>
        <cdr:cNvSpPr txBox="1"/>
      </cdr:nvSpPr>
      <cdr:spPr>
        <a:xfrm xmlns:a="http://schemas.openxmlformats.org/drawingml/2006/main">
          <a:off x="0" y="3239800"/>
          <a:ext cx="5037678" cy="1892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900" dirty="0"/>
            <a:t>Fonte: Central</a:t>
          </a:r>
          <a:r>
            <a:rPr lang="pt-PT" sz="900" baseline="0" dirty="0"/>
            <a:t> da Balanços do Banco de Portugal  e Gráfico GEE</a:t>
          </a:r>
          <a:endParaRPr lang="pt-PT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4310194" cy="340661"/>
          </a:xfrm>
          <a:prstGeom prst="rect">
            <a:avLst/>
          </a:prstGeom>
        </p:spPr>
        <p:txBody>
          <a:bodyPr vert="horz" lIns="91510" tIns="45755" rIns="91510" bIns="457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5631592" y="2"/>
            <a:ext cx="4310194" cy="340661"/>
          </a:xfrm>
          <a:prstGeom prst="rect">
            <a:avLst/>
          </a:prstGeom>
        </p:spPr>
        <p:txBody>
          <a:bodyPr vert="horz" lIns="91510" tIns="45755" rIns="91510" bIns="457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570D1F-F53A-47BB-B9E1-AEB5064B4EC8}" type="datetimeFigureOut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8" y="6463864"/>
            <a:ext cx="4310194" cy="340661"/>
          </a:xfrm>
          <a:prstGeom prst="rect">
            <a:avLst/>
          </a:prstGeom>
        </p:spPr>
        <p:txBody>
          <a:bodyPr vert="horz" lIns="91510" tIns="45755" rIns="91510" bIns="457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5631592" y="6463864"/>
            <a:ext cx="4310194" cy="340661"/>
          </a:xfrm>
          <a:prstGeom prst="rect">
            <a:avLst/>
          </a:prstGeom>
        </p:spPr>
        <p:txBody>
          <a:bodyPr vert="horz" lIns="91510" tIns="45755" rIns="91510" bIns="457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034522-BD01-4D0F-85B3-C949D0A8785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4889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310194" cy="339574"/>
          </a:xfrm>
          <a:prstGeom prst="rect">
            <a:avLst/>
          </a:prstGeom>
        </p:spPr>
        <p:txBody>
          <a:bodyPr vert="horz" lIns="91510" tIns="45755" rIns="91510" bIns="457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631592" y="1"/>
            <a:ext cx="4310194" cy="339574"/>
          </a:xfrm>
          <a:prstGeom prst="rect">
            <a:avLst/>
          </a:prstGeom>
        </p:spPr>
        <p:txBody>
          <a:bodyPr vert="horz" lIns="91510" tIns="45755" rIns="91510" bIns="457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758B59-7ABB-44B0-A273-AAF7D61C4F29}" type="datetimeFigureOut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271838" y="509588"/>
            <a:ext cx="340042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0" tIns="45755" rIns="91510" bIns="45755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93951" y="3232478"/>
            <a:ext cx="7956209" cy="3062689"/>
          </a:xfrm>
          <a:prstGeom prst="rect">
            <a:avLst/>
          </a:prstGeom>
        </p:spPr>
        <p:txBody>
          <a:bodyPr vert="horz" lIns="91510" tIns="45755" rIns="91510" bIns="45755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8" y="6463864"/>
            <a:ext cx="4310194" cy="340661"/>
          </a:xfrm>
          <a:prstGeom prst="rect">
            <a:avLst/>
          </a:prstGeom>
        </p:spPr>
        <p:txBody>
          <a:bodyPr vert="horz" lIns="91510" tIns="45755" rIns="91510" bIns="457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631592" y="6463864"/>
            <a:ext cx="4310194" cy="340661"/>
          </a:xfrm>
          <a:prstGeom prst="rect">
            <a:avLst/>
          </a:prstGeom>
        </p:spPr>
        <p:txBody>
          <a:bodyPr vert="horz" lIns="91510" tIns="45755" rIns="91510" bIns="457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58183E-1D2E-4038-894F-FD5E68A95E7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9194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dirty="0" smtClean="0"/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 eaLnBrk="1" hangingPunct="1">
              <a:spcBef>
                <a:spcPct val="0"/>
              </a:spcBef>
              <a:defRPr/>
            </a:pPr>
            <a:endParaRPr lang="pt-PT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 eaLnBrk="1" hangingPunct="1">
              <a:spcBef>
                <a:spcPct val="0"/>
              </a:spcBef>
              <a:defRPr/>
            </a:pPr>
            <a:endParaRPr lang="pt-PT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defTabSz="914398" eaLnBrk="1" hangingPunct="1">
              <a:spcBef>
                <a:spcPct val="0"/>
              </a:spcBef>
              <a:defRPr/>
            </a:pPr>
            <a:endParaRPr lang="pt-PT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 eaLnBrk="1" hangingPunct="1">
              <a:spcBef>
                <a:spcPct val="0"/>
              </a:spcBef>
              <a:defRPr/>
            </a:pPr>
            <a:endParaRPr lang="pt-PT" baseline="0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 eaLnBrk="1" hangingPunct="1">
              <a:spcBef>
                <a:spcPct val="0"/>
              </a:spcBef>
              <a:defRPr/>
            </a:pPr>
            <a:endParaRPr lang="pt-PT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 smtClean="0"/>
              <a:t>mais recentes.</a:t>
            </a:r>
            <a:endParaRPr lang="pt-PT" dirty="0" smtClean="0"/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defTabSz="914398" eaLnBrk="1" hangingPunct="1">
              <a:spcBef>
                <a:spcPct val="0"/>
              </a:spcBef>
              <a:defRPr/>
            </a:pPr>
            <a:endParaRPr lang="pt-PT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 eaLnBrk="1" hangingPunct="1">
              <a:spcBef>
                <a:spcPct val="0"/>
              </a:spcBef>
              <a:defRPr/>
            </a:pPr>
            <a:endParaRPr lang="pt-PT" baseline="0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 eaLnBrk="1" hangingPunct="1">
              <a:spcBef>
                <a:spcPct val="0"/>
              </a:spcBef>
              <a:defRPr/>
            </a:pPr>
            <a:endParaRPr lang="pt-PT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 eaLnBrk="1" hangingPunct="1">
              <a:spcBef>
                <a:spcPct val="0"/>
              </a:spcBef>
              <a:defRPr/>
            </a:pPr>
            <a:endParaRPr lang="pt-PT" dirty="0" smtClean="0"/>
          </a:p>
          <a:p>
            <a:pPr defTabSz="914398" eaLnBrk="1" hangingPunct="1">
              <a:spcBef>
                <a:spcPct val="0"/>
              </a:spcBef>
              <a:defRPr/>
            </a:pPr>
            <a:endParaRPr lang="pt-PT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dirty="0" smtClean="0"/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C73993-5440-40C7-913A-B68D82F2CCBD}" type="slidenum">
              <a:rPr lang="pt-P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pt-PT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dirty="0" smtClean="0"/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C73993-5440-40C7-913A-B68D82F2CCBD}" type="slidenum">
              <a:rPr lang="pt-P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pt-PT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dirty="0" smtClean="0"/>
              <a:t>Atualizado em</a:t>
            </a:r>
            <a:r>
              <a:rPr lang="pt-PT" baseline="0" dirty="0" smtClean="0"/>
              <a:t> abril 2019</a:t>
            </a:r>
            <a:endParaRPr lang="pt-PT" dirty="0" smtClean="0"/>
          </a:p>
          <a:p>
            <a:pPr eaLnBrk="1" hangingPunct="1">
              <a:spcBef>
                <a:spcPct val="0"/>
              </a:spcBef>
            </a:pPr>
            <a:r>
              <a:rPr lang="pt-PT" dirty="0" smtClean="0"/>
              <a:t>(FA)</a:t>
            </a:r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C73993-5440-40C7-913A-B68D82F2CCBD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pt-PT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1838" y="509588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baseline="0" dirty="0" smtClean="0"/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677" indent="-28603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118" indent="-2288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764" indent="-2288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9411" indent="-2288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05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4704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1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9997" indent="-228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C73993-5440-40C7-913A-B68D82F2CCBD}" type="slidenum">
              <a:rPr lang="pt-PT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5</a:t>
            </a:fld>
            <a:endParaRPr lang="pt-PT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 eaLnBrk="1" hangingPunct="1">
              <a:spcBef>
                <a:spcPct val="0"/>
              </a:spcBef>
              <a:defRPr/>
            </a:pPr>
            <a:endParaRPr lang="pt-PT" baseline="0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271838" y="509588"/>
            <a:ext cx="3400425" cy="255111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 eaLnBrk="1" hangingPunct="1">
              <a:spcBef>
                <a:spcPct val="0"/>
              </a:spcBef>
              <a:defRPr/>
            </a:pPr>
            <a:endParaRPr lang="pt-PT" baseline="0" dirty="0" smtClean="0"/>
          </a:p>
          <a:p>
            <a:pPr defTabSz="914398" eaLnBrk="1" hangingPunct="1">
              <a:spcBef>
                <a:spcPct val="0"/>
              </a:spcBef>
              <a:defRPr/>
            </a:pPr>
            <a:endParaRPr lang="pt-PT" dirty="0" smtClean="0"/>
          </a:p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58183E-1D2E-4038-894F-FD5E68A95E7C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8"/>
          <a:stretch>
            <a:fillRect/>
          </a:stretch>
        </p:blipFill>
        <p:spPr bwMode="auto">
          <a:xfrm>
            <a:off x="3175" y="6524643"/>
            <a:ext cx="9140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61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19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A442-074E-45D5-A04A-B4024BF59EC7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AB02-7676-4657-9967-847D4D108E6B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7627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A247-BACC-4504-B737-870626B78C56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75BA-FE82-4FD2-8EE5-BE54B0FB20B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862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EF64-2436-4E8C-AF9A-D17371BADE6E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EDF0-E12B-427E-A8C0-FF203CCC963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234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52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47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9437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3576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99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4583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35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007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730" y="827568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2648-D324-40DA-8FF1-3DA02208E302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800C-F0F1-4029-B70E-8155A3DD9744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8353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1875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2048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5086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2994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8"/>
          <a:stretch>
            <a:fillRect/>
          </a:stretch>
        </p:blipFill>
        <p:spPr bwMode="auto">
          <a:xfrm>
            <a:off x="3175" y="6524643"/>
            <a:ext cx="9140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61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19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A442-074E-45D5-A04A-B4024BF59EC7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AB02-7676-4657-9967-847D4D108E6B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08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730" y="827568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2648-D324-40DA-8FF1-3DA02208E302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800C-F0F1-4029-B70E-8155A3DD9744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  <a:endParaRPr lang="pt-PT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93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8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7A62-6B61-4F7C-9D26-968C90639C8C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A412-F72C-4FA3-B04F-FA8F4126137F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1605641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48955-4EB8-44D1-B390-B9F5CA506EB6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2984667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9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9D0E-22A5-40F1-9CB7-8DEE374059B5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95DE-287D-4E8C-9130-7F9A3B65B61F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28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7124-D233-4157-8754-9DE93433EE5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7222-2581-4E01-98F5-470C7ACE12DA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0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8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7A62-6B61-4F7C-9D26-968C90639C8C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A412-F72C-4FA3-B04F-FA8F4126137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2436805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C5D8-995C-40E5-9C12-708DE9C84BF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63000" y="6492893"/>
            <a:ext cx="3810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A16186-A627-4011-AFFB-F06B7DD0E539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1593426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45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450C-EC41-4742-8250-DA3F911E49D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E6DC-0ECE-4816-8908-B13A76B91FB7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288269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AFC6-F8A7-41D3-B290-BB8E2DA6AB4B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E3C8-85E7-44B0-A460-267EA2C9207E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6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A247-BACC-4504-B737-870626B78C56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75BA-FE82-4FD2-8EE5-BE54B0FB20BC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96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EF64-2436-4E8C-AF9A-D17371BADE6E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EDF0-E12B-427E-A8C0-FF203CCC963C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6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8"/>
          <a:stretch>
            <a:fillRect/>
          </a:stretch>
        </p:blipFill>
        <p:spPr bwMode="auto">
          <a:xfrm>
            <a:off x="3175" y="6524643"/>
            <a:ext cx="9140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61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19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A442-074E-45D5-A04A-B4024BF59EC7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AB02-7676-4657-9967-847D4D108E6B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58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730" y="827568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2648-D324-40DA-8FF1-3DA02208E302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800C-F0F1-4029-B70E-8155A3DD9744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  <a:endParaRPr lang="pt-PT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8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8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7A62-6B61-4F7C-9D26-968C90639C8C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A412-F72C-4FA3-B04F-FA8F4126137F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4066779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48955-4EB8-44D1-B390-B9F5CA506EB6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990092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9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9D0E-22A5-40F1-9CB7-8DEE374059B5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95DE-287D-4E8C-9130-7F9A3B65B61F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0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48955-4EB8-44D1-B390-B9F5CA506EB6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3650943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7124-D233-4157-8754-9DE93433EE5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7222-2581-4E01-98F5-470C7ACE12DA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4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C5D8-995C-40E5-9C12-708DE9C84BF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63000" y="6492893"/>
            <a:ext cx="3810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A16186-A627-4011-AFFB-F06B7DD0E539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695296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45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450C-EC41-4742-8250-DA3F911E49D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E6DC-0ECE-4816-8908-B13A76B91FB7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2170292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AFC6-F8A7-41D3-B290-BB8E2DA6AB4B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E3C8-85E7-44B0-A460-267EA2C9207E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64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A247-BACC-4504-B737-870626B78C56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75BA-FE82-4FD2-8EE5-BE54B0FB20BC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48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EF64-2436-4E8C-AF9A-D17371BADE6E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EDF0-E12B-427E-A8C0-FF203CCC963C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5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9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9D0E-22A5-40F1-9CB7-8DEE374059B5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95DE-287D-4E8C-9130-7F9A3B65B61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390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7124-D233-4157-8754-9DE93433EE5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A7222-2581-4E01-98F5-470C7ACE12D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321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C5D8-995C-40E5-9C12-708DE9C84BF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63000" y="6492893"/>
            <a:ext cx="3810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A16186-A627-4011-AFFB-F06B7DD0E539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321711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45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450C-EC41-4742-8250-DA3F911E49D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E6DC-0ECE-4816-8908-B13A76B91FB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</p:spTree>
    <p:extLst>
      <p:ext uri="{BB962C8B-B14F-4D97-AF65-F5344CB8AC3E}">
        <p14:creationId xmlns:p14="http://schemas.microsoft.com/office/powerpoint/2010/main" val="278219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AFC6-F8A7-41D3-B290-BB8E2DA6AB4B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PT"/>
              <a:t>‹nº›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E3C8-85E7-44B0-A460-267EA2C9207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819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vmlDrawing" Target="../drawings/vmlDrawing2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vmlDrawing" Target="../drawings/vmlDrawing3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6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8"/>
          <a:stretch/>
        </p:blipFill>
        <p:spPr bwMode="auto">
          <a:xfrm>
            <a:off x="3175" y="-19051"/>
            <a:ext cx="9144000" cy="8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87826993"/>
              </p:ext>
            </p:extLst>
          </p:nvPr>
        </p:nvGraphicFramePr>
        <p:xfrm>
          <a:off x="1597" y="160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17" name="Slide do think-cell" r:id="rId16" imgW="360" imgH="360" progId="TCLayout.ActiveDocument.1">
                  <p:embed/>
                </p:oleObj>
              </mc:Choice>
              <mc:Fallback>
                <p:oleObj name="Slide do think-cell" r:id="rId16" imgW="360" imgH="360" progId="TCLayout.ActiveDocument.1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60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175" y="844549"/>
            <a:ext cx="9140825" cy="57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8"/>
          <a:stretch>
            <a:fillRect/>
          </a:stretch>
        </p:blipFill>
        <p:spPr bwMode="auto">
          <a:xfrm>
            <a:off x="3175" y="650559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PT" dirty="0"/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1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9E46F-7727-4988-A34D-EEB19CCE7F2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2E2C74D-08DF-4344-B7D0-B7EF4AEC9B4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pic>
        <p:nvPicPr>
          <p:cNvPr id="1776" name="Picture 752" descr="C:\Users\carlos.costa\Desktop\Logos\GEE- logotip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41287"/>
            <a:ext cx="24955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A066C-F008-4063-A398-4B627FB500CC}" type="datetimeFigureOut">
              <a:rPr lang="pt-PT" smtClean="0"/>
              <a:t>05-11-2019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0B8E-21F0-4CAF-A552-8228A5D24A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157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8"/>
          <a:stretch/>
        </p:blipFill>
        <p:spPr bwMode="auto">
          <a:xfrm>
            <a:off x="3175" y="-19051"/>
            <a:ext cx="9144000" cy="8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93978664"/>
              </p:ext>
            </p:extLst>
          </p:nvPr>
        </p:nvGraphicFramePr>
        <p:xfrm>
          <a:off x="1597" y="160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0" name="Slide do think-cell" r:id="rId16" imgW="360" imgH="360" progId="TCLayout.ActiveDocument.1">
                  <p:embed/>
                </p:oleObj>
              </mc:Choice>
              <mc:Fallback>
                <p:oleObj name="Slide do think-cell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60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175" y="844549"/>
            <a:ext cx="9140825" cy="57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</a:endParaRPr>
          </a:p>
        </p:txBody>
      </p:sp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8"/>
          <a:stretch>
            <a:fillRect/>
          </a:stretch>
        </p:blipFill>
        <p:spPr bwMode="auto">
          <a:xfrm>
            <a:off x="3175" y="650559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PT" dirty="0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1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9E46F-7727-4988-A34D-EEB19CCE7F2F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2E2C74D-08DF-4344-B7D0-B7EF4AEC9B4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pic>
        <p:nvPicPr>
          <p:cNvPr id="1776" name="Picture 752" descr="C:\Users\carlos.costa\Desktop\Logos\GEE- logotip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41287"/>
            <a:ext cx="24955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1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8"/>
          <a:stretch/>
        </p:blipFill>
        <p:spPr bwMode="auto">
          <a:xfrm>
            <a:off x="3175" y="-19051"/>
            <a:ext cx="9144000" cy="8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50232844"/>
              </p:ext>
            </p:extLst>
          </p:nvPr>
        </p:nvGraphicFramePr>
        <p:xfrm>
          <a:off x="1597" y="160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54" name="Slide do think-cell" r:id="rId16" imgW="360" imgH="360" progId="TCLayout.ActiveDocument.1">
                  <p:embed/>
                </p:oleObj>
              </mc:Choice>
              <mc:Fallback>
                <p:oleObj name="Slide do think-cell" r:id="rId1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60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175" y="844549"/>
            <a:ext cx="9140825" cy="57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</a:endParaRPr>
          </a:p>
        </p:txBody>
      </p:sp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8"/>
          <a:stretch>
            <a:fillRect/>
          </a:stretch>
        </p:blipFill>
        <p:spPr bwMode="auto">
          <a:xfrm>
            <a:off x="3175" y="650559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PT" dirty="0">
                <a:solidFill>
                  <a:srgbClr val="000000">
                    <a:lumMod val="60000"/>
                    <a:lumOff val="40000"/>
                  </a:srgbClr>
                </a:solidFill>
              </a:rPr>
              <a:t>‹nº›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1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9E46F-7727-4988-A34D-EEB19CCE7F2F}" type="slidenum">
              <a:rPr lang="pt-PT">
                <a:solidFill>
                  <a:srgbClr val="000000">
                    <a:lumMod val="60000"/>
                    <a:lumOff val="40000"/>
                  </a:srgbClr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2E2C74D-08DF-4344-B7D0-B7EF4AEC9B43}" type="datetime1">
              <a:rPr lang="pt-PT"/>
              <a:pPr>
                <a:defRPr/>
              </a:pPr>
              <a:t>05-11-2019</a:t>
            </a:fld>
            <a:endParaRPr lang="pt-PT"/>
          </a:p>
        </p:txBody>
      </p:sp>
      <p:pic>
        <p:nvPicPr>
          <p:cNvPr id="1776" name="Picture 752" descr="C:\Users\carlos.costa\Desktop\Logos\GEE- logotip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41287"/>
            <a:ext cx="24955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2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1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1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1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1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1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mailto:nuno.tavares@gee.gov.pt" TargetMode="Externa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1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1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1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1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20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mailto:tiago.domingues@gee.gov.pt" TargetMode="Externa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6.bin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knowledge.worldbank.org/bitstream/handle/10986/32436/9781464814402.pdf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doingbusiness.org/" TargetMode="External"/><Relationship Id="rId12" Type="http://schemas.openxmlformats.org/officeDocument/2006/relationships/hyperlink" Target="https://www.doingbusiness.org/en/reforms" TargetMode="Externa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11" Type="http://schemas.openxmlformats.org/officeDocument/2006/relationships/hyperlink" Target="https://www.doingbusiness.org/en/methodology" TargetMode="External"/><Relationship Id="rId5" Type="http://schemas.openxmlformats.org/officeDocument/2006/relationships/oleObject" Target="../embeddings/oleObject37.bin"/><Relationship Id="rId10" Type="http://schemas.openxmlformats.org/officeDocument/2006/relationships/hyperlink" Target="https://www.doingbusiness.org/content/dam/doingBusiness/country/p/portugal/PRT.pdf" TargetMode="External"/><Relationship Id="rId4" Type="http://schemas.openxmlformats.org/officeDocument/2006/relationships/notesSlide" Target="../notesSlides/notesSlide34.xml"/><Relationship Id="rId9" Type="http://schemas.openxmlformats.org/officeDocument/2006/relationships/hyperlink" Target="https://www.doingbusiness.org/content/dam/doingBusiness/country/p/portugal/PRT-LITE.pdf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3.weforum.org/docs/WEF_TheGlobalCompetitivenessReport2019.pdf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weforum.org/reports/global-competitiveness-report-2019" TargetMode="Externa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37.xml"/><Relationship Id="rId9" Type="http://schemas.openxmlformats.org/officeDocument/2006/relationships/hyperlink" Target="Doing%20Business%202020%20&#8211;%20Portugal%20Profil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orldcompetitiveness.imd.org/rankings/wcy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imd.org/wcc/world-competitiveness-center-rankings/world-competitiveness-ranking-2019/" TargetMode="Externa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3.bin"/><Relationship Id="rId10" Type="http://schemas.openxmlformats.org/officeDocument/2006/relationships/hyperlink" Target="https://www.imd.org/globalassets/wcc/docs/methodo/imd_world_competitiveness_ranking_methodology.pdf" TargetMode="External"/><Relationship Id="rId4" Type="http://schemas.openxmlformats.org/officeDocument/2006/relationships/notesSlide" Target="../notesSlides/notesSlide40.xml"/><Relationship Id="rId9" Type="http://schemas.openxmlformats.org/officeDocument/2006/relationships/hyperlink" Target="https://worldcompetitiveness.imd.org/countryprofile/PT/wcy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capitalizar.pt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simplex.gov.pt/" TargetMode="Externa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11" Type="http://schemas.openxmlformats.org/officeDocument/2006/relationships/hyperlink" Target="https://www.iapmei.pt/Paginas/Melhores-mecanismos-de-reestruturacao-empresarial.aspx" TargetMode="External"/><Relationship Id="rId5" Type="http://schemas.openxmlformats.org/officeDocument/2006/relationships/oleObject" Target="../embeddings/oleObject44.bin"/><Relationship Id="rId10" Type="http://schemas.openxmlformats.org/officeDocument/2006/relationships/hyperlink" Target="https://www.jurisapp.gov.pt/custa-quanto/" TargetMode="External"/><Relationship Id="rId4" Type="http://schemas.openxmlformats.org/officeDocument/2006/relationships/notesSlide" Target="../notesSlides/notesSlide41.xml"/><Relationship Id="rId9" Type="http://schemas.openxmlformats.org/officeDocument/2006/relationships/hyperlink" Target="https://dre.pt/home/-/dre/114311300/details/maximized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8.bin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4988986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9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1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" y="1796065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PT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Economia Portuguesa:</a:t>
            </a:r>
          </a:p>
          <a:p>
            <a:pPr algn="ctr" eaLnBrk="1" hangingPunct="1"/>
            <a:r>
              <a:rPr lang="pt-PT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Estrutura </a:t>
            </a:r>
            <a:r>
              <a:rPr lang="pt-PT" sz="2800" b="1" dirty="0">
                <a:ln>
                  <a:solidFill>
                    <a:sysClr val="windowText" lastClr="000000"/>
                  </a:solidFill>
                </a:ln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Empresarial e Ambiente de </a:t>
            </a:r>
            <a:r>
              <a:rPr lang="pt-PT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Negócios</a:t>
            </a:r>
            <a:endParaRPr lang="pt-PT" sz="2800" b="1" dirty="0">
              <a:ln>
                <a:solidFill>
                  <a:sysClr val="windowText" lastClr="000000"/>
                </a:solidFill>
              </a:ln>
              <a:solidFill>
                <a:srgbClr val="00599D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" y="5025688"/>
            <a:ext cx="9143996" cy="1308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600"/>
              </a:spcBef>
            </a:pPr>
            <a:r>
              <a:rPr lang="pt-PT" b="1" dirty="0" smtClean="0"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Gabinete de Estratégia e Estudos (GEE), Ministério da Economia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Strategy and Studies Office, Portuguese Ministry of Economy</a:t>
            </a:r>
          </a:p>
          <a:p>
            <a:pPr algn="r" eaLnBrk="1" hangingPunct="1">
              <a:spcBef>
                <a:spcPts val="600"/>
              </a:spcBef>
            </a:pPr>
            <a:r>
              <a:rPr lang="pt-PT" b="1" dirty="0" smtClean="0"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Novembro de 2019</a:t>
            </a:r>
          </a:p>
          <a:p>
            <a:pPr algn="r" eaLnBrk="1" hangingPunct="1">
              <a:spcBef>
                <a:spcPts val="600"/>
              </a:spcBef>
            </a:pPr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November 2019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" y="3206679"/>
            <a:ext cx="914399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08000" algn="ctr" eaLnBrk="1" hangingPunct="1">
              <a:spcBef>
                <a:spcPts val="600"/>
              </a:spcBef>
            </a:pPr>
            <a:r>
              <a:rPr lang="pt-PT" b="1" dirty="0"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Formação Adidos de Embaixadas </a:t>
            </a:r>
            <a:r>
              <a:rPr lang="pt-PT" b="1" dirty="0" smtClean="0"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– 2019</a:t>
            </a:r>
          </a:p>
          <a:p>
            <a:pPr indent="108000" algn="ctr" eaLnBrk="1" hangingPunct="1">
              <a:spcBef>
                <a:spcPts val="600"/>
              </a:spcBef>
            </a:pPr>
            <a:r>
              <a:rPr lang="en-US" sz="1400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Portuguese embassy</a:t>
            </a:r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 training – 2019</a:t>
            </a:r>
            <a:endParaRPr lang="pt-PT" sz="1400" b="1" i="1" dirty="0">
              <a:solidFill>
                <a:schemeClr val="bg1">
                  <a:lumMod val="50000"/>
                </a:schemeClr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5425944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48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10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Estrutura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| Por classes de maturidade das empresas  </a:t>
            </a:r>
            <a:r>
              <a:rPr lang="pt-PT" sz="2000" b="1" dirty="0">
                <a:solidFill>
                  <a:srgbClr val="FFFFFF"/>
                </a:solidFill>
                <a:latin typeface="Calibri"/>
              </a:rPr>
              <a:t>   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299062"/>
            <a:ext cx="4512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 smtClean="0"/>
              <a:t>54% das empresas </a:t>
            </a:r>
            <a:r>
              <a:rPr lang="pt-PT" sz="1600" dirty="0" smtClean="0"/>
              <a:t>em atividade </a:t>
            </a:r>
            <a:r>
              <a:rPr lang="pt-PT" sz="1600" b="1" dirty="0" smtClean="0"/>
              <a:t>tinham até dez anos </a:t>
            </a:r>
            <a:r>
              <a:rPr lang="pt-PT" sz="1600" dirty="0" smtClean="0"/>
              <a:t>- o </a:t>
            </a:r>
            <a:r>
              <a:rPr lang="pt-PT" sz="1600" b="1" dirty="0" smtClean="0"/>
              <a:t>peso das empresas mais jovens</a:t>
            </a:r>
            <a:r>
              <a:rPr lang="pt-PT" sz="1600" dirty="0" smtClean="0"/>
              <a:t> no total das empresas tem </a:t>
            </a:r>
            <a:r>
              <a:rPr lang="pt-PT" sz="1600" b="1" dirty="0" smtClean="0"/>
              <a:t>aumentado desde 2014</a:t>
            </a:r>
            <a:r>
              <a:rPr lang="pt-PT" sz="1600" dirty="0" smtClean="0"/>
              <a:t>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31377" y="5227812"/>
            <a:ext cx="4512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Mais </a:t>
            </a:r>
            <a:r>
              <a:rPr lang="pt-PT" sz="1600" b="1" dirty="0" smtClean="0"/>
              <a:t>de 50% do VN</a:t>
            </a:r>
            <a:r>
              <a:rPr lang="pt-PT" sz="1600" dirty="0" smtClean="0"/>
              <a:t> gerado teve </a:t>
            </a:r>
            <a:r>
              <a:rPr lang="pt-PT" sz="1600" dirty="0"/>
              <a:t>origem em empresas </a:t>
            </a:r>
            <a:r>
              <a:rPr lang="pt-PT" sz="1600" dirty="0" smtClean="0"/>
              <a:t>com </a:t>
            </a:r>
            <a:r>
              <a:rPr lang="pt-PT" sz="1600" dirty="0"/>
              <a:t>atividade há </a:t>
            </a:r>
            <a:r>
              <a:rPr lang="pt-PT" sz="1600" b="1" dirty="0"/>
              <a:t>mais de 20 anos</a:t>
            </a:r>
            <a:r>
              <a:rPr lang="pt-PT" sz="1600" dirty="0"/>
              <a:t> </a:t>
            </a:r>
            <a:r>
              <a:rPr lang="pt-PT" sz="1600" dirty="0" smtClean="0"/>
              <a:t>-  </a:t>
            </a:r>
            <a:r>
              <a:rPr lang="pt-PT" sz="1600" b="1" dirty="0" smtClean="0"/>
              <a:t>esta</a:t>
            </a:r>
            <a:r>
              <a:rPr lang="pt-PT" sz="1600" dirty="0" smtClean="0"/>
              <a:t> </a:t>
            </a:r>
            <a:r>
              <a:rPr lang="pt-PT" sz="1600" b="1" dirty="0" smtClean="0"/>
              <a:t>proporção </a:t>
            </a:r>
            <a:r>
              <a:rPr lang="pt-PT" sz="1600" b="1" dirty="0"/>
              <a:t>tem aumentado sucessivamente desde </a:t>
            </a:r>
            <a:r>
              <a:rPr lang="pt-PT" sz="1600" b="1" dirty="0" smtClean="0"/>
              <a:t>2011.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440077"/>
              </p:ext>
            </p:extLst>
          </p:nvPr>
        </p:nvGraphicFramePr>
        <p:xfrm>
          <a:off x="134624" y="923447"/>
          <a:ext cx="8993506" cy="437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63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234712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2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11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Estrutura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|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Em função da integração no setor exportador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 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162502"/>
              </p:ext>
            </p:extLst>
          </p:nvPr>
        </p:nvGraphicFramePr>
        <p:xfrm>
          <a:off x="150494" y="1486477"/>
          <a:ext cx="8816085" cy="496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0" y="11171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b="1" dirty="0"/>
              <a:t>O setor exportador reunia </a:t>
            </a:r>
            <a:r>
              <a:rPr lang="pt-PT" b="1" dirty="0" smtClean="0"/>
              <a:t>5,8% </a:t>
            </a:r>
            <a:r>
              <a:rPr lang="pt-PT" b="1" dirty="0"/>
              <a:t>das empresas e </a:t>
            </a:r>
            <a:r>
              <a:rPr lang="pt-PT" b="1" dirty="0" smtClean="0"/>
              <a:t>34,5% </a:t>
            </a:r>
            <a:r>
              <a:rPr lang="pt-PT" b="1" dirty="0"/>
              <a:t>do volume de </a:t>
            </a:r>
            <a:r>
              <a:rPr lang="pt-PT" b="1" dirty="0" smtClean="0"/>
              <a:t>negócios</a:t>
            </a:r>
            <a:r>
              <a:rPr lang="pt-PT" sz="1600" b="1" dirty="0" smtClean="0"/>
              <a:t>.</a:t>
            </a: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38945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2331892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98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12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Estrutura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|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Por setor de atividade em função da integração no setor exportador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661195"/>
              </p:ext>
            </p:extLst>
          </p:nvPr>
        </p:nvGraphicFramePr>
        <p:xfrm>
          <a:off x="150494" y="1569660"/>
          <a:ext cx="8734199" cy="4823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0" y="98330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 smtClean="0"/>
              <a:t>O setor </a:t>
            </a:r>
            <a:r>
              <a:rPr lang="pt-PT" sz="1600" b="1" dirty="0"/>
              <a:t>exportador assumia maior relevância </a:t>
            </a:r>
            <a:r>
              <a:rPr lang="pt-PT" sz="1600" b="1" dirty="0" smtClean="0"/>
              <a:t>na indústria</a:t>
            </a:r>
            <a:r>
              <a:rPr lang="pt-PT" sz="1600" b="1" dirty="0"/>
              <a:t>: </a:t>
            </a:r>
            <a:r>
              <a:rPr lang="pt-PT" sz="1600" b="1" dirty="0" smtClean="0"/>
              <a:t>15,1% </a:t>
            </a:r>
            <a:r>
              <a:rPr lang="pt-PT" sz="1600" b="1" dirty="0"/>
              <a:t>das empresas deste setor integravam o setor </a:t>
            </a:r>
            <a:r>
              <a:rPr lang="pt-PT" sz="1600" b="1" dirty="0" smtClean="0"/>
              <a:t>exportador</a:t>
            </a:r>
          </a:p>
        </p:txBody>
      </p:sp>
    </p:spTree>
    <p:extLst>
      <p:ext uri="{BB962C8B-B14F-4D97-AF65-F5344CB8AC3E}">
        <p14:creationId xmlns:p14="http://schemas.microsoft.com/office/powerpoint/2010/main" val="26517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114248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24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13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Demografia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|Contributos (pp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) para a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Taxa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de variação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(%)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  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901419"/>
            <a:ext cx="914400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 smtClean="0"/>
              <a:t>Em 2017 o </a:t>
            </a:r>
            <a:r>
              <a:rPr lang="pt-PT" sz="1600" dirty="0"/>
              <a:t>número de </a:t>
            </a:r>
            <a:r>
              <a:rPr lang="pt-PT" sz="1600" b="1" dirty="0"/>
              <a:t>empresas em atividade aumentou 1,7</a:t>
            </a:r>
            <a:r>
              <a:rPr lang="pt-PT" sz="1600" b="1" dirty="0" smtClean="0"/>
              <a:t>%. </a:t>
            </a:r>
            <a:r>
              <a:rPr lang="pt-PT" sz="1600" dirty="0" smtClean="0"/>
              <a:t>Para este crescimento o nascimento de novas empresas  contribuiu com 8,34pp</a:t>
            </a:r>
            <a:r>
              <a:rPr lang="pt-PT" sz="1600" dirty="0"/>
              <a:t> </a:t>
            </a:r>
            <a:r>
              <a:rPr lang="pt-PT" sz="1600" dirty="0" smtClean="0"/>
              <a:t>e a morte com 6,65pp.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260344"/>
              </p:ext>
            </p:extLst>
          </p:nvPr>
        </p:nvGraphicFramePr>
        <p:xfrm>
          <a:off x="0" y="1732417"/>
          <a:ext cx="9144000" cy="477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5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4791154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46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14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Demografia |Taxa de variação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do número de empresas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(%)  por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classes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de dimensão</a:t>
            </a:r>
            <a:endParaRPr lang="pt-PT" sz="2400" b="1" dirty="0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901419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 smtClean="0"/>
              <a:t>O </a:t>
            </a:r>
            <a:r>
              <a:rPr lang="pt-PT" sz="1600" b="1" dirty="0" smtClean="0"/>
              <a:t>aumento </a:t>
            </a:r>
            <a:r>
              <a:rPr lang="pt-PT" sz="1600" b="1" dirty="0"/>
              <a:t>do número de empresas </a:t>
            </a:r>
            <a:r>
              <a:rPr lang="pt-PT" sz="1600" dirty="0"/>
              <a:t>entre </a:t>
            </a:r>
            <a:r>
              <a:rPr lang="pt-PT" sz="1600" b="1" dirty="0"/>
              <a:t>2013 e 2017 </a:t>
            </a:r>
            <a:r>
              <a:rPr lang="pt-PT" sz="1600" dirty="0"/>
              <a:t>foi </a:t>
            </a:r>
            <a:r>
              <a:rPr lang="pt-PT" sz="1600" b="1" dirty="0"/>
              <a:t>transversal a todas as classes de dimensão</a:t>
            </a:r>
            <a:r>
              <a:rPr lang="pt-PT" sz="1600" b="1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Nesse período, registou-se um </a:t>
            </a:r>
            <a:r>
              <a:rPr lang="pt-PT" sz="1600" b="1" dirty="0"/>
              <a:t>crescimento acumulado de 6,3% nas microempresas</a:t>
            </a:r>
            <a:r>
              <a:rPr lang="pt-PT" sz="1600" dirty="0"/>
              <a:t>, de </a:t>
            </a:r>
            <a:r>
              <a:rPr lang="pt-PT" sz="1600" b="1" dirty="0"/>
              <a:t>12,7% nas </a:t>
            </a:r>
            <a:r>
              <a:rPr lang="pt-PT" sz="1600" b="1" dirty="0" smtClean="0"/>
              <a:t>PME </a:t>
            </a:r>
            <a:r>
              <a:rPr lang="pt-PT" sz="1600" dirty="0" smtClean="0"/>
              <a:t>e </a:t>
            </a:r>
            <a:r>
              <a:rPr lang="pt-PT" sz="1600" dirty="0"/>
              <a:t>de </a:t>
            </a:r>
            <a:r>
              <a:rPr lang="pt-PT" sz="1600" b="1" dirty="0"/>
              <a:t>19,9% nas grandes empresas</a:t>
            </a:r>
            <a:r>
              <a:rPr lang="pt-PT" sz="1600" dirty="0"/>
              <a:t>.</a:t>
            </a:r>
            <a:endParaRPr lang="pt-PT" sz="1600" dirty="0" smtClean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80605"/>
              </p:ext>
            </p:extLst>
          </p:nvPr>
        </p:nvGraphicFramePr>
        <p:xfrm>
          <a:off x="0" y="2132525"/>
          <a:ext cx="9048465" cy="440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276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2556861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67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15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Demografia | Variação n.º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de empresas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2013-2017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| Por setores de atividade económica   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901419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Todos os setores de atividade económica </a:t>
            </a:r>
            <a:r>
              <a:rPr lang="pt-PT" sz="1600" dirty="0"/>
              <a:t>registaram um </a:t>
            </a:r>
            <a:r>
              <a:rPr lang="pt-PT" sz="1600" b="1" dirty="0"/>
              <a:t>aumento do número de empresas </a:t>
            </a:r>
            <a:r>
              <a:rPr lang="pt-PT" sz="1600" dirty="0"/>
              <a:t>em atividade entre </a:t>
            </a:r>
            <a:r>
              <a:rPr lang="pt-PT" sz="1600" b="1" dirty="0"/>
              <a:t>2013 e 2017</a:t>
            </a:r>
            <a:r>
              <a:rPr lang="pt-PT" sz="1600" dirty="0"/>
              <a:t>, com </a:t>
            </a:r>
            <a:r>
              <a:rPr lang="pt-PT" sz="1600" b="1" dirty="0"/>
              <a:t>exceção da construção (redução de 4,3%)</a:t>
            </a:r>
            <a:r>
              <a:rPr lang="pt-PT" sz="1600" b="1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 A </a:t>
            </a:r>
            <a:r>
              <a:rPr lang="pt-PT" sz="1600" b="1" dirty="0"/>
              <a:t>agricultura e pescas </a:t>
            </a:r>
            <a:r>
              <a:rPr lang="pt-PT" sz="1600" dirty="0"/>
              <a:t>apresentou o </a:t>
            </a:r>
            <a:r>
              <a:rPr lang="pt-PT" sz="1600" b="1" dirty="0"/>
              <a:t>maior crescimento </a:t>
            </a:r>
            <a:r>
              <a:rPr lang="pt-PT" sz="1600" b="1" dirty="0" smtClean="0"/>
              <a:t>(</a:t>
            </a:r>
            <a:r>
              <a:rPr lang="pt-PT" sz="1600" b="1" dirty="0"/>
              <a:t>31,3%), </a:t>
            </a:r>
            <a:r>
              <a:rPr lang="pt-PT" sz="1600" dirty="0"/>
              <a:t>seguindo-se</a:t>
            </a:r>
            <a:r>
              <a:rPr lang="pt-PT" sz="1600" b="1" dirty="0"/>
              <a:t> os outros serviços (13,2</a:t>
            </a:r>
            <a:r>
              <a:rPr lang="pt-PT" sz="1600" b="1" dirty="0" smtClean="0"/>
              <a:t>%).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734459"/>
              </p:ext>
            </p:extLst>
          </p:nvPr>
        </p:nvGraphicFramePr>
        <p:xfrm>
          <a:off x="0" y="2132525"/>
          <a:ext cx="9144000" cy="440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948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4190926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91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16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Demografia | Variação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do número de empresas 2013-2017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| Por localização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  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90141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 smtClean="0"/>
              <a:t>Todas as regiões do país registaram uma variação positiva do número de empresas </a:t>
            </a:r>
            <a:r>
              <a:rPr lang="pt-PT" sz="1600" dirty="0" smtClean="0"/>
              <a:t>em </a:t>
            </a:r>
            <a:r>
              <a:rPr lang="pt-PT" sz="1600" dirty="0"/>
              <a:t>atividade entre 2013 e </a:t>
            </a:r>
            <a:r>
              <a:rPr lang="pt-PT" sz="1600" dirty="0" smtClean="0"/>
              <a:t>2017.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 </a:t>
            </a:r>
            <a:r>
              <a:rPr lang="pt-PT" sz="1600" b="1" dirty="0"/>
              <a:t>A região Norte e a área metropolitana de Lisboa </a:t>
            </a:r>
            <a:r>
              <a:rPr lang="pt-PT" sz="1600" dirty="0"/>
              <a:t>foram as regiões que mais contribuíram para o </a:t>
            </a:r>
            <a:r>
              <a:rPr lang="pt-PT" sz="1600" b="1" dirty="0"/>
              <a:t>crescimento </a:t>
            </a:r>
            <a:r>
              <a:rPr lang="pt-PT" sz="1600" b="1" dirty="0" smtClean="0"/>
              <a:t>acumulado no número de empresas  </a:t>
            </a:r>
            <a:r>
              <a:rPr lang="pt-PT" sz="1600" dirty="0" smtClean="0"/>
              <a:t>(</a:t>
            </a:r>
            <a:r>
              <a:rPr lang="pt-PT" sz="1600" dirty="0"/>
              <a:t>contributos de 2,9 pp e 2,0 pp, respetivamente</a:t>
            </a:r>
            <a:r>
              <a:rPr lang="pt-PT" sz="1600" dirty="0" smtClean="0"/>
              <a:t>).</a:t>
            </a:r>
            <a:endParaRPr lang="pt-PT" sz="1600" b="1" dirty="0" smtClean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324749"/>
              </p:ext>
            </p:extLst>
          </p:nvPr>
        </p:nvGraphicFramePr>
        <p:xfrm>
          <a:off x="0" y="2361480"/>
          <a:ext cx="9144000" cy="409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542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7411697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15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17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Atividade e rentabilidade | Volume de negócios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– </a:t>
            </a:r>
            <a:r>
              <a:rPr lang="pt-PT" sz="2400" b="1" dirty="0" err="1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Tx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 de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crescimento anual       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901419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O </a:t>
            </a:r>
            <a:r>
              <a:rPr lang="pt-PT" sz="1600" b="1" dirty="0" smtClean="0"/>
              <a:t>VN das </a:t>
            </a:r>
            <a:r>
              <a:rPr lang="pt-PT" sz="1600" b="1" dirty="0"/>
              <a:t>empresas aumentou 9% </a:t>
            </a:r>
            <a:r>
              <a:rPr lang="pt-PT" sz="1600" dirty="0"/>
              <a:t>em 2017</a:t>
            </a:r>
            <a:r>
              <a:rPr lang="pt-PT" sz="1600" b="1" dirty="0"/>
              <a:t>. O </a:t>
            </a:r>
            <a:r>
              <a:rPr lang="pt-PT" sz="1600" b="1" dirty="0" smtClean="0"/>
              <a:t>aumento foi transversal </a:t>
            </a:r>
            <a:r>
              <a:rPr lang="pt-PT" sz="1600" b="1" dirty="0"/>
              <a:t>a todas as classes de dimensão</a:t>
            </a:r>
            <a:r>
              <a:rPr lang="pt-PT" sz="1600" dirty="0"/>
              <a:t>: </a:t>
            </a:r>
            <a:r>
              <a:rPr lang="pt-PT" sz="1600" dirty="0" smtClean="0"/>
              <a:t>11,8% </a:t>
            </a:r>
            <a:r>
              <a:rPr lang="pt-PT" sz="1600" dirty="0"/>
              <a:t>nas grandes </a:t>
            </a:r>
            <a:r>
              <a:rPr lang="pt-PT" sz="1600" dirty="0" smtClean="0"/>
              <a:t>empresas, 7,2% </a:t>
            </a:r>
            <a:r>
              <a:rPr lang="pt-PT" sz="1600" dirty="0"/>
              <a:t>nas </a:t>
            </a:r>
            <a:r>
              <a:rPr lang="pt-PT" sz="1600" dirty="0" smtClean="0"/>
              <a:t>PME e 7% </a:t>
            </a:r>
            <a:r>
              <a:rPr lang="pt-PT" sz="1600" dirty="0"/>
              <a:t>nas </a:t>
            </a:r>
            <a:r>
              <a:rPr lang="pt-PT" sz="1600" dirty="0" smtClean="0"/>
              <a:t>microempresas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Também a nível setorial o </a:t>
            </a:r>
            <a:r>
              <a:rPr lang="pt-PT" sz="1600" b="1" dirty="0"/>
              <a:t>aumento do </a:t>
            </a:r>
            <a:r>
              <a:rPr lang="pt-PT" sz="1600" b="1" dirty="0" smtClean="0"/>
              <a:t>VN foi </a:t>
            </a:r>
            <a:r>
              <a:rPr lang="pt-PT" sz="1600" b="1" dirty="0"/>
              <a:t>generalizado</a:t>
            </a:r>
            <a:r>
              <a:rPr lang="pt-PT" sz="1600" dirty="0"/>
              <a:t>. </a:t>
            </a:r>
            <a:r>
              <a:rPr lang="pt-PT" sz="1600" dirty="0" smtClean="0"/>
              <a:t>As </a:t>
            </a:r>
            <a:r>
              <a:rPr lang="pt-PT" sz="1600" dirty="0"/>
              <a:t>variações </a:t>
            </a:r>
            <a:r>
              <a:rPr lang="pt-PT" sz="1600" dirty="0" smtClean="0"/>
              <a:t>situaram-se </a:t>
            </a:r>
            <a:r>
              <a:rPr lang="pt-PT" sz="1600" dirty="0"/>
              <a:t>entre </a:t>
            </a:r>
            <a:r>
              <a:rPr lang="pt-PT" sz="1600" b="1" dirty="0" smtClean="0"/>
              <a:t>4,6%</a:t>
            </a:r>
            <a:r>
              <a:rPr lang="pt-PT" sz="1600" dirty="0" smtClean="0"/>
              <a:t> </a:t>
            </a:r>
            <a:r>
              <a:rPr lang="pt-PT" sz="1600" dirty="0"/>
              <a:t>(na </a:t>
            </a:r>
            <a:r>
              <a:rPr lang="pt-PT" sz="1600" b="1" dirty="0"/>
              <a:t>eletricidade e água</a:t>
            </a:r>
            <a:r>
              <a:rPr lang="pt-PT" sz="1600" dirty="0"/>
              <a:t>) e </a:t>
            </a:r>
            <a:r>
              <a:rPr lang="pt-PT" sz="1600" b="1" dirty="0" smtClean="0"/>
              <a:t>11,3%</a:t>
            </a:r>
            <a:r>
              <a:rPr lang="pt-PT" sz="1600" dirty="0" smtClean="0"/>
              <a:t> </a:t>
            </a:r>
            <a:r>
              <a:rPr lang="pt-PT" sz="1600" dirty="0"/>
              <a:t>(na </a:t>
            </a:r>
            <a:r>
              <a:rPr lang="pt-PT" sz="1600" b="1" dirty="0"/>
              <a:t>construção</a:t>
            </a:r>
            <a:r>
              <a:rPr lang="pt-PT" sz="1600" dirty="0"/>
              <a:t> e na </a:t>
            </a:r>
            <a:r>
              <a:rPr lang="pt-PT" sz="1600" b="1" dirty="0" smtClean="0"/>
              <a:t>indústria</a:t>
            </a:r>
            <a:r>
              <a:rPr lang="pt-PT" sz="1600" dirty="0" smtClean="0"/>
              <a:t>).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423098"/>
              </p:ext>
            </p:extLst>
          </p:nvPr>
        </p:nvGraphicFramePr>
        <p:xfrm>
          <a:off x="0" y="2274342"/>
          <a:ext cx="9144000" cy="424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922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1221424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40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18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Atividade e rentabilidade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|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   Mercado externo - % do VN          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901419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O peso das exportações no total do VN aumentou para 21,8% em </a:t>
            </a:r>
            <a:r>
              <a:rPr lang="pt-PT" sz="1600" b="1" dirty="0" smtClean="0"/>
              <a:t>2017.</a:t>
            </a:r>
            <a:endParaRPr lang="pt-PT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 smtClean="0"/>
              <a:t>A </a:t>
            </a:r>
            <a:r>
              <a:rPr lang="pt-PT" sz="1600" dirty="0"/>
              <a:t>evolução do </a:t>
            </a:r>
            <a:r>
              <a:rPr lang="pt-PT" sz="1600" dirty="0" smtClean="0"/>
              <a:t>VN das </a:t>
            </a:r>
            <a:r>
              <a:rPr lang="pt-PT" sz="1600" dirty="0"/>
              <a:t>empresas resultou dos </a:t>
            </a:r>
            <a:r>
              <a:rPr lang="pt-PT" sz="1600" b="1" dirty="0"/>
              <a:t>contributos positivos do mercado interno e do mercado externo</a:t>
            </a:r>
            <a:r>
              <a:rPr lang="pt-PT" sz="1600" dirty="0"/>
              <a:t> (6,8 pp e </a:t>
            </a:r>
            <a:r>
              <a:rPr lang="pt-PT" sz="1600" b="1" dirty="0"/>
              <a:t>2,3 pp, </a:t>
            </a:r>
            <a:r>
              <a:rPr lang="pt-PT" sz="1600" dirty="0"/>
              <a:t>respetivamente). </a:t>
            </a:r>
            <a:endParaRPr lang="pt-PT" sz="1600" dirty="0" smtClean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074178"/>
              </p:ext>
            </p:extLst>
          </p:nvPr>
        </p:nvGraphicFramePr>
        <p:xfrm>
          <a:off x="0" y="1988840"/>
          <a:ext cx="914399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214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3056621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64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19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Atividade e rentabilidade | EBITDA - Taxa de crescimento anual              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90141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O </a:t>
            </a:r>
            <a:r>
              <a:rPr lang="pt-PT" sz="1600" b="1" dirty="0"/>
              <a:t>EBITDA </a:t>
            </a:r>
            <a:r>
              <a:rPr lang="pt-PT" sz="1600" b="1" dirty="0" smtClean="0"/>
              <a:t>aumentou 14,6% </a:t>
            </a:r>
            <a:r>
              <a:rPr lang="pt-PT" sz="1600" b="1" dirty="0"/>
              <a:t>em 2017, relativamente a </a:t>
            </a:r>
            <a:r>
              <a:rPr lang="pt-PT" sz="1600" b="1" dirty="0" smtClean="0"/>
              <a:t>2016</a:t>
            </a:r>
            <a:r>
              <a:rPr lang="pt-PT" sz="1600" dirty="0" smtClean="0"/>
              <a:t>. O </a:t>
            </a:r>
            <a:r>
              <a:rPr lang="pt-PT" sz="1600" dirty="0"/>
              <a:t>aumento </a:t>
            </a:r>
            <a:r>
              <a:rPr lang="pt-PT" sz="1600" dirty="0" smtClean="0"/>
              <a:t>foi transversal mas mais </a:t>
            </a:r>
            <a:r>
              <a:rPr lang="pt-PT" sz="1600" dirty="0"/>
              <a:t>expressivo nas classes de menor dimensão: </a:t>
            </a:r>
            <a:r>
              <a:rPr lang="pt-PT" sz="1600" b="1" dirty="0" smtClean="0"/>
              <a:t>22,4% </a:t>
            </a:r>
            <a:r>
              <a:rPr lang="pt-PT" sz="1600" b="1" dirty="0"/>
              <a:t>nas </a:t>
            </a:r>
            <a:r>
              <a:rPr lang="pt-PT" sz="1600" b="1" dirty="0" smtClean="0"/>
              <a:t>PME </a:t>
            </a:r>
            <a:r>
              <a:rPr lang="pt-PT" sz="1600" dirty="0" smtClean="0"/>
              <a:t>e </a:t>
            </a:r>
            <a:r>
              <a:rPr lang="pt-PT" sz="1600" b="1" dirty="0" smtClean="0"/>
              <a:t>21,2% </a:t>
            </a:r>
            <a:r>
              <a:rPr lang="pt-PT" sz="1600" b="1" dirty="0"/>
              <a:t>nas microempresas</a:t>
            </a:r>
            <a:r>
              <a:rPr lang="pt-PT" sz="1600" dirty="0"/>
              <a:t>. </a:t>
            </a:r>
            <a:endParaRPr lang="pt-PT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O </a:t>
            </a:r>
            <a:r>
              <a:rPr lang="pt-PT" sz="1600" b="1" dirty="0"/>
              <a:t>setor da agricultura e pescas apresentou o maior aumento</a:t>
            </a:r>
            <a:r>
              <a:rPr lang="pt-PT" sz="1600" dirty="0"/>
              <a:t> </a:t>
            </a:r>
            <a:r>
              <a:rPr lang="pt-PT" sz="1600" dirty="0" smtClean="0"/>
              <a:t>(55,3%) </a:t>
            </a:r>
            <a:r>
              <a:rPr lang="pt-PT" sz="1600" b="1" dirty="0"/>
              <a:t>e a construção o menor (1%).</a:t>
            </a:r>
            <a:endParaRPr lang="pt-PT" sz="1600" b="1" dirty="0" smtClean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821130"/>
              </p:ext>
            </p:extLst>
          </p:nvPr>
        </p:nvGraphicFramePr>
        <p:xfrm>
          <a:off x="0" y="2492896"/>
          <a:ext cx="9144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34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550444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42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2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4421" y="2278470"/>
            <a:ext cx="80295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3200" b="1" dirty="0">
                <a:ln>
                  <a:solidFill>
                    <a:sysClr val="windowText" lastClr="000000"/>
                  </a:solidFill>
                </a:ln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Análise Setorial das Sociedades não Financeiras em </a:t>
            </a:r>
            <a:r>
              <a:rPr lang="pt-PT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Portugal</a:t>
            </a:r>
            <a:endParaRPr lang="pt-PT" sz="3200" b="1" dirty="0">
              <a:ln>
                <a:solidFill>
                  <a:sysClr val="windowText" lastClr="000000"/>
                </a:solidFill>
              </a:ln>
              <a:solidFill>
                <a:srgbClr val="00599D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Estrutura Empresarial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1166816" y="3700525"/>
            <a:ext cx="7924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Sectoral Analysis of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Non–Financial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Corporations in Portugal </a:t>
            </a:r>
          </a:p>
        </p:txBody>
      </p:sp>
      <p:sp>
        <p:nvSpPr>
          <p:cNvPr id="9" name="Oval 8"/>
          <p:cNvSpPr/>
          <p:nvPr/>
        </p:nvSpPr>
        <p:spPr>
          <a:xfrm>
            <a:off x="460675" y="2547079"/>
            <a:ext cx="540000" cy="540000"/>
          </a:xfrm>
          <a:prstGeom prst="ellipse">
            <a:avLst/>
          </a:prstGeom>
          <a:solidFill>
            <a:srgbClr val="BBE0E3"/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1</a:t>
            </a:r>
            <a:endParaRPr lang="pt-PT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4962525"/>
            <a:ext cx="914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rgbClr val="003964"/>
                </a:solidFill>
                <a:latin typeface="Trebuchet MS" pitchFamily="34" charset="0"/>
                <a:cs typeface="Arial" charset="0"/>
              </a:rPr>
              <a:t>Nuno </a:t>
            </a:r>
            <a:r>
              <a:rPr lang="pt-PT" b="1" dirty="0">
                <a:solidFill>
                  <a:srgbClr val="003964"/>
                </a:solidFill>
                <a:latin typeface="Trebuchet MS" pitchFamily="34" charset="0"/>
                <a:cs typeface="Arial" charset="0"/>
              </a:rPr>
              <a:t>Tavares </a:t>
            </a:r>
            <a:r>
              <a:rPr lang="pt-PT" dirty="0">
                <a:solidFill>
                  <a:srgbClr val="003964"/>
                </a:solidFill>
                <a:latin typeface="Trebuchet MS" pitchFamily="34" charset="0"/>
                <a:cs typeface="Arial" charset="0"/>
              </a:rPr>
              <a:t>– Direção de Serviços de Análise Económica</a:t>
            </a:r>
          </a:p>
          <a:p>
            <a:pPr algn="r"/>
            <a:r>
              <a:rPr lang="pt-PT" dirty="0" smtClean="0">
                <a:solidFill>
                  <a:srgbClr val="003964"/>
                </a:solidFill>
                <a:latin typeface="Trebuchet MS" pitchFamily="34" charset="0"/>
                <a:cs typeface="Arial" charset="0"/>
                <a:hlinkClick r:id="rId7"/>
              </a:rPr>
              <a:t>nuno.tavares@gee.gov.pt</a:t>
            </a:r>
            <a:r>
              <a:rPr lang="pt-PT" dirty="0" smtClean="0">
                <a:solidFill>
                  <a:srgbClr val="003964"/>
                </a:solidFill>
                <a:latin typeface="Trebuchet MS" pitchFamily="34" charset="0"/>
                <a:cs typeface="Arial" charset="0"/>
              </a:rPr>
              <a:t> </a:t>
            </a:r>
            <a:endParaRPr lang="en-US" dirty="0">
              <a:solidFill>
                <a:srgbClr val="003964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5465644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89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20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Atividade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 rentabilidade |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Rentabilidade dos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capitais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próprios (%)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901419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A </a:t>
            </a:r>
            <a:r>
              <a:rPr lang="pt-PT" sz="1600" b="1" dirty="0" smtClean="0"/>
              <a:t>rentabilidade  </a:t>
            </a:r>
            <a:r>
              <a:rPr lang="pt-PT" sz="1600" b="1" dirty="0"/>
              <a:t>dos capitais </a:t>
            </a:r>
            <a:r>
              <a:rPr lang="pt-PT" sz="1600" b="1" dirty="0" smtClean="0"/>
              <a:t>próprios </a:t>
            </a:r>
            <a:r>
              <a:rPr lang="pt-PT" sz="1600" dirty="0"/>
              <a:t>das empresas </a:t>
            </a:r>
            <a:r>
              <a:rPr lang="pt-PT" sz="1600" b="1" dirty="0"/>
              <a:t>ascendeu a </a:t>
            </a:r>
            <a:r>
              <a:rPr lang="pt-PT" sz="1600" b="1" dirty="0" smtClean="0"/>
              <a:t>8,8% </a:t>
            </a:r>
            <a:r>
              <a:rPr lang="pt-PT" sz="1600" b="1" dirty="0"/>
              <a:t>em </a:t>
            </a:r>
            <a:r>
              <a:rPr lang="pt-PT" sz="1600" b="1" dirty="0" smtClean="0"/>
              <a:t>2017</a:t>
            </a:r>
            <a:r>
              <a:rPr lang="pt-PT" sz="1600" dirty="0"/>
              <a:t> </a:t>
            </a:r>
            <a:r>
              <a:rPr lang="pt-PT" sz="1600" dirty="0" smtClean="0"/>
              <a:t>(+ 2,1 </a:t>
            </a:r>
            <a:r>
              <a:rPr lang="pt-PT" sz="1600" dirty="0"/>
              <a:t>pp do que em </a:t>
            </a:r>
            <a:r>
              <a:rPr lang="pt-PT" sz="1600" dirty="0" smtClean="0"/>
              <a:t>2016).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A </a:t>
            </a:r>
            <a:r>
              <a:rPr lang="pt-PT" sz="1600" b="1" dirty="0" smtClean="0"/>
              <a:t>rentabilidade </a:t>
            </a:r>
            <a:r>
              <a:rPr lang="pt-PT" sz="1600" b="1" dirty="0"/>
              <a:t>foi positiva para todas as classes de dimensão e setores de atividade económica. </a:t>
            </a:r>
            <a:endParaRPr lang="pt-PT" sz="1600" b="1" dirty="0" smtClean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23941"/>
              </p:ext>
            </p:extLst>
          </p:nvPr>
        </p:nvGraphicFramePr>
        <p:xfrm>
          <a:off x="150494" y="2132525"/>
          <a:ext cx="8886002" cy="432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964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5492727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2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21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Situação Financeira |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 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Autonomia Financeira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         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901419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A </a:t>
            </a:r>
            <a:r>
              <a:rPr lang="pt-PT" sz="1600" b="1" dirty="0"/>
              <a:t>autonomia financeira das empresas foi de </a:t>
            </a:r>
            <a:r>
              <a:rPr lang="pt-PT" sz="1600" b="1" dirty="0" smtClean="0"/>
              <a:t>33,3% </a:t>
            </a:r>
            <a:r>
              <a:rPr lang="pt-PT" sz="1600" b="1" dirty="0"/>
              <a:t>em </a:t>
            </a:r>
            <a:r>
              <a:rPr lang="pt-PT" sz="1600" b="1" dirty="0" smtClean="0"/>
              <a:t>2017</a:t>
            </a:r>
            <a:r>
              <a:rPr lang="pt-PT" sz="1600" dirty="0"/>
              <a:t> </a:t>
            </a:r>
            <a:r>
              <a:rPr lang="pt-PT" sz="1600" dirty="0" smtClean="0"/>
              <a:t>(+ 1,2 </a:t>
            </a:r>
            <a:r>
              <a:rPr lang="pt-PT" sz="1600" dirty="0"/>
              <a:t>pp do que em </a:t>
            </a:r>
            <a:r>
              <a:rPr lang="pt-PT" sz="1600" dirty="0" smtClean="0"/>
              <a:t>2016).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 smtClean="0"/>
              <a:t>A </a:t>
            </a:r>
            <a:r>
              <a:rPr lang="pt-PT" sz="1600" b="1" dirty="0" smtClean="0"/>
              <a:t>Agricultura </a:t>
            </a:r>
            <a:r>
              <a:rPr lang="pt-PT" sz="1600" b="1" dirty="0"/>
              <a:t>e </a:t>
            </a:r>
            <a:r>
              <a:rPr lang="pt-PT" sz="1600" b="1" dirty="0" smtClean="0"/>
              <a:t>pescas, </a:t>
            </a:r>
            <a:r>
              <a:rPr lang="pt-PT" sz="1600" b="1" dirty="0"/>
              <a:t>e a </a:t>
            </a:r>
            <a:r>
              <a:rPr lang="pt-PT" sz="1600" b="1" dirty="0" smtClean="0"/>
              <a:t>Indústria </a:t>
            </a:r>
            <a:r>
              <a:rPr lang="pt-PT" sz="1600" b="1" dirty="0"/>
              <a:t>eram os setores com maior autonomia financeira </a:t>
            </a:r>
            <a:r>
              <a:rPr lang="pt-PT" sz="1600" dirty="0"/>
              <a:t>(</a:t>
            </a:r>
            <a:r>
              <a:rPr lang="pt-PT" sz="1600" dirty="0" smtClean="0"/>
              <a:t>41,2%, </a:t>
            </a:r>
            <a:r>
              <a:rPr lang="pt-PT" sz="1600" dirty="0"/>
              <a:t>em ambos os casos), seguindo-se o comércio (</a:t>
            </a:r>
            <a:r>
              <a:rPr lang="pt-PT" sz="1600" dirty="0" smtClean="0"/>
              <a:t>35,5%). 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551069"/>
              </p:ext>
            </p:extLst>
          </p:nvPr>
        </p:nvGraphicFramePr>
        <p:xfrm>
          <a:off x="1" y="1886305"/>
          <a:ext cx="9144000" cy="463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071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5886799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35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22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Situação Financeira |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Empresas com capitais próprios negativos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(%)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         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901419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Em 2017, </a:t>
            </a:r>
            <a:r>
              <a:rPr lang="pt-PT" sz="1600" b="1" dirty="0" smtClean="0"/>
              <a:t>28,5% </a:t>
            </a:r>
            <a:r>
              <a:rPr lang="pt-PT" sz="1600" b="1" dirty="0"/>
              <a:t>das microempresas</a:t>
            </a:r>
            <a:r>
              <a:rPr lang="pt-PT" sz="1600" dirty="0"/>
              <a:t>, </a:t>
            </a:r>
            <a:r>
              <a:rPr lang="pt-PT" sz="1600" b="1" dirty="0" smtClean="0"/>
              <a:t>10,3% </a:t>
            </a:r>
            <a:r>
              <a:rPr lang="pt-PT" sz="1600" b="1" dirty="0"/>
              <a:t>das </a:t>
            </a:r>
            <a:r>
              <a:rPr lang="pt-PT" sz="1600" b="1" dirty="0" smtClean="0"/>
              <a:t>PME e 4,3% </a:t>
            </a:r>
            <a:r>
              <a:rPr lang="pt-PT" sz="1600" b="1" dirty="0"/>
              <a:t>das grandes empresas tinham capitais próprios </a:t>
            </a:r>
            <a:r>
              <a:rPr lang="pt-PT" sz="1600" b="1" dirty="0" smtClean="0"/>
              <a:t>negativos.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O </a:t>
            </a:r>
            <a:r>
              <a:rPr lang="pt-PT" sz="1600" b="1" dirty="0"/>
              <a:t>comércio e os outros serviços </a:t>
            </a:r>
            <a:r>
              <a:rPr lang="pt-PT" sz="1600" dirty="0"/>
              <a:t>eram os setores nos quais </a:t>
            </a:r>
            <a:r>
              <a:rPr lang="pt-PT" sz="1600" b="1" dirty="0"/>
              <a:t>a percentagem de empresas com capitais próprios negativos era maior</a:t>
            </a:r>
            <a:r>
              <a:rPr lang="pt-PT" sz="1600" dirty="0"/>
              <a:t> (</a:t>
            </a:r>
            <a:r>
              <a:rPr lang="pt-PT" sz="1600" dirty="0" smtClean="0"/>
              <a:t>28,9% </a:t>
            </a:r>
            <a:r>
              <a:rPr lang="pt-PT" sz="1600" dirty="0"/>
              <a:t>e </a:t>
            </a:r>
            <a:r>
              <a:rPr lang="pt-PT" sz="1600" dirty="0" smtClean="0"/>
              <a:t>27,7%, </a:t>
            </a:r>
            <a:r>
              <a:rPr lang="pt-PT" sz="1600" dirty="0"/>
              <a:t>respetivamente</a:t>
            </a:r>
            <a:r>
              <a:rPr lang="pt-PT" sz="1600" dirty="0" smtClean="0"/>
              <a:t>).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425267"/>
              </p:ext>
            </p:extLst>
          </p:nvPr>
        </p:nvGraphicFramePr>
        <p:xfrm>
          <a:off x="0" y="2132525"/>
          <a:ext cx="9144000" cy="450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858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572167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60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23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Financiamento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|Stock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de crédito concedido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(1.º semestre 2018)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901419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 smtClean="0"/>
              <a:t>As  </a:t>
            </a:r>
            <a:r>
              <a:rPr lang="pt-PT" sz="1600" b="1" dirty="0" smtClean="0"/>
              <a:t>microempresas e as PME agregavam cerca de 80% do crédito concedido </a:t>
            </a:r>
            <a:r>
              <a:rPr lang="pt-PT" sz="1600" dirty="0" smtClean="0"/>
              <a:t>no final do primeiro semestre de 2018.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 smtClean="0"/>
              <a:t>As </a:t>
            </a:r>
            <a:r>
              <a:rPr lang="pt-PT" sz="1600" dirty="0"/>
              <a:t>empresas ligadas aos </a:t>
            </a:r>
            <a:r>
              <a:rPr lang="pt-PT" sz="1600" b="1" dirty="0"/>
              <a:t>outros serviços agregavam </a:t>
            </a:r>
            <a:r>
              <a:rPr lang="pt-PT" sz="1600" b="1" dirty="0" smtClean="0"/>
              <a:t>41,2% </a:t>
            </a:r>
            <a:r>
              <a:rPr lang="pt-PT" sz="1600" b="1" dirty="0"/>
              <a:t>do crédito concedido</a:t>
            </a:r>
            <a:r>
              <a:rPr lang="pt-PT" sz="1600" dirty="0"/>
              <a:t> pelo setor </a:t>
            </a:r>
            <a:r>
              <a:rPr lang="pt-PT" sz="1600" dirty="0" smtClean="0"/>
              <a:t>financeiro, seguido da </a:t>
            </a:r>
            <a:r>
              <a:rPr lang="pt-PT" sz="1600" b="1" dirty="0" smtClean="0"/>
              <a:t>indústria (19,2%)</a:t>
            </a:r>
            <a:r>
              <a:rPr lang="pt-PT" sz="1600" dirty="0" smtClean="0"/>
              <a:t> e do </a:t>
            </a:r>
            <a:r>
              <a:rPr lang="pt-PT" sz="1600" b="1" dirty="0" smtClean="0"/>
              <a:t>comércio (17,6%).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0" y="2009693"/>
            <a:ext cx="9144000" cy="4281922"/>
            <a:chOff x="0" y="0"/>
            <a:chExt cx="10234083" cy="3619500"/>
          </a:xfrm>
        </p:grpSpPr>
        <p:graphicFrame>
          <p:nvGraphicFramePr>
            <p:cNvPr id="12" name="Gráfico 11"/>
            <p:cNvGraphicFramePr/>
            <p:nvPr>
              <p:extLst>
                <p:ext uri="{D42A27DB-BD31-4B8C-83A1-F6EECF244321}">
                  <p14:modId xmlns:p14="http://schemas.microsoft.com/office/powerpoint/2010/main" val="1566491259"/>
                </p:ext>
              </p:extLst>
            </p:nvPr>
          </p:nvGraphicFramePr>
          <p:xfrm>
            <a:off x="0" y="0"/>
            <a:ext cx="5164666" cy="3619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3" name="Gráfico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15785843"/>
                </p:ext>
              </p:extLst>
            </p:nvPr>
          </p:nvGraphicFramePr>
          <p:xfrm>
            <a:off x="5069417" y="0"/>
            <a:ext cx="5164666" cy="3619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094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1299462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3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24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Financiamento |Rácios de crédito vencido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(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valores em fim de período) 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648" y="90141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No final de junho de 2018, o rácio de crédito </a:t>
            </a:r>
            <a:r>
              <a:rPr lang="pt-PT" sz="1600" b="1" dirty="0" smtClean="0"/>
              <a:t>vencido </a:t>
            </a:r>
            <a:r>
              <a:rPr lang="pt-PT" sz="1600" dirty="0"/>
              <a:t>das empresas </a:t>
            </a:r>
            <a:r>
              <a:rPr lang="pt-PT" sz="1600" dirty="0" smtClean="0"/>
              <a:t>era </a:t>
            </a:r>
            <a:r>
              <a:rPr lang="pt-PT" sz="1600" dirty="0"/>
              <a:t>de </a:t>
            </a:r>
            <a:r>
              <a:rPr lang="pt-PT" sz="1600" b="1" dirty="0"/>
              <a:t>12,6%, </a:t>
            </a:r>
            <a:r>
              <a:rPr lang="pt-PT" sz="1600" dirty="0"/>
              <a:t>inferior aos </a:t>
            </a:r>
            <a:r>
              <a:rPr lang="pt-PT" sz="1600" b="1" dirty="0"/>
              <a:t>13,5% registados no final de 2017 </a:t>
            </a:r>
            <a:r>
              <a:rPr lang="pt-PT" sz="1600" dirty="0"/>
              <a:t>e aos </a:t>
            </a:r>
            <a:r>
              <a:rPr lang="pt-PT" sz="1600" b="1" dirty="0"/>
              <a:t>15,5% registados no final de </a:t>
            </a:r>
            <a:r>
              <a:rPr lang="pt-PT" sz="1600" b="1" dirty="0" smtClean="0"/>
              <a:t>2016.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A </a:t>
            </a:r>
            <a:r>
              <a:rPr lang="pt-PT" sz="1600" b="1" dirty="0"/>
              <a:t>diminuição observada entre o final de 2017 </a:t>
            </a:r>
            <a:r>
              <a:rPr lang="pt-PT" sz="1600" dirty="0"/>
              <a:t>e o </a:t>
            </a:r>
            <a:r>
              <a:rPr lang="pt-PT" sz="1600" b="1" dirty="0"/>
              <a:t>final do primeiro semestre de 2018 </a:t>
            </a:r>
            <a:r>
              <a:rPr lang="pt-PT" sz="1600" dirty="0"/>
              <a:t>decorreu da </a:t>
            </a:r>
            <a:r>
              <a:rPr lang="pt-PT" sz="1600" b="1" dirty="0"/>
              <a:t>variação do rácio de crédito vencido das microempresas (-1,6 pp) </a:t>
            </a:r>
            <a:r>
              <a:rPr lang="pt-PT" sz="1600" dirty="0"/>
              <a:t>e das</a:t>
            </a:r>
            <a:r>
              <a:rPr lang="pt-PT" sz="1600" b="1" dirty="0"/>
              <a:t> </a:t>
            </a:r>
            <a:r>
              <a:rPr lang="pt-PT" sz="1600" b="1" dirty="0" smtClean="0"/>
              <a:t>PME (-</a:t>
            </a:r>
            <a:r>
              <a:rPr lang="pt-PT" sz="1600" b="1" dirty="0"/>
              <a:t>0,7 </a:t>
            </a:r>
            <a:r>
              <a:rPr lang="pt-PT" sz="1600" b="1" dirty="0" smtClean="0"/>
              <a:t>pp)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337025"/>
              </p:ext>
            </p:extLst>
          </p:nvPr>
        </p:nvGraphicFramePr>
        <p:xfrm>
          <a:off x="1" y="2524836"/>
          <a:ext cx="9048466" cy="399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504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2918852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07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25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Resumo</a:t>
            </a: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0" y="815837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b="1" dirty="0"/>
              <a:t>Em 2017, havia cerca de 430 mil empresas</a:t>
            </a:r>
            <a:r>
              <a:rPr lang="pt-PT" dirty="0"/>
              <a:t> </a:t>
            </a:r>
            <a:r>
              <a:rPr lang="pt-PT" dirty="0" smtClean="0"/>
              <a:t>em </a:t>
            </a:r>
            <a:r>
              <a:rPr lang="pt-PT" dirty="0"/>
              <a:t>atividade com sede em </a:t>
            </a:r>
            <a:r>
              <a:rPr lang="pt-PT" dirty="0" smtClean="0"/>
              <a:t>Portugal</a:t>
            </a:r>
            <a:r>
              <a:rPr lang="pt-PT" dirty="0"/>
              <a:t> </a:t>
            </a:r>
            <a:r>
              <a:rPr lang="pt-PT" b="1" dirty="0" smtClean="0"/>
              <a:t>(+1,7</a:t>
            </a:r>
            <a:r>
              <a:rPr lang="pt-PT" b="1" dirty="0"/>
              <a:t>% do que em </a:t>
            </a:r>
            <a:r>
              <a:rPr lang="pt-PT" b="1" dirty="0" smtClean="0"/>
              <a:t>2016). </a:t>
            </a:r>
            <a:endParaRPr lang="pt-PT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/>
              <a:t>As </a:t>
            </a:r>
            <a:r>
              <a:rPr lang="pt-PT" b="1" dirty="0"/>
              <a:t>microempresas</a:t>
            </a:r>
            <a:r>
              <a:rPr lang="pt-PT" dirty="0"/>
              <a:t> representavam </a:t>
            </a:r>
            <a:r>
              <a:rPr lang="pt-PT" b="1" dirty="0"/>
              <a:t>89% do total das empresas </a:t>
            </a:r>
            <a:r>
              <a:rPr lang="pt-PT" dirty="0"/>
              <a:t>e </a:t>
            </a:r>
            <a:r>
              <a:rPr lang="pt-PT" b="1" dirty="0"/>
              <a:t>16% do volume de negócios agregado</a:t>
            </a:r>
            <a:r>
              <a:rPr lang="pt-PT" dirty="0"/>
              <a:t>. As </a:t>
            </a:r>
            <a:r>
              <a:rPr lang="pt-PT" b="1" dirty="0"/>
              <a:t>grandes empresas</a:t>
            </a:r>
            <a:r>
              <a:rPr lang="pt-PT" dirty="0"/>
              <a:t>, que englobavam </a:t>
            </a:r>
            <a:r>
              <a:rPr lang="pt-PT" b="1" dirty="0"/>
              <a:t>0,3% das empresas, geraram 42% do </a:t>
            </a:r>
            <a:r>
              <a:rPr lang="pt-PT" b="1" dirty="0" smtClean="0"/>
              <a:t>VN.</a:t>
            </a:r>
            <a:endParaRPr lang="pt-PT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b="1" dirty="0"/>
              <a:t>Três em cada quatro empresas</a:t>
            </a:r>
            <a:r>
              <a:rPr lang="pt-PT" dirty="0"/>
              <a:t> estavam associadas aos </a:t>
            </a:r>
            <a:r>
              <a:rPr lang="pt-PT" b="1" dirty="0"/>
              <a:t>setores dos </a:t>
            </a:r>
            <a:r>
              <a:rPr lang="pt-PT" b="1" dirty="0" smtClean="0"/>
              <a:t>serviços</a:t>
            </a:r>
            <a:r>
              <a:rPr lang="pt-PT" dirty="0" smtClean="0"/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Cerca </a:t>
            </a:r>
            <a:r>
              <a:rPr lang="pt-PT" dirty="0"/>
              <a:t>de </a:t>
            </a:r>
            <a:r>
              <a:rPr lang="pt-PT" b="1" dirty="0"/>
              <a:t>86% das empresas </a:t>
            </a:r>
            <a:r>
              <a:rPr lang="pt-PT" dirty="0"/>
              <a:t>tinham sede na </a:t>
            </a:r>
            <a:r>
              <a:rPr lang="pt-PT" b="1" dirty="0"/>
              <a:t>região Norte </a:t>
            </a:r>
            <a:r>
              <a:rPr lang="pt-PT" dirty="0"/>
              <a:t>(34%), na </a:t>
            </a:r>
            <a:r>
              <a:rPr lang="pt-PT" b="1" dirty="0"/>
              <a:t>área metropolitana de Lisboa </a:t>
            </a:r>
            <a:r>
              <a:rPr lang="pt-PT" dirty="0"/>
              <a:t>(32%) </a:t>
            </a:r>
            <a:r>
              <a:rPr lang="pt-PT" dirty="0" smtClean="0"/>
              <a:t>ou </a:t>
            </a:r>
            <a:r>
              <a:rPr lang="pt-PT" dirty="0"/>
              <a:t>na </a:t>
            </a:r>
            <a:r>
              <a:rPr lang="pt-PT" b="1" dirty="0"/>
              <a:t>região Centro </a:t>
            </a:r>
            <a:r>
              <a:rPr lang="pt-PT" dirty="0"/>
              <a:t>(20%).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/>
              <a:t>Em 2017, </a:t>
            </a:r>
            <a:r>
              <a:rPr lang="pt-PT" dirty="0" smtClean="0"/>
              <a:t>o </a:t>
            </a:r>
            <a:r>
              <a:rPr lang="pt-PT" b="1" dirty="0" smtClean="0"/>
              <a:t>VN</a:t>
            </a:r>
            <a:r>
              <a:rPr lang="pt-PT" dirty="0" smtClean="0"/>
              <a:t> das </a:t>
            </a:r>
            <a:r>
              <a:rPr lang="pt-PT" dirty="0"/>
              <a:t>empresas </a:t>
            </a:r>
            <a:r>
              <a:rPr lang="pt-PT" b="1" dirty="0"/>
              <a:t>aumentou 9% em relação a 2016.</a:t>
            </a:r>
            <a:r>
              <a:rPr lang="pt-PT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/>
              <a:t>O </a:t>
            </a:r>
            <a:r>
              <a:rPr lang="pt-PT" b="1" dirty="0"/>
              <a:t>EBITDA</a:t>
            </a:r>
            <a:r>
              <a:rPr lang="pt-PT" dirty="0"/>
              <a:t> das empresas </a:t>
            </a:r>
            <a:r>
              <a:rPr lang="pt-PT" b="1" dirty="0"/>
              <a:t>aumentou 15% em 2017</a:t>
            </a:r>
            <a:r>
              <a:rPr lang="pt-PT" dirty="0"/>
              <a:t>, relativamente a 2016, variação que contribuiu para o </a:t>
            </a:r>
            <a:r>
              <a:rPr lang="pt-PT" b="1" dirty="0"/>
              <a:t>aumento de 2 pp da </a:t>
            </a:r>
            <a:r>
              <a:rPr lang="pt-PT" b="1" dirty="0" smtClean="0"/>
              <a:t>rentabilidade </a:t>
            </a:r>
            <a:r>
              <a:rPr lang="pt-PT" b="1" dirty="0"/>
              <a:t>dos capitais próprios</a:t>
            </a:r>
            <a:r>
              <a:rPr lang="pt-PT" dirty="0"/>
              <a:t> </a:t>
            </a:r>
            <a:r>
              <a:rPr lang="pt-PT" b="1" dirty="0"/>
              <a:t>(para 9%).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/>
              <a:t>A </a:t>
            </a:r>
            <a:r>
              <a:rPr lang="pt-PT" b="1" dirty="0"/>
              <a:t>autonomia financeira </a:t>
            </a:r>
            <a:r>
              <a:rPr lang="pt-PT" dirty="0"/>
              <a:t>das empresas foi de 33% em 2017, mais 1 pp do que em 2016. Em 2017, </a:t>
            </a:r>
            <a:r>
              <a:rPr lang="pt-PT" b="1" dirty="0" smtClean="0"/>
              <a:t>26,5% </a:t>
            </a:r>
            <a:r>
              <a:rPr lang="pt-PT" b="1" dirty="0"/>
              <a:t>das empresas apresentavam capitais próprios negativos</a:t>
            </a:r>
            <a:r>
              <a:rPr lang="pt-PT" dirty="0" smtClean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dirty="0" smtClean="0"/>
              <a:t>Até ao final do primeiro semestre de 2018, </a:t>
            </a:r>
            <a:r>
              <a:rPr lang="pt-PT" b="1" dirty="0" smtClean="0"/>
              <a:t>cerca de 80% do crédito foi concedido a microempresas e PME.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b="1" dirty="0" smtClean="0"/>
              <a:t>No </a:t>
            </a:r>
            <a:r>
              <a:rPr lang="pt-PT" b="1" dirty="0"/>
              <a:t>final de junho de 2018, o rácio de crédito vencido </a:t>
            </a:r>
            <a:r>
              <a:rPr lang="pt-PT" dirty="0"/>
              <a:t>das empresas era de </a:t>
            </a:r>
            <a:r>
              <a:rPr lang="pt-PT" b="1" dirty="0"/>
              <a:t>12,6</a:t>
            </a:r>
            <a:r>
              <a:rPr lang="pt-PT" b="1" dirty="0" smtClean="0"/>
              <a:t>%.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65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7155027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62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26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4420" y="2502304"/>
            <a:ext cx="80295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PT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599D"/>
                </a:solidFill>
                <a:latin typeface="Trebuchet MS" pitchFamily="34" charset="0"/>
                <a:cs typeface="Arial" charset="0"/>
              </a:rPr>
              <a:t>Ambiente de Negócios em Portugal</a:t>
            </a:r>
            <a:endParaRPr lang="pt-PT" sz="3200" b="1" dirty="0">
              <a:ln>
                <a:solidFill>
                  <a:sysClr val="windowText" lastClr="000000"/>
                </a:solidFill>
              </a:ln>
              <a:solidFill>
                <a:srgbClr val="00599D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1166811" y="3520684"/>
            <a:ext cx="7924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Business Environment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charset="0"/>
              </a:rPr>
              <a:t>in Portugal </a:t>
            </a:r>
          </a:p>
        </p:txBody>
      </p:sp>
      <p:sp>
        <p:nvSpPr>
          <p:cNvPr id="9" name="Oval 8"/>
          <p:cNvSpPr/>
          <p:nvPr/>
        </p:nvSpPr>
        <p:spPr>
          <a:xfrm>
            <a:off x="460675" y="2547079"/>
            <a:ext cx="540000" cy="540000"/>
          </a:xfrm>
          <a:prstGeom prst="ellipse">
            <a:avLst/>
          </a:prstGeom>
          <a:solidFill>
            <a:srgbClr val="BBE0E3"/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pt-PT" sz="2800" b="1" dirty="0">
                <a:latin typeface="Calibri" pitchFamily="34" charset="0"/>
              </a:rPr>
              <a:t>2</a:t>
            </a:r>
            <a:endParaRPr lang="pt-PT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4962525"/>
            <a:ext cx="914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>
                <a:solidFill>
                  <a:srgbClr val="003964"/>
                </a:solidFill>
                <a:latin typeface="Trebuchet MS" pitchFamily="34" charset="0"/>
                <a:cs typeface="Arial" charset="0"/>
              </a:rPr>
              <a:t>Tiago Domingues</a:t>
            </a:r>
            <a:r>
              <a:rPr lang="pt-PT" dirty="0" smtClean="0">
                <a:solidFill>
                  <a:srgbClr val="003964"/>
                </a:solidFill>
                <a:latin typeface="Trebuchet MS" pitchFamily="34" charset="0"/>
                <a:cs typeface="Arial" charset="0"/>
              </a:rPr>
              <a:t>– </a:t>
            </a:r>
            <a:r>
              <a:rPr lang="pt-PT" dirty="0">
                <a:solidFill>
                  <a:srgbClr val="003964"/>
                </a:solidFill>
                <a:latin typeface="Trebuchet MS" pitchFamily="34" charset="0"/>
                <a:cs typeface="Arial" charset="0"/>
              </a:rPr>
              <a:t>Direção de Serviços de Análise Económica</a:t>
            </a:r>
          </a:p>
          <a:p>
            <a:pPr algn="r"/>
            <a:r>
              <a:rPr lang="pt-PT" dirty="0">
                <a:solidFill>
                  <a:srgbClr val="003964"/>
                </a:solidFill>
                <a:latin typeface="Trebuchet MS" pitchFamily="34" charset="0"/>
                <a:cs typeface="Arial" charset="0"/>
                <a:hlinkClick r:id="rId7"/>
              </a:rPr>
              <a:t>t</a:t>
            </a:r>
            <a:r>
              <a:rPr lang="pt-PT" dirty="0" smtClean="0">
                <a:solidFill>
                  <a:srgbClr val="003964"/>
                </a:solidFill>
                <a:latin typeface="Trebuchet MS" pitchFamily="34" charset="0"/>
                <a:cs typeface="Arial" charset="0"/>
                <a:hlinkClick r:id="rId7"/>
              </a:rPr>
              <a:t>iago.domingues@gee.gov.pt</a:t>
            </a:r>
            <a:r>
              <a:rPr lang="pt-PT" dirty="0" smtClean="0">
                <a:solidFill>
                  <a:srgbClr val="003964"/>
                </a:solidFill>
                <a:latin typeface="Trebuchet MS" pitchFamily="34" charset="0"/>
                <a:cs typeface="Arial" charset="0"/>
              </a:rPr>
              <a:t> </a:t>
            </a:r>
            <a:endParaRPr lang="en-US" dirty="0">
              <a:solidFill>
                <a:srgbClr val="003964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4878521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8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27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5276" y="1190625"/>
            <a:ext cx="84963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Índice</a:t>
            </a:r>
          </a:p>
          <a:p>
            <a:endParaRPr lang="pt-PT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latin typeface="+mj-lt"/>
              </a:rPr>
              <a:t>Ambiente </a:t>
            </a:r>
            <a:r>
              <a:rPr lang="pt-PT" b="1" dirty="0">
                <a:latin typeface="+mj-lt"/>
              </a:rPr>
              <a:t>de Negócios</a:t>
            </a:r>
            <a:r>
              <a:rPr lang="pt-PT" dirty="0">
                <a:latin typeface="+mj-lt"/>
              </a:rPr>
              <a:t>: O que é? </a:t>
            </a:r>
            <a:r>
              <a:rPr lang="pt-PT" dirty="0" smtClean="0">
                <a:latin typeface="+mj-lt"/>
              </a:rPr>
              <a:t>Qual </a:t>
            </a:r>
            <a:r>
              <a:rPr lang="pt-PT" dirty="0">
                <a:latin typeface="+mj-lt"/>
              </a:rPr>
              <a:t>a </a:t>
            </a:r>
            <a:r>
              <a:rPr lang="pt-PT" dirty="0" smtClean="0">
                <a:latin typeface="+mj-lt"/>
              </a:rPr>
              <a:t>sua relação </a:t>
            </a:r>
            <a:r>
              <a:rPr lang="pt-PT" dirty="0">
                <a:latin typeface="+mj-lt"/>
              </a:rPr>
              <a:t>com o crescimento económico</a:t>
            </a:r>
            <a:r>
              <a:rPr lang="pt-PT" dirty="0" smtClean="0">
                <a:latin typeface="+mj-lt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pt-PT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latin typeface="+mj-lt"/>
              </a:rPr>
              <a:t>Como avaliar o Ambiente de Negócios?</a:t>
            </a:r>
            <a:endParaRPr lang="pt-PT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pt-PT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latin typeface="+mj-lt"/>
              </a:rPr>
              <a:t>A </a:t>
            </a:r>
            <a:r>
              <a:rPr lang="pt-PT" b="1" dirty="0">
                <a:latin typeface="+mj-lt"/>
              </a:rPr>
              <a:t>Posição Relativa de Portugal nos Rankings </a:t>
            </a:r>
            <a:r>
              <a:rPr lang="pt-PT" b="1" dirty="0" smtClean="0">
                <a:latin typeface="+mj-lt"/>
              </a:rPr>
              <a:t>Internacionais</a:t>
            </a:r>
          </a:p>
          <a:p>
            <a:pPr marL="342900" indent="-342900">
              <a:buFont typeface="+mj-lt"/>
              <a:buAutoNum type="arabicPeriod"/>
            </a:pPr>
            <a:endParaRPr lang="pt-PT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pt-PT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pt-PT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pt-PT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pt-PT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latin typeface="+mj-lt"/>
              </a:rPr>
              <a:t>Medidas </a:t>
            </a:r>
            <a:r>
              <a:rPr lang="pt-PT" b="1" dirty="0">
                <a:latin typeface="+mj-lt"/>
              </a:rPr>
              <a:t>de Política </a:t>
            </a:r>
            <a:endParaRPr lang="pt-PT" b="1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pt-PT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latin typeface="+mj-lt"/>
              </a:rPr>
              <a:t>Conclusões</a:t>
            </a:r>
          </a:p>
          <a:p>
            <a:pPr marL="342900" indent="-342900">
              <a:buFont typeface="+mj-lt"/>
              <a:buAutoNum type="arabicPeriod"/>
            </a:pPr>
            <a:endParaRPr lang="pt-PT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latin typeface="+mj-lt"/>
              </a:rPr>
              <a:t>Bibliografia de Apoio</a:t>
            </a:r>
            <a:endParaRPr lang="pt-PT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10" name="Rectângulo 9"/>
          <p:cNvSpPr/>
          <p:nvPr/>
        </p:nvSpPr>
        <p:spPr>
          <a:xfrm>
            <a:off x="295276" y="3503775"/>
            <a:ext cx="7019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Doing Business 2020 – World Bank (2019)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Global Competitiveness Report </a:t>
            </a:r>
            <a:r>
              <a:rPr lang="en-US" dirty="0" smtClean="0">
                <a:latin typeface="+mj-lt"/>
              </a:rPr>
              <a:t>– </a:t>
            </a:r>
            <a:r>
              <a:rPr lang="en-US" dirty="0">
                <a:latin typeface="+mj-lt"/>
              </a:rPr>
              <a:t>World Economic Forum (2019)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World </a:t>
            </a:r>
            <a:r>
              <a:rPr lang="en-US" dirty="0">
                <a:latin typeface="+mj-lt"/>
              </a:rPr>
              <a:t>Competitiveness Ranking – IMD Business School (2019)</a:t>
            </a:r>
          </a:p>
        </p:txBody>
      </p:sp>
    </p:spTree>
    <p:extLst>
      <p:ext uri="{BB962C8B-B14F-4D97-AF65-F5344CB8AC3E}">
        <p14:creationId xmlns:p14="http://schemas.microsoft.com/office/powerpoint/2010/main" val="24414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727970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44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28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5575" y="945297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1. Ambiente </a:t>
            </a:r>
            <a:r>
              <a:rPr lang="pt-PT" sz="2800" b="1" dirty="0">
                <a:solidFill>
                  <a:srgbClr val="00599D"/>
                </a:solidFill>
                <a:latin typeface="+mj-lt"/>
              </a:rPr>
              <a:t>de Negócios: </a:t>
            </a:r>
            <a:r>
              <a:rPr lang="pt-PT" sz="2800" dirty="0">
                <a:solidFill>
                  <a:srgbClr val="00599D"/>
                </a:solidFill>
                <a:latin typeface="+mj-lt"/>
              </a:rPr>
              <a:t>O que é? </a:t>
            </a:r>
          </a:p>
        </p:txBody>
      </p:sp>
      <p:sp>
        <p:nvSpPr>
          <p:cNvPr id="2" name="AutoShape 19" descr="Resultado de imagem para business enviro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295276" y="1628800"/>
            <a:ext cx="866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 smtClean="0"/>
              <a:t>Conjunto </a:t>
            </a:r>
            <a:r>
              <a:rPr lang="pt-PT" sz="1600" b="1" dirty="0"/>
              <a:t>de </a:t>
            </a:r>
            <a:r>
              <a:rPr lang="pt-PT" sz="1600" b="1" dirty="0" smtClean="0"/>
              <a:t>fatores </a:t>
            </a:r>
            <a:r>
              <a:rPr lang="pt-PT" sz="1600" dirty="0" smtClean="0"/>
              <a:t>económicos</a:t>
            </a:r>
            <a:r>
              <a:rPr lang="pt-PT" sz="1600" dirty="0"/>
              <a:t>, </a:t>
            </a:r>
            <a:r>
              <a:rPr lang="pt-PT" sz="1600" dirty="0" smtClean="0"/>
              <a:t>culturais, sociais</a:t>
            </a:r>
            <a:r>
              <a:rPr lang="pt-PT" sz="1600" dirty="0"/>
              <a:t>, demográficos, legais e institucionais que </a:t>
            </a:r>
            <a:r>
              <a:rPr lang="pt-PT" sz="1600" dirty="0" smtClean="0"/>
              <a:t>são </a:t>
            </a:r>
            <a:r>
              <a:rPr lang="pt-PT" sz="1600" b="1" dirty="0" smtClean="0"/>
              <a:t>externos às empresas e influenciam a sua atividade</a:t>
            </a:r>
            <a:r>
              <a:rPr lang="pt-PT" sz="1600" dirty="0" smtClean="0"/>
              <a:t>.</a:t>
            </a:r>
            <a:endParaRPr lang="en-US" sz="1600" dirty="0"/>
          </a:p>
        </p:txBody>
      </p:sp>
      <p:pic>
        <p:nvPicPr>
          <p:cNvPr id="356377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89" y="2347139"/>
            <a:ext cx="6112541" cy="417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6378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198538"/>
            <a:ext cx="936104" cy="25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3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2616749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4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29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1. Ambiente </a:t>
            </a:r>
            <a:r>
              <a:rPr lang="pt-PT" sz="2800" b="1" dirty="0">
                <a:solidFill>
                  <a:srgbClr val="00599D"/>
                </a:solidFill>
                <a:latin typeface="+mj-lt"/>
              </a:rPr>
              <a:t>de Negócios: </a:t>
            </a:r>
            <a:r>
              <a:rPr lang="pt-PT" sz="2800" dirty="0" smtClean="0">
                <a:solidFill>
                  <a:srgbClr val="00599D"/>
                </a:solidFill>
                <a:latin typeface="+mj-lt"/>
              </a:rPr>
              <a:t>Qual </a:t>
            </a:r>
            <a:r>
              <a:rPr lang="pt-PT" sz="2800" dirty="0">
                <a:solidFill>
                  <a:srgbClr val="00599D"/>
                </a:solidFill>
                <a:latin typeface="+mj-lt"/>
              </a:rPr>
              <a:t>a sua relação com o crescimento económico</a:t>
            </a:r>
            <a:r>
              <a:rPr lang="pt-PT" sz="2800" dirty="0" smtClean="0">
                <a:solidFill>
                  <a:srgbClr val="00599D"/>
                </a:solidFill>
                <a:latin typeface="+mj-lt"/>
              </a:rPr>
              <a:t>?</a:t>
            </a:r>
            <a:endParaRPr lang="pt-PT" sz="2800" dirty="0">
              <a:solidFill>
                <a:srgbClr val="00599D"/>
              </a:solidFill>
              <a:latin typeface="+mj-lt"/>
            </a:endParaRPr>
          </a:p>
        </p:txBody>
      </p:sp>
      <p:sp>
        <p:nvSpPr>
          <p:cNvPr id="2" name="AutoShape 19" descr="Resultado de imagem para business enviro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150495" y="1899404"/>
            <a:ext cx="888600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Um </a:t>
            </a:r>
            <a:r>
              <a:rPr lang="pt-PT" sz="1600" b="1" dirty="0" smtClean="0"/>
              <a:t>ambiente de negócios </a:t>
            </a:r>
            <a:r>
              <a:rPr lang="pt-PT" sz="1600" dirty="0" smtClean="0"/>
              <a:t>desfavorável traduz-se em maiores custos de contexto para as empresas, constituindo um importante</a:t>
            </a:r>
            <a:r>
              <a:rPr lang="pt-PT" sz="1600" b="1" dirty="0" smtClean="0"/>
              <a:t> constrangimento à melhoria da competitividade e produtividade </a:t>
            </a:r>
            <a:r>
              <a:rPr lang="pt-PT" sz="1600" dirty="0" smtClean="0"/>
              <a:t>das mesmas, o que </a:t>
            </a:r>
            <a:r>
              <a:rPr lang="pt-PT" sz="1600" dirty="0" smtClean="0"/>
              <a:t>resulta em </a:t>
            </a:r>
            <a:r>
              <a:rPr lang="pt-PT" sz="1600" b="1" dirty="0" smtClean="0"/>
              <a:t>menores níveis de crescimento económico</a:t>
            </a:r>
            <a:r>
              <a:rPr lang="pt-PT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Os </a:t>
            </a:r>
            <a:r>
              <a:rPr lang="pt-PT" sz="1600" b="1" dirty="0" smtClean="0"/>
              <a:t>custos de contexto e a burocracia </a:t>
            </a:r>
            <a:r>
              <a:rPr lang="pt-PT" sz="1600" dirty="0" smtClean="0"/>
              <a:t>constituem</a:t>
            </a:r>
            <a:r>
              <a:rPr lang="pt-PT" sz="1600" b="1" dirty="0" smtClean="0"/>
              <a:t> </a:t>
            </a:r>
            <a:r>
              <a:rPr lang="pt-PT" sz="1600" dirty="0" smtClean="0"/>
              <a:t>importantes entraves ao</a:t>
            </a:r>
            <a:r>
              <a:rPr lang="pt-PT" sz="1600" b="1" dirty="0" smtClean="0"/>
              <a:t> funcionamento do mercado, empreendedorismo, investimento, competitividade, produtividade, crescimento económico e bem-estar geral dos agentes económicos.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As </a:t>
            </a:r>
            <a:r>
              <a:rPr lang="pt-PT" sz="1600" dirty="0"/>
              <a:t>condições de </a:t>
            </a:r>
            <a:r>
              <a:rPr lang="pt-PT" sz="1600" dirty="0" smtClean="0"/>
              <a:t>contexto (ou custos de contexto) incluem fatores </a:t>
            </a:r>
            <a:r>
              <a:rPr lang="pt-PT" sz="1600" dirty="0"/>
              <a:t>como</a:t>
            </a:r>
            <a:r>
              <a:rPr lang="pt-PT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1600" b="1" dirty="0" smtClean="0"/>
              <a:t>Maturidade </a:t>
            </a:r>
            <a:r>
              <a:rPr lang="pt-PT" sz="1600" b="1" dirty="0"/>
              <a:t>das Instituições </a:t>
            </a:r>
            <a:r>
              <a:rPr lang="pt-PT" sz="1600" dirty="0"/>
              <a:t>nacionais;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1600" b="1" dirty="0" smtClean="0"/>
              <a:t>Infraestruturas</a:t>
            </a:r>
            <a:r>
              <a:rPr lang="pt-PT" sz="1600" dirty="0" smtClean="0"/>
              <a:t> </a:t>
            </a:r>
            <a:r>
              <a:rPr lang="pt-PT" sz="1600" dirty="0"/>
              <a:t>e redes de transportes, comunicações e </a:t>
            </a:r>
            <a:r>
              <a:rPr lang="pt-PT" sz="1600" dirty="0" smtClean="0"/>
              <a:t>energia;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1600" dirty="0" smtClean="0"/>
              <a:t>Funcionamento da </a:t>
            </a:r>
            <a:r>
              <a:rPr lang="pt-PT" sz="1600" b="1" dirty="0" smtClean="0"/>
              <a:t>Administração pública e Sistema fiscal</a:t>
            </a:r>
            <a:r>
              <a:rPr lang="pt-PT" sz="1600" dirty="0" smtClean="0"/>
              <a:t>;</a:t>
            </a:r>
            <a:endParaRPr lang="pt-PT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1600" b="1" dirty="0" smtClean="0"/>
              <a:t>Inovação e Transição digital</a:t>
            </a:r>
            <a:r>
              <a:rPr lang="pt-PT" sz="1600" dirty="0" smtClean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1600" b="1" dirty="0" smtClean="0"/>
              <a:t>Mercado de trabalho e </a:t>
            </a:r>
            <a:r>
              <a:rPr lang="pt-PT" sz="1600" b="1" i="1" dirty="0" err="1" smtClean="0"/>
              <a:t>Skills</a:t>
            </a:r>
            <a:r>
              <a:rPr lang="pt-PT" sz="1600" dirty="0" smtClean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1600" dirty="0" smtClean="0"/>
              <a:t>Funcionamento </a:t>
            </a:r>
            <a:r>
              <a:rPr lang="pt-PT" sz="1600" dirty="0"/>
              <a:t>do </a:t>
            </a:r>
            <a:r>
              <a:rPr lang="pt-PT" sz="1600" b="1" dirty="0" smtClean="0"/>
              <a:t>Sistema Judicial</a:t>
            </a:r>
            <a:r>
              <a:rPr lang="pt-PT" sz="1600" dirty="0" smtClean="0"/>
              <a:t>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sz="1600" dirty="0" smtClean="0"/>
              <a:t>Restrições ao </a:t>
            </a:r>
            <a:r>
              <a:rPr lang="pt-PT" sz="1600" b="1" dirty="0" smtClean="0"/>
              <a:t>Comércio Internacional.</a:t>
            </a:r>
          </a:p>
          <a:p>
            <a:pPr lvl="1"/>
            <a:endParaRPr lang="pt-PT" sz="16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364431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8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3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5276" y="1190625"/>
            <a:ext cx="84963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599D"/>
                </a:solidFill>
                <a:latin typeface="Calibri"/>
              </a:rPr>
              <a:t>Índice</a:t>
            </a:r>
          </a:p>
          <a:p>
            <a:endParaRPr lang="pt-PT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>
                <a:solidFill>
                  <a:srgbClr val="000000"/>
                </a:solidFill>
                <a:latin typeface="Calibri"/>
              </a:rPr>
              <a:t>Enquadramento </a:t>
            </a:r>
            <a:endParaRPr lang="pt-PT" b="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endParaRPr lang="pt-PT" b="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>
                <a:solidFill>
                  <a:srgbClr val="000000"/>
                </a:solidFill>
                <a:latin typeface="Calibri"/>
              </a:rPr>
              <a:t>Estrutura</a:t>
            </a:r>
          </a:p>
          <a:p>
            <a:pPr marL="342900" indent="-342900">
              <a:buFont typeface="+mj-lt"/>
              <a:buAutoNum type="arabicPeriod"/>
            </a:pPr>
            <a:endParaRPr lang="pt-PT" b="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solidFill>
                  <a:srgbClr val="000000"/>
                </a:solidFill>
                <a:latin typeface="Calibri"/>
              </a:rPr>
              <a:t>Demografia</a:t>
            </a:r>
            <a:endParaRPr lang="pt-PT" b="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endParaRPr lang="pt-PT" b="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solidFill>
                  <a:srgbClr val="000000"/>
                </a:solidFill>
                <a:latin typeface="Calibri"/>
              </a:rPr>
              <a:t>Atividade </a:t>
            </a:r>
            <a:r>
              <a:rPr lang="pt-PT" b="1" dirty="0">
                <a:solidFill>
                  <a:srgbClr val="000000"/>
                </a:solidFill>
                <a:latin typeface="Calibri"/>
              </a:rPr>
              <a:t>e Rentabilidade</a:t>
            </a:r>
          </a:p>
          <a:p>
            <a:pPr marL="342900" indent="-342900">
              <a:buFont typeface="+mj-lt"/>
              <a:buAutoNum type="arabicPeriod"/>
            </a:pPr>
            <a:endParaRPr lang="pt-PT" b="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solidFill>
                  <a:srgbClr val="000000"/>
                </a:solidFill>
                <a:latin typeface="Calibri"/>
              </a:rPr>
              <a:t>Situação </a:t>
            </a:r>
            <a:r>
              <a:rPr lang="pt-PT" b="1" dirty="0">
                <a:solidFill>
                  <a:srgbClr val="000000"/>
                </a:solidFill>
                <a:latin typeface="Calibri"/>
              </a:rPr>
              <a:t>Financeira</a:t>
            </a:r>
          </a:p>
          <a:p>
            <a:pPr marL="342900" indent="-342900">
              <a:buFont typeface="+mj-lt"/>
              <a:buAutoNum type="arabicPeriod"/>
            </a:pPr>
            <a:endParaRPr lang="pt-PT" b="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solidFill>
                  <a:srgbClr val="000000"/>
                </a:solidFill>
                <a:latin typeface="Calibri"/>
              </a:rPr>
              <a:t>Financiamento</a:t>
            </a:r>
          </a:p>
          <a:p>
            <a:pPr marL="342900" indent="-342900">
              <a:buFont typeface="+mj-lt"/>
              <a:buAutoNum type="arabicPeriod"/>
            </a:pPr>
            <a:endParaRPr lang="pt-PT" b="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smtClean="0">
                <a:solidFill>
                  <a:srgbClr val="000000"/>
                </a:solidFill>
                <a:latin typeface="Calibri"/>
              </a:rPr>
              <a:t>Resumo</a:t>
            </a:r>
            <a:endParaRPr lang="pt-PT" b="1" dirty="0">
              <a:solidFill>
                <a:srgbClr val="000000"/>
              </a:solidFill>
              <a:latin typeface="Calibri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9435050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60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>
          <a:xfrm>
            <a:off x="1009408" y="6353726"/>
            <a:ext cx="7162800" cy="228600"/>
          </a:xfrm>
        </p:spPr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30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2. Como avaliar o Ambiente </a:t>
            </a:r>
            <a:r>
              <a:rPr lang="pt-PT" sz="2800" b="1" dirty="0">
                <a:solidFill>
                  <a:srgbClr val="00599D"/>
                </a:solidFill>
                <a:latin typeface="+mj-lt"/>
              </a:rPr>
              <a:t>de </a:t>
            </a:r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Negócios?</a:t>
            </a:r>
            <a:endParaRPr lang="pt-PT" sz="2800" dirty="0">
              <a:solidFill>
                <a:srgbClr val="00599D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5" y="1628800"/>
            <a:ext cx="8568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A avaliação do ambiente de negócios é feita através de </a:t>
            </a:r>
            <a:r>
              <a:rPr lang="pt-PT" sz="1600" b="1" dirty="0" smtClean="0"/>
              <a:t>rankings internacionais.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Os rankings internacionais estão organizados em </a:t>
            </a:r>
            <a:r>
              <a:rPr lang="pt-PT" sz="1600" b="1" dirty="0" smtClean="0"/>
              <a:t>pilares ou áreas fundamentais, </a:t>
            </a:r>
            <a:r>
              <a:rPr lang="pt-PT" sz="1600" dirty="0" smtClean="0"/>
              <a:t>e baseiam-se num conjunto de </a:t>
            </a:r>
            <a:r>
              <a:rPr lang="pt-PT" sz="1600" b="1" dirty="0" smtClean="0"/>
              <a:t>métricas económicas simples.</a:t>
            </a:r>
            <a:endParaRPr lang="en-US" sz="1600" b="1" dirty="0"/>
          </a:p>
        </p:txBody>
      </p:sp>
      <p:sp>
        <p:nvSpPr>
          <p:cNvPr id="5" name="Rectângulo 4"/>
          <p:cNvSpPr/>
          <p:nvPr/>
        </p:nvSpPr>
        <p:spPr>
          <a:xfrm>
            <a:off x="3193317" y="2906654"/>
            <a:ext cx="2448272" cy="682912"/>
          </a:xfrm>
          <a:prstGeom prst="rect">
            <a:avLst/>
          </a:prstGeom>
          <a:noFill/>
          <a:ln w="28575"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3163919" y="2924944"/>
            <a:ext cx="254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Score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i="1" dirty="0" smtClean="0"/>
              <a:t>Ranking)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/>
              <a:t>País A</a:t>
            </a:r>
            <a:endParaRPr lang="en-US" b="1" dirty="0"/>
          </a:p>
        </p:txBody>
      </p:sp>
      <p:cxnSp>
        <p:nvCxnSpPr>
          <p:cNvPr id="10" name="Conexão recta 9"/>
          <p:cNvCxnSpPr>
            <a:stCxn id="5" idx="2"/>
          </p:cNvCxnSpPr>
          <p:nvPr/>
        </p:nvCxnSpPr>
        <p:spPr>
          <a:xfrm>
            <a:off x="4417453" y="3589566"/>
            <a:ext cx="0" cy="504056"/>
          </a:xfrm>
          <a:prstGeom prst="line">
            <a:avLst/>
          </a:prstGeom>
          <a:ln w="28575">
            <a:solidFill>
              <a:srgbClr val="0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 flipV="1">
            <a:off x="675967" y="4093623"/>
            <a:ext cx="7563141" cy="15651"/>
          </a:xfrm>
          <a:prstGeom prst="line">
            <a:avLst/>
          </a:prstGeom>
          <a:ln w="28575">
            <a:solidFill>
              <a:srgbClr val="0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13"/>
          <p:cNvCxnSpPr/>
          <p:nvPr/>
        </p:nvCxnSpPr>
        <p:spPr>
          <a:xfrm>
            <a:off x="1861169" y="4093622"/>
            <a:ext cx="0" cy="432048"/>
          </a:xfrm>
          <a:prstGeom prst="line">
            <a:avLst/>
          </a:prstGeom>
          <a:ln w="28575">
            <a:solidFill>
              <a:srgbClr val="0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14"/>
          <p:cNvCxnSpPr/>
          <p:nvPr/>
        </p:nvCxnSpPr>
        <p:spPr>
          <a:xfrm>
            <a:off x="4417453" y="4093622"/>
            <a:ext cx="0" cy="432048"/>
          </a:xfrm>
          <a:prstGeom prst="line">
            <a:avLst/>
          </a:prstGeom>
          <a:ln w="28575">
            <a:solidFill>
              <a:srgbClr val="0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15"/>
          <p:cNvCxnSpPr/>
          <p:nvPr/>
        </p:nvCxnSpPr>
        <p:spPr>
          <a:xfrm>
            <a:off x="6973737" y="4100468"/>
            <a:ext cx="0" cy="432048"/>
          </a:xfrm>
          <a:prstGeom prst="line">
            <a:avLst/>
          </a:prstGeom>
          <a:ln w="28575">
            <a:solidFill>
              <a:srgbClr val="0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>
            <a:off x="3186099" y="4085213"/>
            <a:ext cx="0" cy="432048"/>
          </a:xfrm>
          <a:prstGeom prst="line">
            <a:avLst/>
          </a:prstGeom>
          <a:ln w="28575">
            <a:solidFill>
              <a:srgbClr val="0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/>
          <p:nvPr/>
        </p:nvCxnSpPr>
        <p:spPr>
          <a:xfrm>
            <a:off x="5652999" y="4100468"/>
            <a:ext cx="0" cy="432048"/>
          </a:xfrm>
          <a:prstGeom prst="line">
            <a:avLst/>
          </a:prstGeom>
          <a:ln w="28575">
            <a:solidFill>
              <a:srgbClr val="0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ângulo 20"/>
          <p:cNvSpPr/>
          <p:nvPr/>
        </p:nvSpPr>
        <p:spPr>
          <a:xfrm>
            <a:off x="1434258" y="4532516"/>
            <a:ext cx="853822" cy="466888"/>
          </a:xfrm>
          <a:prstGeom prst="rect">
            <a:avLst/>
          </a:prstGeom>
          <a:solidFill>
            <a:srgbClr val="00599D"/>
          </a:solidFill>
          <a:ln w="28575"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ângulo 21"/>
          <p:cNvSpPr/>
          <p:nvPr/>
        </p:nvSpPr>
        <p:spPr>
          <a:xfrm>
            <a:off x="2759188" y="4532516"/>
            <a:ext cx="853822" cy="466888"/>
          </a:xfrm>
          <a:prstGeom prst="rect">
            <a:avLst/>
          </a:prstGeom>
          <a:solidFill>
            <a:srgbClr val="00599D"/>
          </a:solidFill>
          <a:ln w="28575"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ângulo 22"/>
          <p:cNvSpPr/>
          <p:nvPr/>
        </p:nvSpPr>
        <p:spPr>
          <a:xfrm>
            <a:off x="3990542" y="4532516"/>
            <a:ext cx="853822" cy="466888"/>
          </a:xfrm>
          <a:prstGeom prst="rect">
            <a:avLst/>
          </a:prstGeom>
          <a:solidFill>
            <a:srgbClr val="00599D"/>
          </a:solidFill>
          <a:ln w="28575"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ângulo 23"/>
          <p:cNvSpPr/>
          <p:nvPr/>
        </p:nvSpPr>
        <p:spPr>
          <a:xfrm>
            <a:off x="6557839" y="4525645"/>
            <a:ext cx="853822" cy="466888"/>
          </a:xfrm>
          <a:prstGeom prst="rect">
            <a:avLst/>
          </a:prstGeom>
          <a:solidFill>
            <a:srgbClr val="00599D"/>
          </a:solidFill>
          <a:ln w="28575"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ângulo 24"/>
          <p:cNvSpPr/>
          <p:nvPr/>
        </p:nvSpPr>
        <p:spPr>
          <a:xfrm>
            <a:off x="5250074" y="4532516"/>
            <a:ext cx="853822" cy="466888"/>
          </a:xfrm>
          <a:prstGeom prst="rect">
            <a:avLst/>
          </a:prstGeom>
          <a:solidFill>
            <a:srgbClr val="00599D"/>
          </a:solidFill>
          <a:ln w="28575"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ixaDeTexto 25"/>
          <p:cNvSpPr txBox="1"/>
          <p:nvPr/>
        </p:nvSpPr>
        <p:spPr>
          <a:xfrm>
            <a:off x="1400003" y="4670266"/>
            <a:ext cx="9243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 smtClean="0">
                <a:solidFill>
                  <a:schemeClr val="bg1"/>
                </a:solidFill>
              </a:rPr>
              <a:t>Infraestruturas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990542" y="4596683"/>
            <a:ext cx="853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 smtClean="0">
                <a:solidFill>
                  <a:schemeClr val="bg1"/>
                </a:solidFill>
              </a:rPr>
              <a:t>Eficiência do Estado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250074" y="4670266"/>
            <a:ext cx="853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 smtClean="0">
                <a:solidFill>
                  <a:schemeClr val="bg1"/>
                </a:solidFill>
              </a:rPr>
              <a:t>Inovação</a:t>
            </a:r>
            <a:endParaRPr lang="en-US" sz="800" b="1" dirty="0">
              <a:solidFill>
                <a:schemeClr val="bg1"/>
              </a:solidFill>
            </a:endParaRPr>
          </a:p>
        </p:txBody>
      </p:sp>
      <p:cxnSp>
        <p:nvCxnSpPr>
          <p:cNvPr id="33" name="Conexão recta 32"/>
          <p:cNvCxnSpPr>
            <a:endCxn id="34" idx="0"/>
          </p:cNvCxnSpPr>
          <p:nvPr/>
        </p:nvCxnSpPr>
        <p:spPr>
          <a:xfrm>
            <a:off x="665834" y="4109274"/>
            <a:ext cx="0" cy="407987"/>
          </a:xfrm>
          <a:prstGeom prst="line">
            <a:avLst/>
          </a:prstGeom>
          <a:ln w="28575">
            <a:solidFill>
              <a:srgbClr val="0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ângulo 33"/>
          <p:cNvSpPr/>
          <p:nvPr/>
        </p:nvSpPr>
        <p:spPr>
          <a:xfrm>
            <a:off x="238923" y="4517261"/>
            <a:ext cx="853822" cy="466888"/>
          </a:xfrm>
          <a:prstGeom prst="rect">
            <a:avLst/>
          </a:prstGeom>
          <a:solidFill>
            <a:srgbClr val="00599D"/>
          </a:solidFill>
          <a:ln w="28575"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ixaDeTexto 34"/>
          <p:cNvSpPr txBox="1"/>
          <p:nvPr/>
        </p:nvSpPr>
        <p:spPr>
          <a:xfrm>
            <a:off x="211439" y="4634177"/>
            <a:ext cx="853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 smtClean="0">
                <a:solidFill>
                  <a:schemeClr val="bg1"/>
                </a:solidFill>
              </a:rPr>
              <a:t>Instituições</a:t>
            </a:r>
            <a:endParaRPr lang="en-US" sz="800" b="1" dirty="0">
              <a:solidFill>
                <a:schemeClr val="bg1"/>
              </a:solidFill>
            </a:endParaRPr>
          </a:p>
        </p:txBody>
      </p:sp>
      <p:cxnSp>
        <p:nvCxnSpPr>
          <p:cNvPr id="38" name="Conexão recta 37"/>
          <p:cNvCxnSpPr>
            <a:endCxn id="39" idx="0"/>
          </p:cNvCxnSpPr>
          <p:nvPr/>
        </p:nvCxnSpPr>
        <p:spPr>
          <a:xfrm>
            <a:off x="8239108" y="4093597"/>
            <a:ext cx="0" cy="414858"/>
          </a:xfrm>
          <a:prstGeom prst="line">
            <a:avLst/>
          </a:prstGeom>
          <a:ln w="28575">
            <a:solidFill>
              <a:srgbClr val="005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ângulo 38"/>
          <p:cNvSpPr/>
          <p:nvPr/>
        </p:nvSpPr>
        <p:spPr>
          <a:xfrm>
            <a:off x="7812197" y="4508455"/>
            <a:ext cx="853822" cy="466888"/>
          </a:xfrm>
          <a:prstGeom prst="rect">
            <a:avLst/>
          </a:prstGeom>
          <a:solidFill>
            <a:srgbClr val="00599D"/>
          </a:solidFill>
          <a:ln w="28575"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7812197" y="4634177"/>
            <a:ext cx="853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 smtClean="0">
                <a:solidFill>
                  <a:schemeClr val="bg1"/>
                </a:solidFill>
              </a:rPr>
              <a:t>…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59188" y="4596683"/>
            <a:ext cx="853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 smtClean="0">
                <a:solidFill>
                  <a:schemeClr val="bg1"/>
                </a:solidFill>
              </a:rPr>
              <a:t>Sistema</a:t>
            </a:r>
          </a:p>
          <a:p>
            <a:pPr algn="ctr"/>
            <a:r>
              <a:rPr lang="pt-PT" sz="800" b="1" dirty="0" smtClean="0">
                <a:solidFill>
                  <a:schemeClr val="bg1"/>
                </a:solidFill>
              </a:rPr>
              <a:t>Legal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546826" y="4596683"/>
            <a:ext cx="853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 smtClean="0">
                <a:solidFill>
                  <a:schemeClr val="bg1"/>
                </a:solidFill>
              </a:rPr>
              <a:t>Mercado de Trabalho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211439" y="5383317"/>
            <a:ext cx="8538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…</a:t>
            </a:r>
            <a:endParaRPr lang="en-US" sz="900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1435243" y="5383317"/>
            <a:ext cx="8538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…</a:t>
            </a:r>
            <a:endParaRPr lang="en-US" sz="900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2759188" y="5389766"/>
            <a:ext cx="8538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…</a:t>
            </a:r>
            <a:endParaRPr lang="en-US" sz="900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4011818" y="5389766"/>
            <a:ext cx="8538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…</a:t>
            </a:r>
            <a:endParaRPr lang="en-US" sz="900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5226088" y="5389766"/>
            <a:ext cx="8538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…</a:t>
            </a:r>
            <a:endParaRPr lang="en-US" sz="900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6557839" y="5383317"/>
            <a:ext cx="8538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…</a:t>
            </a:r>
            <a:endParaRPr lang="en-US" sz="9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7812197" y="5389766"/>
            <a:ext cx="8538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Métrica 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900" dirty="0" smtClean="0"/>
              <a:t>…</a:t>
            </a:r>
            <a:endParaRPr lang="en-US" sz="900" dirty="0"/>
          </a:p>
        </p:txBody>
      </p:sp>
      <p:sp>
        <p:nvSpPr>
          <p:cNvPr id="55" name="Seta para a direita 54"/>
          <p:cNvSpPr/>
          <p:nvPr/>
        </p:nvSpPr>
        <p:spPr>
          <a:xfrm rot="16200000">
            <a:off x="548700" y="5170107"/>
            <a:ext cx="197003" cy="75234"/>
          </a:xfrm>
          <a:prstGeom prst="rightArrow">
            <a:avLst/>
          </a:prstGeom>
          <a:solidFill>
            <a:srgbClr val="00599D"/>
          </a:solidFill>
          <a:ln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eta para a direita 56"/>
          <p:cNvSpPr/>
          <p:nvPr/>
        </p:nvSpPr>
        <p:spPr>
          <a:xfrm rot="16200000">
            <a:off x="1763653" y="5170108"/>
            <a:ext cx="197003" cy="75234"/>
          </a:xfrm>
          <a:prstGeom prst="rightArrow">
            <a:avLst/>
          </a:prstGeom>
          <a:solidFill>
            <a:srgbClr val="00599D"/>
          </a:solidFill>
          <a:ln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eta para a direita 57"/>
          <p:cNvSpPr/>
          <p:nvPr/>
        </p:nvSpPr>
        <p:spPr>
          <a:xfrm rot="16200000">
            <a:off x="3094816" y="5170106"/>
            <a:ext cx="197003" cy="75234"/>
          </a:xfrm>
          <a:prstGeom prst="rightArrow">
            <a:avLst/>
          </a:prstGeom>
          <a:solidFill>
            <a:srgbClr val="00599D"/>
          </a:solidFill>
          <a:ln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eta para a direita 58"/>
          <p:cNvSpPr/>
          <p:nvPr/>
        </p:nvSpPr>
        <p:spPr>
          <a:xfrm rot="16200000">
            <a:off x="4340228" y="5170358"/>
            <a:ext cx="197003" cy="75234"/>
          </a:xfrm>
          <a:prstGeom prst="rightArrow">
            <a:avLst/>
          </a:prstGeom>
          <a:solidFill>
            <a:srgbClr val="00599D"/>
          </a:solidFill>
          <a:ln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eta para a direita 59"/>
          <p:cNvSpPr/>
          <p:nvPr/>
        </p:nvSpPr>
        <p:spPr>
          <a:xfrm rot="16200000">
            <a:off x="5578484" y="5169981"/>
            <a:ext cx="197003" cy="75234"/>
          </a:xfrm>
          <a:prstGeom prst="rightArrow">
            <a:avLst/>
          </a:prstGeom>
          <a:solidFill>
            <a:srgbClr val="00599D"/>
          </a:solidFill>
          <a:ln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eta para a direita 60"/>
          <p:cNvSpPr/>
          <p:nvPr/>
        </p:nvSpPr>
        <p:spPr>
          <a:xfrm rot="16200000">
            <a:off x="8140607" y="5125734"/>
            <a:ext cx="197003" cy="75234"/>
          </a:xfrm>
          <a:prstGeom prst="rightArrow">
            <a:avLst/>
          </a:prstGeom>
          <a:solidFill>
            <a:srgbClr val="00599D"/>
          </a:solidFill>
          <a:ln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eta para a direita 61"/>
          <p:cNvSpPr/>
          <p:nvPr/>
        </p:nvSpPr>
        <p:spPr>
          <a:xfrm rot="16200000">
            <a:off x="6886249" y="5169981"/>
            <a:ext cx="197003" cy="75234"/>
          </a:xfrm>
          <a:prstGeom prst="rightArrow">
            <a:avLst/>
          </a:prstGeom>
          <a:solidFill>
            <a:srgbClr val="00599D"/>
          </a:solidFill>
          <a:ln>
            <a:solidFill>
              <a:srgbClr val="005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3909548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8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31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599D"/>
                </a:solidFill>
                <a:latin typeface="+mj-lt"/>
              </a:rPr>
              <a:t>3</a:t>
            </a:r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. A Posição de Portugal nos Rankings Internacionais</a:t>
            </a:r>
            <a:endParaRPr lang="pt-PT" sz="2800" dirty="0">
              <a:solidFill>
                <a:srgbClr val="00599D"/>
              </a:solidFill>
              <a:latin typeface="+mj-lt"/>
            </a:endParaRPr>
          </a:p>
        </p:txBody>
      </p:sp>
      <p:pic>
        <p:nvPicPr>
          <p:cNvPr id="358407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77" y="2445664"/>
            <a:ext cx="27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08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7" y="2343023"/>
            <a:ext cx="27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09" name="Picture 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6" y="2357805"/>
            <a:ext cx="2952750" cy="377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76227" y="1790819"/>
            <a:ext cx="270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i="1" dirty="0" err="1" smtClean="0"/>
              <a:t>Doing</a:t>
            </a:r>
            <a:r>
              <a:rPr lang="pt-PT" sz="1100" b="1" i="1" dirty="0" smtClean="0"/>
              <a:t> Business </a:t>
            </a:r>
            <a:r>
              <a:rPr lang="pt-PT" sz="1100" b="1" dirty="0" smtClean="0"/>
              <a:t>(2020)</a:t>
            </a:r>
          </a:p>
          <a:p>
            <a:pPr algn="ctr"/>
            <a:r>
              <a:rPr lang="pt-PT" sz="1100" b="1" dirty="0" smtClean="0"/>
              <a:t>World </a:t>
            </a:r>
            <a:r>
              <a:rPr lang="pt-PT" sz="1100" b="1" dirty="0" err="1" smtClean="0"/>
              <a:t>Bank</a:t>
            </a:r>
            <a:endParaRPr lang="en-US" sz="11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095626" y="1790819"/>
            <a:ext cx="2778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i="1" dirty="0" smtClean="0"/>
              <a:t>Global </a:t>
            </a:r>
            <a:r>
              <a:rPr lang="pt-PT" sz="1100" b="1" i="1" dirty="0" err="1" smtClean="0"/>
              <a:t>Competitiveness</a:t>
            </a:r>
            <a:r>
              <a:rPr lang="pt-PT" sz="1100" b="1" i="1" dirty="0" smtClean="0"/>
              <a:t> </a:t>
            </a:r>
            <a:r>
              <a:rPr lang="pt-PT" sz="1100" b="1" i="1" dirty="0" err="1" smtClean="0"/>
              <a:t>Report</a:t>
            </a:r>
            <a:r>
              <a:rPr lang="pt-PT" sz="1100" b="1" i="1" dirty="0" smtClean="0"/>
              <a:t> </a:t>
            </a:r>
            <a:r>
              <a:rPr lang="pt-PT" sz="1100" b="1" dirty="0" smtClean="0"/>
              <a:t>(2019)</a:t>
            </a:r>
          </a:p>
          <a:p>
            <a:pPr algn="ctr"/>
            <a:r>
              <a:rPr lang="pt-PT" sz="1100" b="1" dirty="0" smtClean="0"/>
              <a:t>World </a:t>
            </a:r>
            <a:r>
              <a:rPr lang="pt-PT" sz="1100" b="1" dirty="0" err="1" smtClean="0"/>
              <a:t>Economic</a:t>
            </a:r>
            <a:r>
              <a:rPr lang="pt-PT" sz="1100" b="1" dirty="0" smtClean="0"/>
              <a:t> </a:t>
            </a:r>
            <a:r>
              <a:rPr lang="pt-PT" sz="1100" b="1" dirty="0" err="1" smtClean="0"/>
              <a:t>Forum</a:t>
            </a:r>
            <a:endParaRPr lang="en-US" sz="11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915026" y="1790700"/>
            <a:ext cx="2876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b="1" i="1" dirty="0" err="1" smtClean="0"/>
              <a:t>World</a:t>
            </a:r>
            <a:r>
              <a:rPr lang="pt-PT" sz="1100" b="1" i="1" dirty="0" smtClean="0"/>
              <a:t> </a:t>
            </a:r>
            <a:r>
              <a:rPr lang="pt-PT" sz="1100" b="1" i="1" dirty="0" err="1" smtClean="0"/>
              <a:t>Competitiveness</a:t>
            </a:r>
            <a:r>
              <a:rPr lang="pt-PT" sz="1100" b="1" i="1" dirty="0" smtClean="0"/>
              <a:t> Ranking </a:t>
            </a:r>
            <a:r>
              <a:rPr lang="pt-PT" sz="1100" b="1" dirty="0" smtClean="0"/>
              <a:t>(2019)</a:t>
            </a:r>
          </a:p>
          <a:p>
            <a:pPr algn="ctr"/>
            <a:r>
              <a:rPr lang="pt-PT" sz="1100" b="1" dirty="0" smtClean="0"/>
              <a:t>IMD Business </a:t>
            </a:r>
            <a:r>
              <a:rPr lang="pt-PT" sz="1100" b="1" dirty="0" err="1" smtClean="0"/>
              <a:t>School</a:t>
            </a:r>
            <a:endParaRPr lang="en-US" sz="11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95277" y="6045664"/>
            <a:ext cx="268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39ª</a:t>
            </a:r>
            <a:r>
              <a:rPr lang="pt-PT" dirty="0" smtClean="0"/>
              <a:t>/190 Posição</a:t>
            </a:r>
            <a:endParaRPr lang="en-US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267075" y="6045664"/>
            <a:ext cx="251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34ª</a:t>
            </a:r>
            <a:r>
              <a:rPr lang="pt-PT" dirty="0" smtClean="0"/>
              <a:t>/141 Posição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124575" y="6045783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39ª</a:t>
            </a:r>
            <a:r>
              <a:rPr lang="pt-PT" dirty="0" smtClean="0"/>
              <a:t>/63 Posição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894013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568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32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74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599D"/>
                </a:solidFill>
                <a:latin typeface="+mj-lt"/>
              </a:rPr>
              <a:t>3</a:t>
            </a:r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. A Posição de Portugal nos Rankings Internacionais</a:t>
            </a:r>
          </a:p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Doing Business 2020 – World Bank</a:t>
            </a:r>
            <a:endParaRPr lang="en-US" sz="2000" i="1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6148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8" y="2533651"/>
            <a:ext cx="8096249" cy="315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4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5690302"/>
            <a:ext cx="8191499" cy="56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1490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81200"/>
            <a:ext cx="814387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0" y="6257925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latin typeface="+mj-lt"/>
              </a:rPr>
              <a:t>Fonte</a:t>
            </a:r>
            <a:r>
              <a:rPr lang="pt-PT" sz="1200" dirty="0" smtClean="0">
                <a:latin typeface="+mj-lt"/>
              </a:rPr>
              <a:t>: </a:t>
            </a:r>
            <a:r>
              <a:rPr lang="pt-PT" sz="1200" dirty="0" err="1" smtClean="0">
                <a:latin typeface="+mj-lt"/>
              </a:rPr>
              <a:t>Doing</a:t>
            </a:r>
            <a:r>
              <a:rPr lang="pt-PT" sz="1200" dirty="0" smtClean="0">
                <a:latin typeface="+mj-lt"/>
              </a:rPr>
              <a:t> Business 2020 – </a:t>
            </a:r>
            <a:r>
              <a:rPr lang="pt-PT" sz="1200" i="1" dirty="0" smtClean="0">
                <a:latin typeface="+mj-lt"/>
              </a:rPr>
              <a:t>World </a:t>
            </a:r>
            <a:r>
              <a:rPr lang="pt-PT" sz="1200" i="1" dirty="0" err="1" smtClean="0">
                <a:latin typeface="+mj-lt"/>
              </a:rPr>
              <a:t>Bank</a:t>
            </a:r>
            <a:r>
              <a:rPr lang="pt-PT" sz="1200" i="1" dirty="0" smtClean="0">
                <a:latin typeface="+mj-lt"/>
              </a:rPr>
              <a:t> (2019)</a:t>
            </a:r>
            <a:endParaRPr 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24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1213198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52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33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599D"/>
                </a:solidFill>
                <a:latin typeface="+mj-lt"/>
              </a:rPr>
              <a:t>3</a:t>
            </a:r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. A Posição de Portugal nos Rankings Internacionais</a:t>
            </a:r>
          </a:p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Doing Business 2020 – World Bank</a:t>
            </a:r>
            <a:endParaRPr lang="en-US" sz="2000" i="1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5276" y="1776294"/>
            <a:ext cx="87153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Portugal apresentou um </a:t>
            </a:r>
            <a:r>
              <a:rPr lang="pt-PT" sz="1600" b="1" dirty="0" smtClean="0"/>
              <a:t>score de 76.5</a:t>
            </a:r>
            <a:r>
              <a:rPr lang="pt-PT" sz="1600" dirty="0" smtClean="0"/>
              <a:t>, ficando na </a:t>
            </a:r>
            <a:r>
              <a:rPr lang="pt-PT" sz="1600" b="1" dirty="0" smtClean="0"/>
              <a:t>39ª posição </a:t>
            </a:r>
            <a:r>
              <a:rPr lang="pt-PT" sz="1600" dirty="0" smtClean="0"/>
              <a:t>–  (34ª posição na edição anterior), num conjunto de 190 economias. </a:t>
            </a:r>
            <a:r>
              <a:rPr lang="pt-PT" sz="1600" b="1" dirty="0" smtClean="0"/>
              <a:t>Entre </a:t>
            </a:r>
            <a:r>
              <a:rPr lang="pt-PT" sz="1600" b="1" dirty="0"/>
              <a:t>os países da </a:t>
            </a:r>
            <a:r>
              <a:rPr lang="pt-PT" sz="1600" b="1" dirty="0" smtClean="0"/>
              <a:t>UE-28</a:t>
            </a:r>
            <a:r>
              <a:rPr lang="pt-PT" sz="1600" dirty="0"/>
              <a:t>, Portugal mantem, face á última edição, a </a:t>
            </a:r>
            <a:r>
              <a:rPr lang="pt-PT" sz="1600" b="1" dirty="0"/>
              <a:t>14ª posição</a:t>
            </a:r>
            <a:r>
              <a:rPr lang="pt-PT" sz="1600" dirty="0"/>
              <a:t>. </a:t>
            </a: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O ranking é liderado pela </a:t>
            </a:r>
            <a:r>
              <a:rPr lang="pt-PT" sz="1600" b="1" dirty="0" smtClean="0"/>
              <a:t>Nova Zelândia </a:t>
            </a:r>
            <a:r>
              <a:rPr lang="pt-PT" sz="1600" dirty="0" smtClean="0"/>
              <a:t>(1ª posição), </a:t>
            </a:r>
            <a:r>
              <a:rPr lang="pt-PT" sz="1600" b="1" dirty="0" smtClean="0"/>
              <a:t>Singapura </a:t>
            </a:r>
            <a:r>
              <a:rPr lang="pt-PT" sz="1600" dirty="0" smtClean="0"/>
              <a:t>(2ª posição) e </a:t>
            </a:r>
            <a:r>
              <a:rPr lang="pt-PT" sz="1600" b="1" dirty="0" smtClean="0"/>
              <a:t>Hong Kong </a:t>
            </a:r>
            <a:r>
              <a:rPr lang="pt-PT" sz="1600" dirty="0" smtClean="0"/>
              <a:t>(3ª posição). As piores classificações verificaram-se na </a:t>
            </a:r>
            <a:r>
              <a:rPr lang="pt-PT" sz="1600" b="1" dirty="0" smtClean="0"/>
              <a:t>Somália</a:t>
            </a:r>
            <a:r>
              <a:rPr lang="pt-PT" sz="1600" dirty="0" smtClean="0"/>
              <a:t> (190ª posição), </a:t>
            </a:r>
            <a:r>
              <a:rPr lang="pt-PT" sz="1600" b="1" dirty="0" smtClean="0"/>
              <a:t>Eritreia</a:t>
            </a:r>
            <a:r>
              <a:rPr lang="pt-PT" sz="1600" dirty="0" smtClean="0"/>
              <a:t> (189ª posição) e </a:t>
            </a:r>
            <a:r>
              <a:rPr lang="pt-PT" sz="1600" b="1" dirty="0" smtClean="0"/>
              <a:t>Venezuela</a:t>
            </a:r>
            <a:r>
              <a:rPr lang="pt-PT" sz="1600" dirty="0" smtClean="0"/>
              <a:t> (188ª posição).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 smtClean="0"/>
              <a:t>No contexto da UE-28, as </a:t>
            </a:r>
            <a:r>
              <a:rPr lang="pt-PT" sz="1600" b="1" dirty="0"/>
              <a:t>primeiras posições </a:t>
            </a:r>
            <a:r>
              <a:rPr lang="pt-PT" sz="1600" dirty="0"/>
              <a:t>foram ocupadas pela </a:t>
            </a:r>
            <a:r>
              <a:rPr lang="pt-PT" sz="1600" b="1" dirty="0"/>
              <a:t>Dinamarca</a:t>
            </a:r>
            <a:r>
              <a:rPr lang="pt-PT" sz="1600" dirty="0"/>
              <a:t> (4ª posição), </a:t>
            </a:r>
            <a:r>
              <a:rPr lang="pt-PT" sz="1600" b="1" dirty="0"/>
              <a:t>Reino Unido</a:t>
            </a:r>
            <a:r>
              <a:rPr lang="pt-PT" sz="1600" dirty="0"/>
              <a:t> (8ª posição), </a:t>
            </a:r>
            <a:r>
              <a:rPr lang="pt-PT" sz="1600" b="1" dirty="0"/>
              <a:t>Suécia</a:t>
            </a:r>
            <a:r>
              <a:rPr lang="pt-PT" sz="1600" dirty="0"/>
              <a:t> (10ª posição), </a:t>
            </a:r>
            <a:r>
              <a:rPr lang="pt-PT" sz="1600" b="1" dirty="0"/>
              <a:t>Lituânia</a:t>
            </a:r>
            <a:r>
              <a:rPr lang="pt-PT" sz="1600" dirty="0"/>
              <a:t> (11ª posição</a:t>
            </a:r>
            <a:r>
              <a:rPr lang="pt-PT" sz="1600" dirty="0" smtClean="0"/>
              <a:t>), </a:t>
            </a:r>
            <a:r>
              <a:rPr lang="pt-PT" sz="1600" b="1" dirty="0"/>
              <a:t>Estónia </a:t>
            </a:r>
            <a:r>
              <a:rPr lang="pt-PT" sz="1600" dirty="0"/>
              <a:t>(18ª posição</a:t>
            </a:r>
            <a:r>
              <a:rPr lang="pt-PT" sz="1600" dirty="0" smtClean="0"/>
              <a:t>), </a:t>
            </a:r>
            <a:r>
              <a:rPr lang="pt-PT" sz="1600" b="1" dirty="0" smtClean="0"/>
              <a:t>Letónia</a:t>
            </a:r>
            <a:r>
              <a:rPr lang="pt-PT" sz="1600" dirty="0" smtClean="0"/>
              <a:t> (19ª posição), </a:t>
            </a:r>
            <a:r>
              <a:rPr lang="pt-PT" sz="1600" b="1" dirty="0" smtClean="0"/>
              <a:t>Finlândia</a:t>
            </a:r>
            <a:r>
              <a:rPr lang="pt-PT" sz="1600" dirty="0" smtClean="0"/>
              <a:t> (20ª posição), </a:t>
            </a:r>
            <a:r>
              <a:rPr lang="pt-PT" sz="1600" b="1" dirty="0" smtClean="0"/>
              <a:t>Alemanha</a:t>
            </a:r>
            <a:r>
              <a:rPr lang="pt-PT" sz="1600" dirty="0" smtClean="0"/>
              <a:t> (22ª posição) e </a:t>
            </a:r>
            <a:r>
              <a:rPr lang="pt-PT" sz="1600" b="1" dirty="0" smtClean="0"/>
              <a:t>Irlanda</a:t>
            </a:r>
            <a:r>
              <a:rPr lang="pt-PT" sz="1600" dirty="0" smtClean="0"/>
              <a:t> (24ª posição). Em </a:t>
            </a:r>
            <a:r>
              <a:rPr lang="pt-PT" sz="1600" dirty="0"/>
              <a:t>sentido oposto, as </a:t>
            </a:r>
            <a:r>
              <a:rPr lang="pt-PT" sz="1600" b="1" dirty="0"/>
              <a:t>piores posições </a:t>
            </a:r>
            <a:r>
              <a:rPr lang="pt-PT" sz="1600" dirty="0"/>
              <a:t>foram ocupadas pela </a:t>
            </a:r>
            <a:r>
              <a:rPr lang="pt-PT" sz="1600" b="1" dirty="0"/>
              <a:t>Grécia </a:t>
            </a:r>
            <a:r>
              <a:rPr lang="pt-PT" sz="1600" dirty="0"/>
              <a:t>(79ª posição) e </a:t>
            </a:r>
            <a:r>
              <a:rPr lang="pt-PT" sz="1600" b="1" dirty="0"/>
              <a:t>Malta</a:t>
            </a:r>
            <a:r>
              <a:rPr lang="pt-PT" sz="1600" dirty="0"/>
              <a:t> (88ª posição</a:t>
            </a:r>
            <a:r>
              <a:rPr lang="pt-PT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As dimensões onde Portugal apresenta melhores resultados </a:t>
            </a:r>
            <a:r>
              <a:rPr lang="pt-PT" sz="1600" dirty="0" smtClean="0"/>
              <a:t>são: </a:t>
            </a:r>
            <a:r>
              <a:rPr lang="pt-PT" sz="1600" b="1" dirty="0" err="1">
                <a:solidFill>
                  <a:srgbClr val="00B050"/>
                </a:solidFill>
              </a:rPr>
              <a:t>Trading</a:t>
            </a:r>
            <a:r>
              <a:rPr lang="pt-PT" sz="1600" b="1" dirty="0">
                <a:solidFill>
                  <a:srgbClr val="00B050"/>
                </a:solidFill>
              </a:rPr>
              <a:t> </a:t>
            </a:r>
            <a:r>
              <a:rPr lang="pt-PT" sz="1600" b="1" dirty="0" err="1">
                <a:solidFill>
                  <a:srgbClr val="00B050"/>
                </a:solidFill>
              </a:rPr>
              <a:t>Across</a:t>
            </a:r>
            <a:r>
              <a:rPr lang="pt-PT" sz="1600" b="1" dirty="0">
                <a:solidFill>
                  <a:srgbClr val="00B050"/>
                </a:solidFill>
              </a:rPr>
              <a:t> </a:t>
            </a:r>
            <a:r>
              <a:rPr lang="pt-PT" sz="1600" b="1" dirty="0" err="1">
                <a:solidFill>
                  <a:srgbClr val="00B050"/>
                </a:solidFill>
              </a:rPr>
              <a:t>Borders</a:t>
            </a:r>
            <a:r>
              <a:rPr lang="pt-PT" sz="1600" dirty="0">
                <a:solidFill>
                  <a:srgbClr val="00B050"/>
                </a:solidFill>
              </a:rPr>
              <a:t> </a:t>
            </a:r>
            <a:r>
              <a:rPr lang="pt-PT" sz="1600" dirty="0"/>
              <a:t>(1ª posição)</a:t>
            </a:r>
            <a:r>
              <a:rPr lang="pt-PT" sz="1600" b="1" dirty="0"/>
              <a:t>, </a:t>
            </a:r>
            <a:r>
              <a:rPr lang="pt-PT" sz="1600" b="1" dirty="0" err="1">
                <a:solidFill>
                  <a:srgbClr val="00B050"/>
                </a:solidFill>
              </a:rPr>
              <a:t>Resolvency</a:t>
            </a:r>
            <a:r>
              <a:rPr lang="pt-PT" sz="1600" b="1" dirty="0">
                <a:solidFill>
                  <a:srgbClr val="00B050"/>
                </a:solidFill>
              </a:rPr>
              <a:t> </a:t>
            </a:r>
            <a:r>
              <a:rPr lang="pt-PT" sz="1600" b="1" dirty="0" err="1">
                <a:solidFill>
                  <a:srgbClr val="00B050"/>
                </a:solidFill>
              </a:rPr>
              <a:t>Insolvency</a:t>
            </a:r>
            <a:r>
              <a:rPr lang="pt-PT" sz="1600" b="1" dirty="0">
                <a:solidFill>
                  <a:srgbClr val="00B050"/>
                </a:solidFill>
              </a:rPr>
              <a:t> </a:t>
            </a:r>
            <a:r>
              <a:rPr lang="pt-PT" sz="1600" dirty="0"/>
              <a:t>(15ª posição</a:t>
            </a:r>
            <a:r>
              <a:rPr lang="pt-PT" sz="1600" dirty="0" smtClean="0"/>
              <a:t>), </a:t>
            </a:r>
            <a:r>
              <a:rPr lang="pt-PT" sz="1600" b="1" dirty="0" err="1" smtClean="0">
                <a:solidFill>
                  <a:srgbClr val="00B050"/>
                </a:solidFill>
              </a:rPr>
              <a:t>Registering</a:t>
            </a:r>
            <a:r>
              <a:rPr lang="pt-PT" sz="1600" b="1" dirty="0" smtClean="0">
                <a:solidFill>
                  <a:srgbClr val="00B050"/>
                </a:solidFill>
              </a:rPr>
              <a:t> </a:t>
            </a:r>
            <a:r>
              <a:rPr lang="pt-PT" sz="1600" b="1" dirty="0" err="1">
                <a:solidFill>
                  <a:srgbClr val="00B050"/>
                </a:solidFill>
              </a:rPr>
              <a:t>Property</a:t>
            </a:r>
            <a:r>
              <a:rPr lang="pt-PT" sz="1600" b="1" dirty="0">
                <a:solidFill>
                  <a:srgbClr val="00B050"/>
                </a:solidFill>
              </a:rPr>
              <a:t> </a:t>
            </a:r>
            <a:r>
              <a:rPr lang="pt-PT" sz="1600" dirty="0"/>
              <a:t>(35ª posição) </a:t>
            </a:r>
            <a:r>
              <a:rPr lang="pt-PT" sz="1600" dirty="0">
                <a:solidFill>
                  <a:schemeClr val="tx2"/>
                </a:solidFill>
              </a:rPr>
              <a:t>e</a:t>
            </a:r>
            <a:r>
              <a:rPr lang="pt-PT" sz="1600" dirty="0">
                <a:solidFill>
                  <a:srgbClr val="00B050"/>
                </a:solidFill>
              </a:rPr>
              <a:t> </a:t>
            </a:r>
            <a:r>
              <a:rPr lang="pt-PT" sz="1600" b="1" dirty="0" err="1" smtClean="0">
                <a:solidFill>
                  <a:srgbClr val="00B050"/>
                </a:solidFill>
              </a:rPr>
              <a:t>Enforcing</a:t>
            </a:r>
            <a:r>
              <a:rPr lang="pt-PT" sz="1600" b="1" dirty="0" smtClean="0">
                <a:solidFill>
                  <a:srgbClr val="00B050"/>
                </a:solidFill>
              </a:rPr>
              <a:t> </a:t>
            </a:r>
            <a:r>
              <a:rPr lang="pt-PT" sz="1600" b="1" dirty="0" err="1" smtClean="0">
                <a:solidFill>
                  <a:srgbClr val="00B050"/>
                </a:solidFill>
              </a:rPr>
              <a:t>Contracts</a:t>
            </a:r>
            <a:r>
              <a:rPr lang="pt-PT" sz="1600" b="1" dirty="0" smtClean="0">
                <a:solidFill>
                  <a:srgbClr val="00B050"/>
                </a:solidFill>
              </a:rPr>
              <a:t> </a:t>
            </a:r>
            <a:r>
              <a:rPr lang="pt-PT" sz="1600" dirty="0" smtClean="0"/>
              <a:t>(</a:t>
            </a:r>
            <a:r>
              <a:rPr lang="pt-PT" sz="1600" dirty="0"/>
              <a:t>38ª posição). Por outro lado, as dimensões onde Portugal apresenta piores performances </a:t>
            </a:r>
            <a:r>
              <a:rPr lang="pt-PT" sz="1600" dirty="0" smtClean="0"/>
              <a:t>foram: </a:t>
            </a:r>
            <a:r>
              <a:rPr lang="pt-PT" sz="1600" b="1" dirty="0" err="1">
                <a:solidFill>
                  <a:srgbClr val="FF0000"/>
                </a:solidFill>
              </a:rPr>
              <a:t>Getting</a:t>
            </a:r>
            <a:r>
              <a:rPr lang="pt-PT" sz="1600" b="1" dirty="0">
                <a:solidFill>
                  <a:srgbClr val="FF0000"/>
                </a:solidFill>
              </a:rPr>
              <a:t> </a:t>
            </a:r>
            <a:r>
              <a:rPr lang="pt-PT" sz="1600" b="1" dirty="0" err="1">
                <a:solidFill>
                  <a:srgbClr val="FF0000"/>
                </a:solidFill>
              </a:rPr>
              <a:t>Credit</a:t>
            </a:r>
            <a:r>
              <a:rPr lang="pt-PT" sz="1600" b="1" dirty="0">
                <a:solidFill>
                  <a:srgbClr val="FF0000"/>
                </a:solidFill>
              </a:rPr>
              <a:t> </a:t>
            </a:r>
            <a:r>
              <a:rPr lang="pt-PT" sz="1600" dirty="0"/>
              <a:t>(119ª posição), </a:t>
            </a:r>
            <a:r>
              <a:rPr lang="pt-PT" sz="1600" b="1" dirty="0" err="1">
                <a:solidFill>
                  <a:srgbClr val="FF0000"/>
                </a:solidFill>
              </a:rPr>
              <a:t>Starting</a:t>
            </a:r>
            <a:r>
              <a:rPr lang="pt-PT" sz="1600" b="1" dirty="0">
                <a:solidFill>
                  <a:srgbClr val="FF0000"/>
                </a:solidFill>
              </a:rPr>
              <a:t> a Business </a:t>
            </a:r>
            <a:r>
              <a:rPr lang="pt-PT" sz="1600" dirty="0"/>
              <a:t>(63ª posição) e </a:t>
            </a:r>
            <a:r>
              <a:rPr lang="pt-PT" sz="1600" b="1" dirty="0" err="1">
                <a:solidFill>
                  <a:srgbClr val="FF0000"/>
                </a:solidFill>
              </a:rPr>
              <a:t>Protecting</a:t>
            </a:r>
            <a:r>
              <a:rPr lang="pt-PT" sz="1600" b="1" dirty="0">
                <a:solidFill>
                  <a:srgbClr val="FF0000"/>
                </a:solidFill>
              </a:rPr>
              <a:t> </a:t>
            </a:r>
            <a:r>
              <a:rPr lang="pt-PT" sz="1600" b="1" dirty="0" err="1">
                <a:solidFill>
                  <a:srgbClr val="FF0000"/>
                </a:solidFill>
              </a:rPr>
              <a:t>Minority</a:t>
            </a:r>
            <a:r>
              <a:rPr lang="pt-PT" sz="1600" b="1" dirty="0">
                <a:solidFill>
                  <a:srgbClr val="FF0000"/>
                </a:solidFill>
              </a:rPr>
              <a:t> </a:t>
            </a:r>
            <a:r>
              <a:rPr lang="pt-PT" sz="1600" b="1" dirty="0" err="1">
                <a:solidFill>
                  <a:srgbClr val="FF0000"/>
                </a:solidFill>
              </a:rPr>
              <a:t>Investors</a:t>
            </a:r>
            <a:r>
              <a:rPr lang="pt-PT" sz="1600" dirty="0"/>
              <a:t> (61ª posição).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85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8887985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32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34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599D"/>
                </a:solidFill>
                <a:latin typeface="+mj-lt"/>
              </a:rPr>
              <a:t>3</a:t>
            </a:r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. A Posição de Portugal nos Rankings Internacionais</a:t>
            </a:r>
          </a:p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Doing Business 2020 – World Bank</a:t>
            </a:r>
            <a:endParaRPr lang="en-US" sz="2000" i="1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5276" y="2252544"/>
            <a:ext cx="87153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00599D"/>
                </a:solidFill>
              </a:rPr>
              <a:t>Links Úteis: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 smtClean="0"/>
              <a:t>Doing</a:t>
            </a:r>
            <a:r>
              <a:rPr lang="pt-PT" sz="1600" dirty="0" smtClean="0"/>
              <a:t> Business 2020 – </a:t>
            </a:r>
            <a:r>
              <a:rPr lang="pt-PT" sz="1600" dirty="0" smtClean="0">
                <a:hlinkClick r:id="rId7"/>
              </a:rPr>
              <a:t>Web </a:t>
            </a:r>
            <a:r>
              <a:rPr lang="pt-PT" sz="1600" dirty="0" err="1" smtClean="0">
                <a:hlinkClick r:id="rId7"/>
              </a:rPr>
              <a:t>platform</a:t>
            </a: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 smtClean="0"/>
              <a:t>Doing</a:t>
            </a:r>
            <a:r>
              <a:rPr lang="pt-PT" sz="1600" dirty="0" smtClean="0"/>
              <a:t> Business 2020 – </a:t>
            </a:r>
            <a:r>
              <a:rPr lang="en-US" sz="1600" dirty="0" smtClean="0">
                <a:hlinkClick r:id="rId8"/>
              </a:rPr>
              <a:t>Full Report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 smtClean="0"/>
              <a:t>Doing</a:t>
            </a:r>
            <a:r>
              <a:rPr lang="pt-PT" sz="1600" dirty="0" smtClean="0"/>
              <a:t> Business 2020 – </a:t>
            </a:r>
            <a:r>
              <a:rPr lang="pt-PT" sz="1600" dirty="0" smtClean="0">
                <a:hlinkClick r:id="rId9"/>
              </a:rPr>
              <a:t>Portugal </a:t>
            </a:r>
            <a:r>
              <a:rPr lang="pt-PT" sz="1600" dirty="0" err="1" smtClean="0">
                <a:hlinkClick r:id="rId9"/>
              </a:rPr>
              <a:t>Snapshot</a:t>
            </a: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 smtClean="0"/>
              <a:t>Doing</a:t>
            </a:r>
            <a:r>
              <a:rPr lang="pt-PT" sz="1600" dirty="0" smtClean="0"/>
              <a:t> Business 2020 – </a:t>
            </a:r>
            <a:r>
              <a:rPr lang="pt-PT" sz="1600" dirty="0" smtClean="0">
                <a:hlinkClick r:id="rId10"/>
              </a:rPr>
              <a:t>Portugal </a:t>
            </a:r>
            <a:r>
              <a:rPr lang="pt-PT" sz="1600" dirty="0" err="1" smtClean="0">
                <a:hlinkClick r:id="rId10"/>
              </a:rPr>
              <a:t>Profile</a:t>
            </a: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 smtClean="0"/>
              <a:t>Doing</a:t>
            </a:r>
            <a:r>
              <a:rPr lang="pt-PT" sz="1600" dirty="0" smtClean="0"/>
              <a:t> Business 2020 – </a:t>
            </a:r>
            <a:r>
              <a:rPr lang="en-US" sz="1600" dirty="0" smtClean="0">
                <a:hlinkClick r:id="rId11"/>
              </a:rPr>
              <a:t>Methodology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 smtClean="0"/>
              <a:t>Doing</a:t>
            </a:r>
            <a:r>
              <a:rPr lang="pt-PT" sz="1600" dirty="0" smtClean="0"/>
              <a:t> Business 2020 </a:t>
            </a:r>
            <a:r>
              <a:rPr lang="pt-PT" sz="1600" dirty="0"/>
              <a:t>– </a:t>
            </a:r>
            <a:r>
              <a:rPr lang="en-US" sz="1600" dirty="0" smtClean="0">
                <a:hlinkClick r:id="rId12"/>
              </a:rPr>
              <a:t>Business Reforms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12831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5347882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69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35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6" y="945297"/>
            <a:ext cx="871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599D"/>
                </a:solidFill>
                <a:latin typeface="+mj-lt"/>
              </a:rPr>
              <a:t>3</a:t>
            </a:r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. A Posição de Portugal nos Rankings Internacionais</a:t>
            </a:r>
          </a:p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Global Competitiveness Report – World Economic Forum</a:t>
            </a:r>
            <a:endParaRPr lang="en-US" sz="2000" i="1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62501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6" y="2212896"/>
            <a:ext cx="8641080" cy="404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0" y="6257925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latin typeface="+mj-lt"/>
              </a:rPr>
              <a:t>Fonte</a:t>
            </a:r>
            <a:r>
              <a:rPr lang="pt-PT" sz="1200" dirty="0" smtClean="0">
                <a:latin typeface="+mj-lt"/>
              </a:rPr>
              <a:t>: World </a:t>
            </a:r>
            <a:r>
              <a:rPr lang="pt-PT" sz="1200" dirty="0" err="1" smtClean="0">
                <a:latin typeface="+mj-lt"/>
              </a:rPr>
              <a:t>Competitiveness</a:t>
            </a:r>
            <a:r>
              <a:rPr lang="pt-PT" sz="1200" dirty="0" smtClean="0">
                <a:latin typeface="+mj-lt"/>
              </a:rPr>
              <a:t> </a:t>
            </a:r>
            <a:r>
              <a:rPr lang="pt-PT" sz="1200" dirty="0" err="1" smtClean="0">
                <a:latin typeface="+mj-lt"/>
              </a:rPr>
              <a:t>Report</a:t>
            </a:r>
            <a:r>
              <a:rPr lang="pt-PT" sz="1200" dirty="0" smtClean="0">
                <a:latin typeface="+mj-lt"/>
              </a:rPr>
              <a:t> </a:t>
            </a:r>
            <a:r>
              <a:rPr lang="pt-PT" sz="1200" i="1" dirty="0" smtClean="0">
                <a:latin typeface="+mj-lt"/>
              </a:rPr>
              <a:t>– World </a:t>
            </a:r>
            <a:r>
              <a:rPr lang="pt-PT" sz="1200" i="1" dirty="0" err="1" smtClean="0">
                <a:latin typeface="+mj-lt"/>
              </a:rPr>
              <a:t>Economic</a:t>
            </a:r>
            <a:r>
              <a:rPr lang="pt-PT" sz="1200" i="1" dirty="0" smtClean="0">
                <a:latin typeface="+mj-lt"/>
              </a:rPr>
              <a:t> </a:t>
            </a:r>
            <a:r>
              <a:rPr lang="pt-PT" sz="1200" i="1" dirty="0" err="1" smtClean="0">
                <a:latin typeface="+mj-lt"/>
              </a:rPr>
              <a:t>Forum</a:t>
            </a:r>
            <a:r>
              <a:rPr lang="pt-PT" sz="1200" i="1" dirty="0" smtClean="0">
                <a:latin typeface="+mj-lt"/>
              </a:rPr>
              <a:t> (2019)</a:t>
            </a:r>
            <a:endParaRPr lang="en-US" sz="1200" i="1" dirty="0">
              <a:latin typeface="+mj-lt"/>
            </a:endParaRPr>
          </a:p>
        </p:txBody>
      </p:sp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98" y="2016690"/>
            <a:ext cx="4791075" cy="19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3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3106690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9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36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599D"/>
                </a:solidFill>
                <a:latin typeface="+mj-lt"/>
              </a:rPr>
              <a:t>3</a:t>
            </a:r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. A Posição de Portugal nos Rankings Internacionais</a:t>
            </a:r>
          </a:p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Global </a:t>
            </a: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Competitiveness Report – World Economic Forum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95276" y="1785819"/>
            <a:ext cx="871537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Portugal apresentou um </a:t>
            </a:r>
            <a:r>
              <a:rPr lang="pt-PT" sz="1600" b="1" dirty="0" smtClean="0"/>
              <a:t>score de 70.4</a:t>
            </a:r>
            <a:r>
              <a:rPr lang="pt-PT" sz="1600" dirty="0" smtClean="0"/>
              <a:t>, ficando na </a:t>
            </a:r>
            <a:r>
              <a:rPr lang="pt-PT" sz="1600" b="1" dirty="0" smtClean="0"/>
              <a:t>34ª posição </a:t>
            </a:r>
            <a:r>
              <a:rPr lang="pt-PT" sz="1600" dirty="0" smtClean="0"/>
              <a:t>–  (34ª posição na edição anterior), num conjunto de 141 economias. </a:t>
            </a:r>
            <a:r>
              <a:rPr lang="pt-PT" sz="1600" b="1" dirty="0" smtClean="0"/>
              <a:t>Entre </a:t>
            </a:r>
            <a:r>
              <a:rPr lang="pt-PT" sz="1600" b="1" dirty="0"/>
              <a:t>os países da </a:t>
            </a:r>
            <a:r>
              <a:rPr lang="pt-PT" sz="1600" b="1" dirty="0" smtClean="0"/>
              <a:t>UE-28</a:t>
            </a:r>
            <a:r>
              <a:rPr lang="pt-PT" sz="1600" dirty="0"/>
              <a:t>, Portugal </a:t>
            </a:r>
            <a:r>
              <a:rPr lang="pt-PT" sz="1600" dirty="0" smtClean="0"/>
              <a:t>mantem, face á última edição, a </a:t>
            </a:r>
            <a:r>
              <a:rPr lang="pt-PT" sz="1600" b="1" dirty="0" smtClean="0"/>
              <a:t>16ª </a:t>
            </a:r>
            <a:r>
              <a:rPr lang="pt-PT" sz="1600" b="1" dirty="0"/>
              <a:t>posição</a:t>
            </a:r>
            <a:r>
              <a:rPr lang="pt-PT" sz="1600" dirty="0"/>
              <a:t>. </a:t>
            </a: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O ranking é liderado pela </a:t>
            </a:r>
            <a:r>
              <a:rPr lang="pt-PT" sz="1600" b="1" dirty="0" smtClean="0"/>
              <a:t>Singapura</a:t>
            </a:r>
            <a:r>
              <a:rPr lang="pt-PT" sz="1600" dirty="0" smtClean="0"/>
              <a:t> (1ª </a:t>
            </a:r>
            <a:r>
              <a:rPr lang="pt-PT" sz="1600" dirty="0"/>
              <a:t>posição</a:t>
            </a:r>
            <a:r>
              <a:rPr lang="pt-PT" sz="1600" dirty="0" smtClean="0"/>
              <a:t>), </a:t>
            </a:r>
            <a:r>
              <a:rPr lang="pt-PT" sz="1600" b="1" dirty="0" smtClean="0"/>
              <a:t>Estados Unidos </a:t>
            </a:r>
            <a:r>
              <a:rPr lang="pt-PT" sz="1600" dirty="0" smtClean="0"/>
              <a:t>(2ª posição) </a:t>
            </a:r>
            <a:r>
              <a:rPr lang="pt-PT" sz="1600" dirty="0"/>
              <a:t>e </a:t>
            </a:r>
            <a:r>
              <a:rPr lang="pt-PT" sz="1600" b="1" dirty="0"/>
              <a:t>Hong Kong </a:t>
            </a:r>
            <a:r>
              <a:rPr lang="pt-PT" sz="1600" dirty="0"/>
              <a:t>(3ª posição). As piores classificações </a:t>
            </a:r>
            <a:r>
              <a:rPr lang="pt-PT" sz="1600" dirty="0" smtClean="0"/>
              <a:t>verificaram-se no </a:t>
            </a:r>
            <a:r>
              <a:rPr lang="en-US" sz="1600" b="1" dirty="0" smtClean="0"/>
              <a:t>Chad</a:t>
            </a:r>
            <a:r>
              <a:rPr lang="pt-PT" sz="1600" dirty="0" smtClean="0"/>
              <a:t> (141ª </a:t>
            </a:r>
            <a:r>
              <a:rPr lang="pt-PT" sz="1600" dirty="0"/>
              <a:t>posição), </a:t>
            </a:r>
            <a:r>
              <a:rPr lang="en-US" sz="1600" b="1" dirty="0" smtClean="0"/>
              <a:t>Yemen</a:t>
            </a:r>
            <a:r>
              <a:rPr lang="pt-PT" sz="1600" dirty="0" smtClean="0"/>
              <a:t> </a:t>
            </a:r>
            <a:r>
              <a:rPr lang="pt-PT" sz="1600" dirty="0"/>
              <a:t>(</a:t>
            </a:r>
            <a:r>
              <a:rPr lang="pt-PT" sz="1600" dirty="0" smtClean="0"/>
              <a:t>140ª </a:t>
            </a:r>
            <a:r>
              <a:rPr lang="pt-PT" sz="1600" dirty="0"/>
              <a:t>posição) e </a:t>
            </a:r>
            <a:r>
              <a:rPr lang="pt-PT" sz="1600" b="1" dirty="0" smtClean="0"/>
              <a:t>Congo</a:t>
            </a:r>
            <a:r>
              <a:rPr lang="pt-PT" sz="1600" dirty="0" smtClean="0"/>
              <a:t> (139ª </a:t>
            </a:r>
            <a:r>
              <a:rPr lang="pt-PT" sz="1600" dirty="0"/>
              <a:t>posição).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/>
              <a:t>No contexto da </a:t>
            </a:r>
            <a:r>
              <a:rPr lang="pt-PT" sz="1600" b="1" dirty="0" smtClean="0"/>
              <a:t>UE-28</a:t>
            </a:r>
            <a:r>
              <a:rPr lang="pt-PT" sz="1600" b="1" dirty="0"/>
              <a:t>, as primeiras posições </a:t>
            </a:r>
            <a:r>
              <a:rPr lang="pt-PT" sz="1600" dirty="0"/>
              <a:t>foram ocupadas pela </a:t>
            </a:r>
            <a:r>
              <a:rPr lang="pt-PT" sz="1600" b="1" dirty="0" smtClean="0"/>
              <a:t>Holanda</a:t>
            </a:r>
            <a:r>
              <a:rPr lang="pt-PT" sz="1600" dirty="0" smtClean="0"/>
              <a:t> (4ª posição), </a:t>
            </a:r>
            <a:r>
              <a:rPr lang="pt-PT" sz="1600" b="1" dirty="0" smtClean="0"/>
              <a:t>Alemanha</a:t>
            </a:r>
            <a:r>
              <a:rPr lang="pt-PT" sz="1600" dirty="0" smtClean="0"/>
              <a:t> (7ª posição), </a:t>
            </a:r>
            <a:r>
              <a:rPr lang="pt-PT" sz="1600" b="1" dirty="0" smtClean="0"/>
              <a:t>Suécia</a:t>
            </a:r>
            <a:r>
              <a:rPr lang="pt-PT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/>
              <a:t>8ª </a:t>
            </a:r>
            <a:r>
              <a:rPr lang="pt-PT" sz="1600" dirty="0" smtClean="0"/>
              <a:t>posição), </a:t>
            </a:r>
            <a:r>
              <a:rPr lang="pt-PT" sz="1600" b="1" dirty="0" smtClean="0"/>
              <a:t>Reino Unido </a:t>
            </a:r>
            <a:r>
              <a:rPr lang="pt-PT" sz="1600" dirty="0" smtClean="0"/>
              <a:t>(9ª posição), </a:t>
            </a:r>
            <a:r>
              <a:rPr lang="pt-PT" sz="1600" b="1" dirty="0" smtClean="0"/>
              <a:t>Dinamarca</a:t>
            </a:r>
            <a:r>
              <a:rPr lang="pt-PT" sz="1600" dirty="0" smtClean="0"/>
              <a:t> (10ª posição), </a:t>
            </a:r>
            <a:r>
              <a:rPr lang="pt-PT" sz="1600" b="1" dirty="0" smtClean="0"/>
              <a:t>Finlândia</a:t>
            </a:r>
            <a:r>
              <a:rPr lang="pt-PT" sz="1600" dirty="0" smtClean="0"/>
              <a:t> (11ª posição</a:t>
            </a:r>
            <a:r>
              <a:rPr lang="en-US" sz="1600" dirty="0" smtClean="0"/>
              <a:t>), </a:t>
            </a:r>
            <a:r>
              <a:rPr lang="pt-PT" sz="1600" b="1" dirty="0" smtClean="0"/>
              <a:t>França</a:t>
            </a:r>
            <a:r>
              <a:rPr lang="pt-PT" sz="1600" dirty="0" smtClean="0"/>
              <a:t> (15ª posição</a:t>
            </a:r>
            <a:r>
              <a:rPr lang="en-US" sz="1600" dirty="0" smtClean="0"/>
              <a:t>), </a:t>
            </a:r>
            <a:r>
              <a:rPr lang="pt-PT" sz="1600" b="1" dirty="0" smtClean="0"/>
              <a:t>Luxemburgo</a:t>
            </a:r>
            <a:r>
              <a:rPr lang="pt-PT" sz="1600" dirty="0" smtClean="0"/>
              <a:t> (18ª posição) e </a:t>
            </a:r>
            <a:r>
              <a:rPr lang="pt-PT" sz="1600" b="1" dirty="0" smtClean="0"/>
              <a:t>Áustria</a:t>
            </a:r>
            <a:r>
              <a:rPr lang="pt-PT" sz="1600" dirty="0" smtClean="0"/>
              <a:t> (16ª posição). </a:t>
            </a:r>
            <a:r>
              <a:rPr lang="pt-PT" sz="1600" dirty="0"/>
              <a:t>Em sentido oposto, as </a:t>
            </a:r>
            <a:r>
              <a:rPr lang="pt-PT" sz="1600" b="1" dirty="0"/>
              <a:t>piores posições </a:t>
            </a:r>
            <a:r>
              <a:rPr lang="pt-PT" sz="1600" dirty="0"/>
              <a:t>foram ocupadas pela </a:t>
            </a:r>
            <a:r>
              <a:rPr lang="pt-PT" sz="1600" b="1" dirty="0" smtClean="0"/>
              <a:t>Croácia</a:t>
            </a:r>
            <a:r>
              <a:rPr lang="pt-PT" sz="1600" dirty="0" smtClean="0"/>
              <a:t> (63ª </a:t>
            </a:r>
            <a:r>
              <a:rPr lang="pt-PT" sz="1600" dirty="0"/>
              <a:t>posição) e </a:t>
            </a:r>
            <a:r>
              <a:rPr lang="pt-PT" sz="1600" b="1" dirty="0" smtClean="0"/>
              <a:t>Grécia</a:t>
            </a:r>
            <a:r>
              <a:rPr lang="pt-PT" sz="1600" dirty="0" smtClean="0"/>
              <a:t> (59ª </a:t>
            </a:r>
            <a:r>
              <a:rPr lang="pt-PT" sz="1600" dirty="0"/>
              <a:t>posição).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As dimensões onde Portugal apresenta melhores resultados </a:t>
            </a:r>
            <a:r>
              <a:rPr lang="pt-PT" sz="1600" dirty="0" smtClean="0"/>
              <a:t>são: </a:t>
            </a:r>
            <a:r>
              <a:rPr lang="en-US" sz="1600" b="1" dirty="0" smtClean="0">
                <a:solidFill>
                  <a:srgbClr val="00B050"/>
                </a:solidFill>
              </a:rPr>
              <a:t>Infrastructure</a:t>
            </a:r>
            <a:r>
              <a:rPr lang="pt-PT" sz="1600" i="1" dirty="0" smtClean="0">
                <a:solidFill>
                  <a:srgbClr val="00B050"/>
                </a:solidFill>
              </a:rPr>
              <a:t> </a:t>
            </a:r>
            <a:r>
              <a:rPr lang="pt-PT" sz="1600" dirty="0"/>
              <a:t>(21ª posição), </a:t>
            </a:r>
            <a:r>
              <a:rPr lang="en-US" sz="1600" b="1" dirty="0" smtClean="0">
                <a:solidFill>
                  <a:srgbClr val="00B050"/>
                </a:solidFill>
              </a:rPr>
              <a:t>Health</a:t>
            </a:r>
            <a:r>
              <a:rPr lang="pt-PT" sz="1600" dirty="0" smtClean="0"/>
              <a:t> </a:t>
            </a:r>
            <a:r>
              <a:rPr lang="pt-PT" sz="1600" dirty="0"/>
              <a:t>(22ª posição), </a:t>
            </a:r>
            <a:r>
              <a:rPr lang="pt-PT" sz="1600" b="1" dirty="0" smtClean="0">
                <a:solidFill>
                  <a:srgbClr val="00B050"/>
                </a:solidFill>
              </a:rPr>
              <a:t>Business </a:t>
            </a:r>
            <a:r>
              <a:rPr lang="en-US" sz="1600" b="1" dirty="0" smtClean="0">
                <a:solidFill>
                  <a:srgbClr val="00B050"/>
                </a:solidFill>
              </a:rPr>
              <a:t>Dynamism</a:t>
            </a:r>
            <a:r>
              <a:rPr lang="pt-PT" sz="1600" b="1" dirty="0" smtClean="0">
                <a:solidFill>
                  <a:srgbClr val="00B050"/>
                </a:solidFill>
              </a:rPr>
              <a:t> </a:t>
            </a:r>
            <a:r>
              <a:rPr lang="pt-PT" sz="1600" dirty="0" smtClean="0"/>
              <a:t>(28ª </a:t>
            </a:r>
            <a:r>
              <a:rPr lang="pt-PT" sz="1600" dirty="0"/>
              <a:t>posição), </a:t>
            </a:r>
            <a:r>
              <a:rPr lang="en-US" sz="1600" b="1" dirty="0" smtClean="0">
                <a:solidFill>
                  <a:srgbClr val="00B050"/>
                </a:solidFill>
              </a:rPr>
              <a:t>Institutions</a:t>
            </a:r>
            <a:r>
              <a:rPr lang="pt-PT" sz="1600" dirty="0" smtClean="0"/>
              <a:t> </a:t>
            </a:r>
            <a:r>
              <a:rPr lang="pt-PT" sz="1600" dirty="0"/>
              <a:t>(30ª posição), </a:t>
            </a:r>
            <a:r>
              <a:rPr lang="en-US" sz="1600" b="1" dirty="0" smtClean="0">
                <a:solidFill>
                  <a:srgbClr val="00B050"/>
                </a:solidFill>
              </a:rPr>
              <a:t>Innovation Capacity </a:t>
            </a:r>
            <a:r>
              <a:rPr lang="pt-PT" sz="1600" dirty="0" smtClean="0"/>
              <a:t>(31ª </a:t>
            </a:r>
            <a:r>
              <a:rPr lang="pt-PT" sz="1600" dirty="0"/>
              <a:t>posição) e</a:t>
            </a:r>
            <a:r>
              <a:rPr lang="pt-PT" sz="1600" dirty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ICT Adoption </a:t>
            </a:r>
            <a:r>
              <a:rPr lang="pt-PT" sz="1600" dirty="0" smtClean="0"/>
              <a:t>(34ª </a:t>
            </a:r>
            <a:r>
              <a:rPr lang="pt-PT" sz="1600" dirty="0"/>
              <a:t>posição)</a:t>
            </a:r>
            <a:r>
              <a:rPr lang="pt-PT" sz="1600" dirty="0" smtClean="0"/>
              <a:t>. </a:t>
            </a:r>
            <a:r>
              <a:rPr lang="pt-PT" sz="1600" dirty="0"/>
              <a:t>Por outro lado, as dimensões onde Portugal apresenta piores performances </a:t>
            </a:r>
            <a:r>
              <a:rPr lang="pt-PT" sz="1600" dirty="0" smtClean="0"/>
              <a:t>foram: </a:t>
            </a:r>
            <a:r>
              <a:rPr lang="en-US" sz="1600" b="1" dirty="0" smtClean="0">
                <a:solidFill>
                  <a:srgbClr val="FF0000"/>
                </a:solidFill>
              </a:rPr>
              <a:t>Macroeconomic Stability </a:t>
            </a:r>
            <a:r>
              <a:rPr lang="pt-PT" sz="1600" dirty="0" smtClean="0"/>
              <a:t>(62ª posição), </a:t>
            </a:r>
            <a:r>
              <a:rPr lang="en-US" sz="1600" b="1" dirty="0" smtClean="0">
                <a:solidFill>
                  <a:srgbClr val="FF0000"/>
                </a:solidFill>
              </a:rPr>
              <a:t>Market Size </a:t>
            </a:r>
            <a:r>
              <a:rPr lang="pt-PT" sz="1600" dirty="0" smtClean="0"/>
              <a:t>(51ª posição) </a:t>
            </a:r>
            <a:r>
              <a:rPr lang="pt-PT" sz="1600" dirty="0"/>
              <a:t>e </a:t>
            </a:r>
            <a:r>
              <a:rPr lang="en-US" sz="1600" b="1" dirty="0" smtClean="0">
                <a:solidFill>
                  <a:srgbClr val="FF0000"/>
                </a:solidFill>
              </a:rPr>
              <a:t>Labor Market </a:t>
            </a:r>
            <a:r>
              <a:rPr lang="pt-PT" sz="1600" dirty="0" smtClean="0"/>
              <a:t>(49ª posição).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20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5839448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79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37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599D"/>
                </a:solidFill>
                <a:latin typeface="+mj-lt"/>
              </a:rPr>
              <a:t>3</a:t>
            </a:r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. A Posição de Portugal nos Rankings Internacionais</a:t>
            </a:r>
          </a:p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Global </a:t>
            </a:r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Competitiveness Report – World Economic Forum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95276" y="2252544"/>
            <a:ext cx="87153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00599D"/>
                </a:solidFill>
              </a:rPr>
              <a:t>Links Úteis: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Global </a:t>
            </a:r>
            <a:r>
              <a:rPr lang="pt-PT" sz="1600" dirty="0" err="1" smtClean="0"/>
              <a:t>Competiveness</a:t>
            </a:r>
            <a:r>
              <a:rPr lang="pt-PT" sz="1600" dirty="0" smtClean="0"/>
              <a:t> </a:t>
            </a:r>
            <a:r>
              <a:rPr lang="pt-PT" sz="1600" dirty="0" err="1" smtClean="0"/>
              <a:t>Report</a:t>
            </a:r>
            <a:r>
              <a:rPr lang="pt-PT" sz="1600" dirty="0" smtClean="0"/>
              <a:t> 2019 – </a:t>
            </a:r>
            <a:r>
              <a:rPr lang="pt-PT" sz="1600" dirty="0" smtClean="0">
                <a:hlinkClick r:id="rId7"/>
              </a:rPr>
              <a:t>Web </a:t>
            </a:r>
            <a:r>
              <a:rPr lang="pt-PT" sz="1600" dirty="0" err="1" smtClean="0">
                <a:hlinkClick r:id="rId7"/>
              </a:rPr>
              <a:t>platform</a:t>
            </a: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Global </a:t>
            </a:r>
            <a:r>
              <a:rPr lang="pt-PT" sz="1600" dirty="0" err="1"/>
              <a:t>Competiveness</a:t>
            </a:r>
            <a:r>
              <a:rPr lang="pt-PT" sz="1600" dirty="0"/>
              <a:t> </a:t>
            </a:r>
            <a:r>
              <a:rPr lang="pt-PT" sz="1600" dirty="0" err="1"/>
              <a:t>Report</a:t>
            </a:r>
            <a:r>
              <a:rPr lang="pt-PT" sz="1600" dirty="0"/>
              <a:t> 2019 – </a:t>
            </a:r>
            <a:r>
              <a:rPr lang="pt-PT" sz="1600" dirty="0" err="1" smtClean="0">
                <a:hlinkClick r:id="rId8"/>
              </a:rPr>
              <a:t>Full</a:t>
            </a:r>
            <a:r>
              <a:rPr lang="pt-PT" sz="1600" dirty="0" smtClean="0">
                <a:hlinkClick r:id="rId8"/>
              </a:rPr>
              <a:t> </a:t>
            </a:r>
            <a:r>
              <a:rPr lang="pt-PT" sz="1600" dirty="0" err="1" smtClean="0">
                <a:hlinkClick r:id="rId8"/>
              </a:rPr>
              <a:t>Report</a:t>
            </a: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Global </a:t>
            </a:r>
            <a:r>
              <a:rPr lang="pt-PT" sz="1600" dirty="0" err="1"/>
              <a:t>Competiveness</a:t>
            </a:r>
            <a:r>
              <a:rPr lang="pt-PT" sz="1600" dirty="0"/>
              <a:t> </a:t>
            </a:r>
            <a:r>
              <a:rPr lang="pt-PT" sz="1600" dirty="0" err="1"/>
              <a:t>Report</a:t>
            </a:r>
            <a:r>
              <a:rPr lang="pt-PT" sz="1600" dirty="0"/>
              <a:t> </a:t>
            </a:r>
            <a:r>
              <a:rPr lang="pt-PT" sz="1600" dirty="0" smtClean="0"/>
              <a:t>2019 – </a:t>
            </a:r>
            <a:r>
              <a:rPr lang="pt-PT" sz="1600" dirty="0">
                <a:hlinkClick r:id="rId9" action="ppaction://hlinkfile"/>
              </a:rPr>
              <a:t>Portugal </a:t>
            </a:r>
            <a:r>
              <a:rPr lang="pt-PT" sz="1600" dirty="0" err="1">
                <a:hlinkClick r:id="rId9" action="ppaction://hlinkfile"/>
              </a:rPr>
              <a:t>Profile</a:t>
            </a: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Global </a:t>
            </a:r>
            <a:r>
              <a:rPr lang="pt-PT" sz="1600" dirty="0" err="1"/>
              <a:t>Competiveness</a:t>
            </a:r>
            <a:r>
              <a:rPr lang="pt-PT" sz="1600" dirty="0"/>
              <a:t> </a:t>
            </a:r>
            <a:r>
              <a:rPr lang="pt-PT" sz="1600" dirty="0" err="1"/>
              <a:t>Report</a:t>
            </a:r>
            <a:r>
              <a:rPr lang="pt-PT" sz="1600" dirty="0"/>
              <a:t> </a:t>
            </a:r>
            <a:r>
              <a:rPr lang="pt-PT" sz="1600" dirty="0" smtClean="0"/>
              <a:t>2019 – </a:t>
            </a:r>
            <a:r>
              <a:rPr lang="en-US" sz="1600" dirty="0" smtClean="0">
                <a:hlinkClick r:id="rId8"/>
              </a:rPr>
              <a:t>Methodology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34139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2031101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12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38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599D"/>
                </a:solidFill>
                <a:latin typeface="+mj-lt"/>
              </a:rPr>
              <a:t>3</a:t>
            </a:r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. A Posição de Portugal nos Rankings Internacionais</a:t>
            </a:r>
          </a:p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World Competitiveness Ranking – IMD Business School</a:t>
            </a:r>
            <a:endParaRPr lang="en-US" sz="2000" i="1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257925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>
                <a:latin typeface="+mj-lt"/>
              </a:rPr>
              <a:t>Fonte</a:t>
            </a:r>
            <a:r>
              <a:rPr lang="pt-PT" sz="1200" dirty="0" smtClean="0">
                <a:latin typeface="+mj-lt"/>
              </a:rPr>
              <a:t>: World </a:t>
            </a:r>
            <a:r>
              <a:rPr lang="en-US" sz="1200" dirty="0" smtClean="0">
                <a:latin typeface="+mj-lt"/>
              </a:rPr>
              <a:t>Competitiveness</a:t>
            </a:r>
            <a:r>
              <a:rPr lang="pt-PT" sz="1200" dirty="0" smtClean="0">
                <a:latin typeface="+mj-lt"/>
              </a:rPr>
              <a:t> Ranking </a:t>
            </a:r>
            <a:r>
              <a:rPr lang="pt-PT" sz="1200" i="1" dirty="0" smtClean="0">
                <a:latin typeface="+mj-lt"/>
              </a:rPr>
              <a:t>– </a:t>
            </a:r>
            <a:r>
              <a:rPr lang="en-US" sz="1200" i="1" dirty="0" smtClean="0">
                <a:latin typeface="+mj-lt"/>
              </a:rPr>
              <a:t>IMD Business School </a:t>
            </a:r>
            <a:r>
              <a:rPr lang="pt-PT" sz="1200" i="1" dirty="0" smtClean="0">
                <a:latin typeface="+mj-lt"/>
              </a:rPr>
              <a:t>(2019)</a:t>
            </a:r>
            <a:endParaRPr lang="en-US" sz="1200" i="1" dirty="0">
              <a:latin typeface="+mj-lt"/>
            </a:endParaRPr>
          </a:p>
        </p:txBody>
      </p:sp>
      <p:pic>
        <p:nvPicPr>
          <p:cNvPr id="363544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866900"/>
            <a:ext cx="8284845" cy="452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1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1778517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0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39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599D"/>
                </a:solidFill>
                <a:latin typeface="+mj-lt"/>
              </a:rPr>
              <a:t>3</a:t>
            </a:r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. A Posição de Portugal nos Rankings Internacionais</a:t>
            </a:r>
          </a:p>
          <a:p>
            <a:r>
              <a:rPr lang="en-US" sz="2000" b="1" i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World Competitiveness Ranking – IMD Business School</a:t>
            </a:r>
            <a:endParaRPr lang="en-US" sz="2000" i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5276" y="1785819"/>
            <a:ext cx="87153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Portugal ocupou a </a:t>
            </a:r>
            <a:r>
              <a:rPr lang="pt-PT" sz="1600" b="1" dirty="0" smtClean="0"/>
              <a:t>39ª posição </a:t>
            </a:r>
            <a:r>
              <a:rPr lang="pt-PT" sz="1600" dirty="0" smtClean="0"/>
              <a:t>–  (33ª posição na edição anterior), num conjunto de 63 economias. </a:t>
            </a:r>
            <a:r>
              <a:rPr lang="pt-PT" sz="1600" b="1" dirty="0" smtClean="0"/>
              <a:t>Entre </a:t>
            </a:r>
            <a:r>
              <a:rPr lang="pt-PT" sz="1600" b="1" dirty="0"/>
              <a:t>os países da </a:t>
            </a:r>
            <a:r>
              <a:rPr lang="pt-PT" sz="1600" b="1" dirty="0" smtClean="0"/>
              <a:t>UE-28</a:t>
            </a:r>
            <a:r>
              <a:rPr lang="pt-PT" sz="1600" b="1" dirty="0"/>
              <a:t>, Portugal </a:t>
            </a:r>
            <a:r>
              <a:rPr lang="pt-PT" sz="1600" b="1" dirty="0" smtClean="0"/>
              <a:t>ocupa a 18ª posição </a:t>
            </a:r>
            <a:r>
              <a:rPr lang="pt-PT" sz="1600" dirty="0" smtClean="0"/>
              <a:t>(15ª posição na edição anterior).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O ranking é liderado pela </a:t>
            </a:r>
            <a:r>
              <a:rPr lang="pt-PT" sz="1600" b="1" dirty="0" smtClean="0"/>
              <a:t>Singapura</a:t>
            </a:r>
            <a:r>
              <a:rPr lang="pt-PT" sz="1600" dirty="0" smtClean="0"/>
              <a:t> (1ª </a:t>
            </a:r>
            <a:r>
              <a:rPr lang="pt-PT" sz="1600" dirty="0"/>
              <a:t>posição</a:t>
            </a:r>
            <a:r>
              <a:rPr lang="pt-PT" sz="1600" dirty="0" smtClean="0"/>
              <a:t>), </a:t>
            </a:r>
            <a:r>
              <a:rPr lang="pt-PT" sz="1600" b="1" dirty="0" smtClean="0"/>
              <a:t>Hong </a:t>
            </a:r>
            <a:r>
              <a:rPr lang="pt-PT" sz="1600" b="1" dirty="0"/>
              <a:t>Kong </a:t>
            </a:r>
            <a:r>
              <a:rPr lang="pt-PT" sz="1600" dirty="0" smtClean="0"/>
              <a:t>(2ª </a:t>
            </a:r>
            <a:r>
              <a:rPr lang="pt-PT" sz="1600" dirty="0"/>
              <a:t>posição</a:t>
            </a:r>
            <a:r>
              <a:rPr lang="pt-PT" sz="1600" dirty="0" smtClean="0"/>
              <a:t>) e os </a:t>
            </a:r>
            <a:r>
              <a:rPr lang="pt-PT" sz="1600" b="1" dirty="0" smtClean="0"/>
              <a:t>Estados Unidos</a:t>
            </a:r>
            <a:r>
              <a:rPr lang="pt-PT" sz="1600" dirty="0" smtClean="0"/>
              <a:t> (3ª posição). </a:t>
            </a:r>
            <a:r>
              <a:rPr lang="pt-PT" sz="1600" dirty="0"/>
              <a:t>As piores classificações </a:t>
            </a:r>
            <a:r>
              <a:rPr lang="pt-PT" sz="1600" dirty="0" smtClean="0"/>
              <a:t>verificaram-se na </a:t>
            </a:r>
            <a:r>
              <a:rPr lang="pt-PT" sz="1600" b="1" dirty="0" smtClean="0"/>
              <a:t>Venezuela</a:t>
            </a:r>
            <a:r>
              <a:rPr lang="pt-PT" sz="1600" dirty="0" smtClean="0"/>
              <a:t> (63ª </a:t>
            </a:r>
            <a:r>
              <a:rPr lang="pt-PT" sz="1600" dirty="0"/>
              <a:t>posição), </a:t>
            </a:r>
            <a:r>
              <a:rPr lang="en-US" sz="1600" b="1" dirty="0" smtClean="0"/>
              <a:t>Mongolia</a:t>
            </a:r>
            <a:r>
              <a:rPr lang="pt-PT" sz="1600" dirty="0" smtClean="0"/>
              <a:t> (62ª </a:t>
            </a:r>
            <a:r>
              <a:rPr lang="pt-PT" sz="1600" dirty="0"/>
              <a:t>posição) e </a:t>
            </a:r>
            <a:r>
              <a:rPr lang="pt-PT" sz="1600" b="1" dirty="0" smtClean="0"/>
              <a:t>Argentina</a:t>
            </a:r>
            <a:r>
              <a:rPr lang="pt-PT" sz="1600" dirty="0" smtClean="0"/>
              <a:t> (61ª </a:t>
            </a:r>
            <a:r>
              <a:rPr lang="pt-PT" sz="1600" dirty="0"/>
              <a:t>posição).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/>
              <a:t>No contexto da </a:t>
            </a:r>
            <a:r>
              <a:rPr lang="pt-PT" sz="1600" b="1" dirty="0" smtClean="0"/>
              <a:t>UE-28</a:t>
            </a:r>
            <a:r>
              <a:rPr lang="pt-PT" sz="1600" b="1" dirty="0"/>
              <a:t>, as primeiras posições </a:t>
            </a:r>
            <a:r>
              <a:rPr lang="pt-PT" sz="1600" dirty="0"/>
              <a:t>foram ocupadas pela </a:t>
            </a:r>
            <a:r>
              <a:rPr lang="pt-PT" sz="1600" b="1" dirty="0" smtClean="0"/>
              <a:t>Holanda</a:t>
            </a:r>
            <a:r>
              <a:rPr lang="pt-PT" sz="1600" dirty="0" smtClean="0"/>
              <a:t> (6ª posição), </a:t>
            </a:r>
            <a:r>
              <a:rPr lang="pt-PT" sz="1600" b="1" dirty="0" smtClean="0"/>
              <a:t>Irlanda</a:t>
            </a:r>
            <a:r>
              <a:rPr lang="pt-PT" sz="1600" dirty="0" smtClean="0"/>
              <a:t> (7ª posição), </a:t>
            </a:r>
            <a:r>
              <a:rPr lang="pt-PT" sz="1600" b="1" dirty="0" smtClean="0"/>
              <a:t>Dinamarca</a:t>
            </a:r>
            <a:r>
              <a:rPr lang="pt-PT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/>
              <a:t>8ª </a:t>
            </a:r>
            <a:r>
              <a:rPr lang="pt-PT" sz="1600" dirty="0" smtClean="0"/>
              <a:t>posição), </a:t>
            </a:r>
            <a:r>
              <a:rPr lang="pt-PT" sz="1600" b="1" dirty="0" smtClean="0"/>
              <a:t>Suécia </a:t>
            </a:r>
            <a:r>
              <a:rPr lang="pt-PT" sz="1600" dirty="0" smtClean="0"/>
              <a:t>(9ª posição), </a:t>
            </a:r>
            <a:r>
              <a:rPr lang="pt-PT" sz="1600" b="1" dirty="0" smtClean="0"/>
              <a:t>Luxemburgo</a:t>
            </a:r>
            <a:r>
              <a:rPr lang="pt-PT" sz="1600" dirty="0" smtClean="0"/>
              <a:t> (12ª posição), </a:t>
            </a:r>
            <a:r>
              <a:rPr lang="pt-PT" sz="1600" b="1" dirty="0" smtClean="0"/>
              <a:t>Finlândia</a:t>
            </a:r>
            <a:r>
              <a:rPr lang="pt-PT" sz="1600" dirty="0" smtClean="0"/>
              <a:t> (15ª posição</a:t>
            </a:r>
            <a:r>
              <a:rPr lang="en-US" sz="1600" dirty="0" smtClean="0"/>
              <a:t>), </a:t>
            </a:r>
            <a:r>
              <a:rPr lang="pt-PT" sz="1600" b="1" dirty="0" smtClean="0"/>
              <a:t>Alemanha</a:t>
            </a:r>
            <a:r>
              <a:rPr lang="pt-PT" sz="1600" dirty="0" smtClean="0"/>
              <a:t> (17ª posição</a:t>
            </a:r>
            <a:r>
              <a:rPr lang="en-US" sz="1600" dirty="0" smtClean="0"/>
              <a:t>), </a:t>
            </a:r>
            <a:r>
              <a:rPr lang="pt-PT" sz="1600" b="1" dirty="0" smtClean="0"/>
              <a:t>Reino Unido</a:t>
            </a:r>
            <a:r>
              <a:rPr lang="pt-PT" sz="1600" dirty="0" smtClean="0"/>
              <a:t> (23ª posição) e </a:t>
            </a:r>
            <a:r>
              <a:rPr lang="pt-PT" sz="1600" b="1" dirty="0" smtClean="0"/>
              <a:t>Bélgica</a:t>
            </a:r>
            <a:r>
              <a:rPr lang="pt-PT" sz="1600" dirty="0" smtClean="0"/>
              <a:t> (27ª posição). </a:t>
            </a:r>
            <a:r>
              <a:rPr lang="pt-PT" sz="1600" dirty="0"/>
              <a:t>Em sentido oposto, as </a:t>
            </a:r>
            <a:r>
              <a:rPr lang="pt-PT" sz="1600" b="1" dirty="0"/>
              <a:t>piores posições </a:t>
            </a:r>
            <a:r>
              <a:rPr lang="pt-PT" sz="1600" dirty="0"/>
              <a:t>foram ocupadas pela </a:t>
            </a:r>
            <a:r>
              <a:rPr lang="pt-PT" sz="1600" b="1" dirty="0" smtClean="0"/>
              <a:t>Grécia</a:t>
            </a:r>
            <a:r>
              <a:rPr lang="pt-PT" sz="1600" dirty="0" smtClean="0"/>
              <a:t> (58ª </a:t>
            </a:r>
            <a:r>
              <a:rPr lang="pt-PT" sz="1600" dirty="0"/>
              <a:t>posição) e </a:t>
            </a:r>
            <a:r>
              <a:rPr lang="pt-PT" sz="1600" b="1" dirty="0" smtClean="0"/>
              <a:t>Eslováquia </a:t>
            </a:r>
            <a:r>
              <a:rPr lang="pt-PT" sz="1600" dirty="0" smtClean="0"/>
              <a:t>(53ª </a:t>
            </a:r>
            <a:r>
              <a:rPr lang="pt-PT" sz="1600" dirty="0"/>
              <a:t>posição).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As dimensões onde Portugal apresenta melhores resultados são </a:t>
            </a:r>
            <a:r>
              <a:rPr lang="en-US" sz="1600" b="1" dirty="0" smtClean="0">
                <a:solidFill>
                  <a:srgbClr val="00B050"/>
                </a:solidFill>
              </a:rPr>
              <a:t>Business Legislation</a:t>
            </a:r>
            <a:r>
              <a:rPr lang="pt-PT" sz="1600" i="1" dirty="0" smtClean="0">
                <a:solidFill>
                  <a:srgbClr val="00B050"/>
                </a:solidFill>
              </a:rPr>
              <a:t> </a:t>
            </a:r>
            <a:r>
              <a:rPr lang="pt-PT" sz="1600" dirty="0" smtClean="0"/>
              <a:t>(19ª </a:t>
            </a:r>
            <a:r>
              <a:rPr lang="pt-PT" sz="1600" dirty="0"/>
              <a:t>posição), </a:t>
            </a:r>
            <a:r>
              <a:rPr lang="en-US" sz="1600" b="1" dirty="0" smtClean="0">
                <a:solidFill>
                  <a:srgbClr val="00B050"/>
                </a:solidFill>
              </a:rPr>
              <a:t>Health and Environment</a:t>
            </a:r>
            <a:r>
              <a:rPr lang="pt-PT" sz="1600" dirty="0" smtClean="0"/>
              <a:t> </a:t>
            </a:r>
            <a:r>
              <a:rPr lang="pt-PT" sz="1600" dirty="0"/>
              <a:t>(</a:t>
            </a:r>
            <a:r>
              <a:rPr lang="pt-PT" sz="1600" dirty="0" smtClean="0"/>
              <a:t>21ª </a:t>
            </a:r>
            <a:r>
              <a:rPr lang="pt-PT" sz="1600" dirty="0"/>
              <a:t>posição), </a:t>
            </a:r>
            <a:r>
              <a:rPr lang="en-US" sz="1600" b="1" dirty="0" smtClean="0">
                <a:solidFill>
                  <a:srgbClr val="00B050"/>
                </a:solidFill>
              </a:rPr>
              <a:t>International Trade </a:t>
            </a:r>
            <a:r>
              <a:rPr lang="pt-PT" sz="1600" dirty="0" smtClean="0"/>
              <a:t>(26ª </a:t>
            </a:r>
            <a:r>
              <a:rPr lang="pt-PT" sz="1600" dirty="0"/>
              <a:t>posição), </a:t>
            </a:r>
            <a:r>
              <a:rPr lang="en-US" sz="1600" b="1" dirty="0" smtClean="0">
                <a:solidFill>
                  <a:srgbClr val="00B050"/>
                </a:solidFill>
              </a:rPr>
              <a:t>Societal Framework</a:t>
            </a:r>
            <a:r>
              <a:rPr lang="pt-PT" sz="1600" dirty="0" smtClean="0"/>
              <a:t> (26ª </a:t>
            </a:r>
            <a:r>
              <a:rPr lang="pt-PT" sz="1600" dirty="0"/>
              <a:t>posição</a:t>
            </a:r>
            <a:r>
              <a:rPr lang="pt-PT" sz="1600" dirty="0" smtClean="0"/>
              <a:t>) e </a:t>
            </a:r>
            <a:r>
              <a:rPr lang="en-US" sz="1600" b="1" dirty="0" smtClean="0">
                <a:solidFill>
                  <a:srgbClr val="00B050"/>
                </a:solidFill>
              </a:rPr>
              <a:t>Education </a:t>
            </a:r>
            <a:r>
              <a:rPr lang="pt-PT" sz="1600" dirty="0" smtClean="0"/>
              <a:t>(28ª </a:t>
            </a:r>
            <a:r>
              <a:rPr lang="pt-PT" sz="1600" dirty="0"/>
              <a:t>posição</a:t>
            </a:r>
            <a:r>
              <a:rPr lang="pt-PT" sz="1600" dirty="0" smtClean="0"/>
              <a:t>). </a:t>
            </a:r>
            <a:r>
              <a:rPr lang="pt-PT" sz="1600" dirty="0"/>
              <a:t>Por outro lado, as dimensões onde Portugal apresenta piores performances </a:t>
            </a:r>
            <a:r>
              <a:rPr lang="pt-PT" sz="1600" dirty="0" smtClean="0"/>
              <a:t>foram: </a:t>
            </a:r>
            <a:r>
              <a:rPr lang="en-US" sz="1600" b="1" dirty="0" smtClean="0">
                <a:solidFill>
                  <a:srgbClr val="FF0000"/>
                </a:solidFill>
              </a:rPr>
              <a:t>Domestic Economy </a:t>
            </a:r>
            <a:r>
              <a:rPr lang="pt-PT" sz="1600" dirty="0" smtClean="0"/>
              <a:t>(55ª posição), </a:t>
            </a:r>
            <a:r>
              <a:rPr lang="en-US" sz="1600" b="1" dirty="0" smtClean="0">
                <a:solidFill>
                  <a:srgbClr val="FF0000"/>
                </a:solidFill>
              </a:rPr>
              <a:t>Managing Practices </a:t>
            </a:r>
            <a:r>
              <a:rPr lang="pt-PT" sz="1600" dirty="0" smtClean="0"/>
              <a:t>(54ª posição), </a:t>
            </a:r>
            <a:r>
              <a:rPr lang="en-US" sz="1600" b="1" dirty="0" smtClean="0">
                <a:solidFill>
                  <a:srgbClr val="FF0000"/>
                </a:solidFill>
              </a:rPr>
              <a:t>Public Finance </a:t>
            </a:r>
            <a:r>
              <a:rPr lang="pt-PT" sz="1600" dirty="0" smtClean="0"/>
              <a:t>(53ª posição) </a:t>
            </a:r>
            <a:r>
              <a:rPr lang="pt-PT" sz="1600" dirty="0"/>
              <a:t>e </a:t>
            </a:r>
            <a:r>
              <a:rPr lang="en-US" sz="1600" b="1" dirty="0" smtClean="0">
                <a:solidFill>
                  <a:srgbClr val="FF0000"/>
                </a:solidFill>
              </a:rPr>
              <a:t>Tax Policy </a:t>
            </a:r>
            <a:r>
              <a:rPr lang="pt-PT" sz="1600" dirty="0" smtClean="0"/>
              <a:t>(51ª posição)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11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1936862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2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4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Enquadramento | Âmbito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5276" y="828675"/>
            <a:ext cx="84963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PT" sz="1600" dirty="0" smtClean="0"/>
              <a:t>Os dados apresentados </a:t>
            </a:r>
            <a:r>
              <a:rPr lang="pt-PT" sz="1600" b="1" dirty="0" smtClean="0"/>
              <a:t>incidem </a:t>
            </a:r>
            <a:r>
              <a:rPr lang="pt-PT" sz="1600" b="1" dirty="0"/>
              <a:t>sobre </a:t>
            </a:r>
            <a:r>
              <a:rPr lang="pt-PT" sz="1600" b="1" dirty="0" smtClean="0"/>
              <a:t>as empresas do </a:t>
            </a:r>
            <a:r>
              <a:rPr lang="pt-PT" sz="1600" b="1" dirty="0"/>
              <a:t>SNF </a:t>
            </a:r>
            <a:r>
              <a:rPr lang="pt-PT" sz="1600" dirty="0"/>
              <a:t>com sede em Portugal:</a:t>
            </a:r>
          </a:p>
          <a:p>
            <a:pPr marL="342900" indent="-342900">
              <a:buFont typeface="+mj-lt"/>
              <a:buAutoNum type="arabicPeriod"/>
            </a:pPr>
            <a:endParaRPr lang="pt-PT" sz="1600" dirty="0"/>
          </a:p>
          <a:p>
            <a:pPr lvl="1"/>
            <a:r>
              <a:rPr lang="pt-PT" sz="1600" dirty="0"/>
              <a:t>a) </a:t>
            </a:r>
            <a:r>
              <a:rPr lang="pt-PT" sz="1600" dirty="0" smtClean="0"/>
              <a:t>Exclui os </a:t>
            </a:r>
            <a:r>
              <a:rPr lang="pt-PT" sz="1600" b="1" dirty="0" smtClean="0"/>
              <a:t> </a:t>
            </a:r>
            <a:r>
              <a:rPr lang="pt-PT" sz="1600" b="1" dirty="0"/>
              <a:t>ENI </a:t>
            </a:r>
            <a:r>
              <a:rPr lang="pt-PT" sz="1600" dirty="0"/>
              <a:t>(representativos de </a:t>
            </a:r>
            <a:r>
              <a:rPr lang="pt-PT" sz="1600" b="1" dirty="0"/>
              <a:t>cerca de dois terços do número de empresas em Portugal</a:t>
            </a:r>
            <a:r>
              <a:rPr lang="pt-PT" sz="1600" dirty="0"/>
              <a:t>, mas de apenas </a:t>
            </a:r>
            <a:r>
              <a:rPr lang="pt-PT" sz="1600" b="1" dirty="0"/>
              <a:t>5% do respetivo volume de negócios</a:t>
            </a:r>
            <a:r>
              <a:rPr lang="pt-PT" sz="1600" dirty="0"/>
              <a:t>);</a:t>
            </a:r>
          </a:p>
          <a:p>
            <a:pPr lvl="1"/>
            <a:endParaRPr lang="pt-PT" sz="1600" dirty="0"/>
          </a:p>
          <a:p>
            <a:pPr lvl="1"/>
            <a:r>
              <a:rPr lang="pt-PT" sz="1600" dirty="0"/>
              <a:t>b) Estão </a:t>
            </a:r>
            <a:r>
              <a:rPr lang="pt-PT" sz="1600" b="1" dirty="0"/>
              <a:t>excluídas as empresas </a:t>
            </a:r>
            <a:r>
              <a:rPr lang="pt-PT" sz="1600" dirty="0"/>
              <a:t>classificadas nas Secções</a:t>
            </a:r>
            <a:r>
              <a:rPr lang="pt-PT" sz="1600" dirty="0" smtClean="0"/>
              <a:t>:</a:t>
            </a:r>
          </a:p>
          <a:p>
            <a:pPr lvl="1"/>
            <a:endParaRPr lang="pt-PT" sz="1600" dirty="0"/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400" dirty="0" smtClean="0"/>
              <a:t>K </a:t>
            </a:r>
            <a:r>
              <a:rPr lang="pt-PT" sz="1400" dirty="0"/>
              <a:t>– Atividades Financeiras e de Seguros, </a:t>
            </a:r>
            <a:endParaRPr lang="pt-PT" sz="1400" dirty="0" smtClean="0"/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400" dirty="0" smtClean="0"/>
              <a:t>O </a:t>
            </a:r>
            <a:r>
              <a:rPr lang="pt-PT" sz="1400" dirty="0"/>
              <a:t>– Administração Pública e Defesa; Segurança Social Obrigatória, </a:t>
            </a:r>
            <a:endParaRPr lang="pt-PT" sz="1400" dirty="0" smtClean="0"/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400" dirty="0" smtClean="0"/>
              <a:t>T </a:t>
            </a:r>
            <a:r>
              <a:rPr lang="pt-PT" sz="1400" dirty="0"/>
              <a:t>– Atividades das famílias empregadoras de pessoal doméstico e atividades de produção das famílias para uso </a:t>
            </a:r>
            <a:r>
              <a:rPr lang="pt-PT" sz="1400" dirty="0" smtClean="0"/>
              <a:t>próprio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400" dirty="0" smtClean="0"/>
              <a:t>U </a:t>
            </a:r>
            <a:r>
              <a:rPr lang="pt-PT" sz="1400" dirty="0"/>
              <a:t>– Atividades dos organismos internacionais e outras instituições extraterritoriais, </a:t>
            </a:r>
            <a:endParaRPr lang="pt-PT" sz="1400" dirty="0" smtClean="0"/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PT" sz="1400" dirty="0" smtClean="0"/>
              <a:t>Subclasse </a:t>
            </a:r>
            <a:r>
              <a:rPr lang="pt-PT" sz="1400" dirty="0"/>
              <a:t>70100 – Atividades das sedes sociais da Classificação Portuguesa das Atividades Económicas, Revisão 3 (CAE.Rev.3).</a:t>
            </a:r>
          </a:p>
          <a:p>
            <a:pPr lvl="1"/>
            <a:endParaRPr lang="pt-PT" sz="1600" dirty="0"/>
          </a:p>
          <a:p>
            <a:pPr marL="342900" indent="-342900">
              <a:buFont typeface="+mj-lt"/>
              <a:buAutoNum type="arabicPeriod"/>
            </a:pPr>
            <a:r>
              <a:rPr lang="pt-PT" sz="1600" dirty="0" smtClean="0"/>
              <a:t>Os valores apresentados incidem </a:t>
            </a:r>
            <a:r>
              <a:rPr lang="pt-PT" sz="1600" dirty="0"/>
              <a:t>essencialmente </a:t>
            </a:r>
            <a:r>
              <a:rPr lang="pt-PT" sz="1600" b="1" dirty="0"/>
              <a:t>sobre o ano de 2017 </a:t>
            </a:r>
            <a:r>
              <a:rPr lang="pt-PT" sz="1600" dirty="0"/>
              <a:t>e tem por base os </a:t>
            </a:r>
            <a:r>
              <a:rPr lang="pt-PT" sz="1600" b="1" dirty="0"/>
              <a:t>dados reportados através da Informação Empresarial Simplificada (IES</a:t>
            </a:r>
            <a:r>
              <a:rPr lang="pt-PT" sz="1600" b="1" dirty="0" smtClean="0"/>
              <a:t>).</a:t>
            </a:r>
            <a:r>
              <a:rPr lang="pt-PT" sz="1600" dirty="0" smtClean="0"/>
              <a:t>  A informação relativa ao </a:t>
            </a:r>
            <a:r>
              <a:rPr lang="pt-PT" sz="1600" b="1" dirty="0" smtClean="0"/>
              <a:t>financiamento </a:t>
            </a:r>
            <a:r>
              <a:rPr lang="pt-PT" sz="1600" dirty="0" smtClean="0"/>
              <a:t>provém, essencialmente, das bases geridas pelo Banco de Portugal.</a:t>
            </a:r>
            <a:endParaRPr lang="pt-PT" dirty="0"/>
          </a:p>
          <a:p>
            <a:pPr marL="342900" indent="-342900">
              <a:buFont typeface="+mj-lt"/>
              <a:buAutoNum type="arabicPeriod"/>
            </a:pPr>
            <a:endParaRPr lang="pt-PT" dirty="0">
              <a:solidFill>
                <a:srgbClr val="000000"/>
              </a:solidFill>
              <a:latin typeface="Calibri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5839448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05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40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599D"/>
                </a:solidFill>
                <a:latin typeface="+mj-lt"/>
              </a:rPr>
              <a:t>3</a:t>
            </a:r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. A Posição de Portugal nos Rankings Internacionais</a:t>
            </a:r>
          </a:p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World Competitiveness Ranking – IMD</a:t>
            </a:r>
            <a:endParaRPr lang="en-US" sz="2000" i="1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5276" y="2252544"/>
            <a:ext cx="87153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00599D"/>
                </a:solidFill>
              </a:rPr>
              <a:t>Links Úteis: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World </a:t>
            </a:r>
            <a:r>
              <a:rPr lang="pt-PT" sz="1600" dirty="0" err="1" smtClean="0"/>
              <a:t>Competitiveness</a:t>
            </a:r>
            <a:r>
              <a:rPr lang="pt-PT" sz="1600" dirty="0" smtClean="0"/>
              <a:t> Ranking 2019 – </a:t>
            </a:r>
            <a:r>
              <a:rPr lang="pt-PT" sz="1600" dirty="0" smtClean="0">
                <a:hlinkClick r:id="rId7"/>
              </a:rPr>
              <a:t>Web </a:t>
            </a:r>
            <a:r>
              <a:rPr lang="pt-PT" sz="1600" dirty="0" err="1" smtClean="0">
                <a:hlinkClick r:id="rId7"/>
              </a:rPr>
              <a:t>platform</a:t>
            </a: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World Competitiveness Ranking 2019 – </a:t>
            </a:r>
            <a:r>
              <a:rPr lang="en-US" sz="1600" dirty="0" smtClean="0">
                <a:hlinkClick r:id="rId8"/>
              </a:rPr>
              <a:t>Full Ranking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World </a:t>
            </a:r>
            <a:r>
              <a:rPr lang="pt-PT" sz="1600" dirty="0" err="1"/>
              <a:t>Competitiveness</a:t>
            </a:r>
            <a:r>
              <a:rPr lang="pt-PT" sz="1600" dirty="0"/>
              <a:t> Ranking </a:t>
            </a:r>
            <a:r>
              <a:rPr lang="pt-PT" sz="1600" dirty="0" smtClean="0"/>
              <a:t>2019 – </a:t>
            </a:r>
            <a:r>
              <a:rPr lang="pt-PT" sz="1600" dirty="0" smtClean="0">
                <a:hlinkClick r:id="rId9"/>
              </a:rPr>
              <a:t>Portugal </a:t>
            </a:r>
            <a:r>
              <a:rPr lang="pt-PT" sz="1600" dirty="0" err="1" smtClean="0">
                <a:hlinkClick r:id="rId9"/>
              </a:rPr>
              <a:t>Profile</a:t>
            </a: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World </a:t>
            </a:r>
            <a:r>
              <a:rPr lang="pt-PT" sz="1600" dirty="0" err="1"/>
              <a:t>Competitiveness</a:t>
            </a:r>
            <a:r>
              <a:rPr lang="pt-PT" sz="1600" dirty="0"/>
              <a:t> Ranking </a:t>
            </a:r>
            <a:r>
              <a:rPr lang="pt-PT" sz="1600" dirty="0" smtClean="0"/>
              <a:t>2019 – </a:t>
            </a:r>
            <a:r>
              <a:rPr lang="en-US" sz="1600" dirty="0" smtClean="0">
                <a:hlinkClick r:id="rId10"/>
              </a:rPr>
              <a:t>Methodology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34139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5948843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06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41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4. Medidas de Politica</a:t>
            </a:r>
            <a:endParaRPr lang="pt-PT" sz="2800" dirty="0">
              <a:solidFill>
                <a:srgbClr val="00599D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18567" y="1487592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>
                <a:hlinkClick r:id="rId7"/>
              </a:rPr>
              <a:t>SIMPLEX</a:t>
            </a:r>
            <a:r>
              <a:rPr lang="pt-PT" dirty="0" smtClean="0"/>
              <a:t> - </a:t>
            </a:r>
            <a:r>
              <a:rPr lang="pt-PT" sz="1600" dirty="0" smtClean="0"/>
              <a:t>Estratégia </a:t>
            </a:r>
            <a:r>
              <a:rPr lang="pt-PT" sz="1600" dirty="0"/>
              <a:t>de </a:t>
            </a:r>
            <a:r>
              <a:rPr lang="pt-PT" sz="1600" b="1" dirty="0"/>
              <a:t>modernização administrativa</a:t>
            </a:r>
            <a:r>
              <a:rPr lang="pt-PT" sz="1600" dirty="0"/>
              <a:t> </a:t>
            </a:r>
            <a:r>
              <a:rPr lang="pt-PT" sz="1600" dirty="0" smtClean="0"/>
              <a:t>do Governo.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800" dirty="0"/>
          </a:p>
          <a:p>
            <a:r>
              <a:rPr lang="pt-PT" sz="1400" u="sng" dirty="0" smtClean="0"/>
              <a:t>Objetivo</a:t>
            </a:r>
            <a:r>
              <a:rPr lang="pt-PT" sz="1400" dirty="0"/>
              <a:t>: </a:t>
            </a:r>
            <a:r>
              <a:rPr lang="pt-PT" sz="1400" dirty="0" smtClean="0"/>
              <a:t>Simplificar a </a:t>
            </a:r>
            <a:r>
              <a:rPr lang="pt-PT" sz="1400" dirty="0"/>
              <a:t>vida dos cidadãos e das empresas na sua interação com os serviços </a:t>
            </a:r>
            <a:r>
              <a:rPr lang="pt-PT" sz="1400" dirty="0" smtClean="0"/>
              <a:t>públicos.</a:t>
            </a:r>
          </a:p>
          <a:p>
            <a:endParaRPr lang="pt-PT" sz="1000" dirty="0" smtClean="0"/>
          </a:p>
          <a:p>
            <a:endParaRPr lang="pt-PT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>
                <a:hlinkClick r:id="rId8"/>
              </a:rPr>
              <a:t>Capitalizar</a:t>
            </a:r>
            <a:r>
              <a:rPr lang="pt-PT" b="1" dirty="0" smtClean="0"/>
              <a:t> </a:t>
            </a:r>
            <a:r>
              <a:rPr lang="pt-PT" dirty="0" smtClean="0"/>
              <a:t>– </a:t>
            </a:r>
            <a:r>
              <a:rPr lang="pt-PT" sz="1600" dirty="0" smtClean="0"/>
              <a:t>Programa de apoio às empresas nas suas </a:t>
            </a:r>
            <a:r>
              <a:rPr lang="pt-PT" sz="1600" b="1" dirty="0" smtClean="0"/>
              <a:t>necessidades financiamento</a:t>
            </a:r>
            <a:r>
              <a:rPr lang="pt-PT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800" dirty="0" smtClean="0"/>
          </a:p>
          <a:p>
            <a:r>
              <a:rPr lang="pt-PT" sz="1400" u="sng" dirty="0" smtClean="0"/>
              <a:t>Objetivo</a:t>
            </a:r>
            <a:r>
              <a:rPr lang="pt-PT" sz="1400" dirty="0"/>
              <a:t>: Preparar as empresas para novas fases de investimento, dotando-as do suporte financeiro adequado e eliminando barreiras administrativas à sua </a:t>
            </a:r>
            <a:r>
              <a:rPr lang="pt-PT" sz="1400" dirty="0" smtClean="0"/>
              <a:t>efetivação.</a:t>
            </a:r>
            <a:endParaRPr lang="pt-PT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>
                <a:hlinkClick r:id="rId9"/>
              </a:rPr>
              <a:t>Internacionalizar</a:t>
            </a:r>
            <a:r>
              <a:rPr lang="pt-PT" dirty="0" smtClean="0"/>
              <a:t> – </a:t>
            </a:r>
            <a:r>
              <a:rPr lang="pt-PT" sz="1600" dirty="0" smtClean="0"/>
              <a:t>Programa de auxilio às </a:t>
            </a:r>
            <a:r>
              <a:rPr lang="pt-PT" sz="1600" b="1" dirty="0" smtClean="0"/>
              <a:t>empresas exportadoras</a:t>
            </a:r>
            <a:r>
              <a:rPr lang="pt-PT" sz="16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800" dirty="0" smtClean="0"/>
          </a:p>
          <a:p>
            <a:r>
              <a:rPr lang="pt-PT" sz="1400" u="sng" dirty="0" smtClean="0"/>
              <a:t>Objetivo</a:t>
            </a:r>
            <a:r>
              <a:rPr lang="pt-PT" sz="1400" dirty="0"/>
              <a:t>: </a:t>
            </a:r>
            <a:r>
              <a:rPr lang="pt-PT" sz="1400" dirty="0" smtClean="0"/>
              <a:t>Aumentar as exportações nacionais e promover </a:t>
            </a:r>
            <a:r>
              <a:rPr lang="pt-PT" sz="1400" dirty="0"/>
              <a:t>a diversificação dos mercados de </a:t>
            </a:r>
            <a:r>
              <a:rPr lang="pt-PT" sz="1400" dirty="0" smtClean="0"/>
              <a:t>exportação. </a:t>
            </a:r>
          </a:p>
          <a:p>
            <a:endParaRPr lang="pt-PT" sz="1000" u="sng" dirty="0" smtClean="0"/>
          </a:p>
          <a:p>
            <a:endParaRPr lang="pt-PT" sz="10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1" dirty="0" smtClean="0">
                <a:hlinkClick r:id="rId10"/>
              </a:rPr>
              <a:t>Custa Quanto? </a:t>
            </a:r>
            <a:r>
              <a:rPr lang="pt-PT" dirty="0"/>
              <a:t>– </a:t>
            </a:r>
            <a:r>
              <a:rPr lang="pt-PT" sz="1600" dirty="0" smtClean="0"/>
              <a:t>Modelo </a:t>
            </a:r>
            <a:r>
              <a:rPr lang="pt-PT" sz="1600" dirty="0"/>
              <a:t>de </a:t>
            </a:r>
            <a:r>
              <a:rPr lang="pt-PT" sz="1600" b="1" dirty="0"/>
              <a:t>avaliação </a:t>
            </a:r>
            <a:r>
              <a:rPr lang="pt-PT" sz="1600" b="1" dirty="0" smtClean="0"/>
              <a:t>impacto </a:t>
            </a:r>
            <a:r>
              <a:rPr lang="pt-PT" sz="1600" b="1" dirty="0"/>
              <a:t>das iniciativas </a:t>
            </a:r>
            <a:r>
              <a:rPr lang="pt-PT" sz="1600" b="1" dirty="0" smtClean="0"/>
              <a:t>legislativas</a:t>
            </a:r>
            <a:r>
              <a:rPr lang="pt-PT" sz="1600" dirty="0" smtClean="0"/>
              <a:t>.</a:t>
            </a:r>
            <a:r>
              <a:rPr lang="pt-PT" sz="12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800" dirty="0" smtClean="0"/>
          </a:p>
          <a:p>
            <a:r>
              <a:rPr lang="pt-PT" sz="1400" u="sng" dirty="0" smtClean="0"/>
              <a:t>Objetivo</a:t>
            </a:r>
            <a:r>
              <a:rPr lang="pt-PT" sz="1400" dirty="0" smtClean="0"/>
              <a:t>: Medir </a:t>
            </a:r>
            <a:r>
              <a:rPr lang="pt-PT" sz="1400" dirty="0"/>
              <a:t>o impacto das iniciativas legislativas na vida das pessoas e na atividade das </a:t>
            </a:r>
            <a:r>
              <a:rPr lang="pt-PT" sz="1400" dirty="0" smtClean="0"/>
              <a:t>empresas.</a:t>
            </a:r>
            <a:endParaRPr lang="pt-PT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hlinkClick r:id="rId11"/>
              </a:rPr>
              <a:t>Early Warning</a:t>
            </a:r>
            <a:r>
              <a:rPr lang="en-US" dirty="0" smtClean="0">
                <a:hlinkClick r:id="rId11"/>
              </a:rPr>
              <a:t> </a:t>
            </a:r>
            <a:r>
              <a:rPr lang="pt-PT" dirty="0"/>
              <a:t>– </a:t>
            </a:r>
            <a:r>
              <a:rPr lang="pt-PT" sz="1600" dirty="0"/>
              <a:t>Instrumento de </a:t>
            </a:r>
            <a:r>
              <a:rPr lang="pt-PT" sz="1600" b="1" dirty="0"/>
              <a:t>alerta da situação financeira </a:t>
            </a:r>
            <a:r>
              <a:rPr lang="pt-PT" sz="1600" dirty="0"/>
              <a:t>das empresas. </a:t>
            </a:r>
            <a:endParaRPr lang="pt-PT" sz="1600" dirty="0" smtClean="0"/>
          </a:p>
          <a:p>
            <a:endParaRPr lang="pt-PT" sz="800" dirty="0" smtClean="0"/>
          </a:p>
          <a:p>
            <a:r>
              <a:rPr lang="pt-PT" sz="1400" u="sng" dirty="0" smtClean="0"/>
              <a:t>Objetivo</a:t>
            </a:r>
            <a:r>
              <a:rPr lang="pt-PT" sz="1100" dirty="0"/>
              <a:t>:</a:t>
            </a:r>
            <a:r>
              <a:rPr lang="pt-PT" sz="1100" u="sng" dirty="0"/>
              <a:t> </a:t>
            </a:r>
            <a:r>
              <a:rPr lang="pt-PT" sz="1400" dirty="0"/>
              <a:t>Informar sobre o posicionamento no setor e alertar para situações de insuficiência de capitais próprios ou de insolvência </a:t>
            </a:r>
            <a:r>
              <a:rPr lang="pt-PT" sz="1400" dirty="0" smtClean="0"/>
              <a:t>eminente.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8792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5674076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63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42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5. Conclusões</a:t>
            </a:r>
          </a:p>
          <a:p>
            <a:r>
              <a:rPr lang="pt-PT" sz="1600" b="1" i="1" dirty="0" smtClean="0">
                <a:solidFill>
                  <a:schemeClr val="bg1">
                    <a:lumMod val="75000"/>
                  </a:schemeClr>
                </a:solidFill>
              </a:rPr>
              <a:t>Ambiente de Negócios</a:t>
            </a:r>
            <a:r>
              <a:rPr lang="en-US" sz="1600" b="1" i="1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pt-PT" sz="1400" b="1" i="1" dirty="0">
                <a:solidFill>
                  <a:schemeClr val="bg1">
                    <a:lumMod val="75000"/>
                  </a:schemeClr>
                </a:solidFill>
              </a:rPr>
              <a:t>O que é? Qual a sua relação com o crescimento económico?</a:t>
            </a:r>
            <a:endParaRPr lang="pt-PT" sz="2000" b="1" i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000" i="1" dirty="0">
              <a:solidFill>
                <a:schemeClr val="bg1">
                  <a:lumMod val="75000"/>
                </a:schemeClr>
              </a:solidFill>
            </a:endParaRPr>
          </a:p>
          <a:p>
            <a:endParaRPr lang="pt-PT" sz="2800" dirty="0">
              <a:solidFill>
                <a:srgbClr val="00599D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9522" y="1916832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O ambiente de negócios determina a </a:t>
            </a:r>
            <a:r>
              <a:rPr lang="pt-PT" sz="1600" b="1" dirty="0"/>
              <a:t>competitividade e produtividade das empresas</a:t>
            </a:r>
            <a:r>
              <a:rPr lang="pt-PT" sz="1600" dirty="0"/>
              <a:t>, o que se traduz em maiores/menores </a:t>
            </a:r>
            <a:r>
              <a:rPr lang="pt-PT" sz="1600" dirty="0" smtClean="0"/>
              <a:t>níveis </a:t>
            </a:r>
            <a:r>
              <a:rPr lang="pt-PT" sz="1600" dirty="0"/>
              <a:t>de </a:t>
            </a:r>
            <a:r>
              <a:rPr lang="pt-PT" sz="1600" b="1" dirty="0"/>
              <a:t>crescimento económico;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A forma mais direta de medir (e comparar) as condições de contexto das economias é através de </a:t>
            </a:r>
            <a:r>
              <a:rPr lang="pt-PT" sz="1600" b="1" dirty="0"/>
              <a:t>rankings internacionais</a:t>
            </a:r>
            <a:r>
              <a:rPr lang="pt-PT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Os rankings internacionais permitem, entre outros, </a:t>
            </a:r>
            <a:r>
              <a:rPr lang="pt-PT" sz="1600" b="1" dirty="0"/>
              <a:t>identificar o conjunto de áreas de interesse estratégico que carecem de reformas estruturais</a:t>
            </a:r>
            <a:r>
              <a:rPr lang="pt-PT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b="1" dirty="0"/>
              <a:t>Limitações dos rankings internacionais</a:t>
            </a:r>
            <a:r>
              <a:rPr lang="pt-PT" sz="1600" dirty="0"/>
              <a:t>: </a:t>
            </a:r>
            <a:r>
              <a:rPr lang="pt-PT" sz="1600" b="1" dirty="0"/>
              <a:t>1)</a:t>
            </a:r>
            <a:r>
              <a:rPr lang="pt-PT" sz="1600" dirty="0"/>
              <a:t> Governar para os rankings; </a:t>
            </a:r>
            <a:r>
              <a:rPr lang="pt-PT" sz="1600" b="1" dirty="0"/>
              <a:t>2) </a:t>
            </a:r>
            <a:r>
              <a:rPr lang="pt-PT" sz="1600" dirty="0"/>
              <a:t>Posição relativa </a:t>
            </a:r>
            <a:r>
              <a:rPr lang="pt-PT" sz="1600" dirty="0" err="1"/>
              <a:t>vs</a:t>
            </a:r>
            <a:r>
              <a:rPr lang="pt-PT" sz="1600" dirty="0"/>
              <a:t> Posição absoluta; </a:t>
            </a:r>
            <a:r>
              <a:rPr lang="pt-PT" sz="1600" b="1" dirty="0"/>
              <a:t>3) </a:t>
            </a:r>
            <a:r>
              <a:rPr lang="pt-PT" sz="1600" dirty="0"/>
              <a:t>Alterações metodológicas;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Os economistas têm um papel importante na </a:t>
            </a:r>
            <a:r>
              <a:rPr lang="pt-PT" sz="1600" b="1" dirty="0"/>
              <a:t>avaliação do impacto real das medidas de politica (</a:t>
            </a:r>
            <a:r>
              <a:rPr lang="pt-PT" sz="1600" b="1" i="1" dirty="0" err="1"/>
              <a:t>ex-ante</a:t>
            </a:r>
            <a:r>
              <a:rPr lang="pt-PT" sz="1600" b="1" dirty="0"/>
              <a:t> e </a:t>
            </a:r>
            <a:r>
              <a:rPr lang="pt-PT" sz="1600" b="1" i="1" dirty="0" err="1"/>
              <a:t>ex-post</a:t>
            </a:r>
            <a:r>
              <a:rPr lang="pt-PT" sz="1600" b="1" i="1" dirty="0"/>
              <a:t>)</a:t>
            </a:r>
            <a:r>
              <a:rPr lang="pt-PT" sz="1600" i="1" dirty="0"/>
              <a:t>, </a:t>
            </a:r>
            <a:r>
              <a:rPr lang="pt-PT" sz="1600" dirty="0"/>
              <a:t>de forma a informar os </a:t>
            </a:r>
            <a:r>
              <a:rPr lang="en-US" sz="1600" i="1" dirty="0"/>
              <a:t>policymakers</a:t>
            </a:r>
            <a:r>
              <a:rPr lang="pt-PT" sz="1600" dirty="0"/>
              <a:t> acerca das melhores politicas e reformas estruturais a implementar;</a:t>
            </a:r>
            <a:endParaRPr lang="pt-P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87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0130610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91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43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5. Conclusões</a:t>
            </a:r>
          </a:p>
          <a:p>
            <a:r>
              <a:rPr lang="pt-PT" sz="1600" b="1" i="1" dirty="0">
                <a:solidFill>
                  <a:schemeClr val="bg1">
                    <a:lumMod val="75000"/>
                  </a:schemeClr>
                </a:solidFill>
              </a:rPr>
              <a:t>A Posição Relativa de Portugal nos Rankings Internacionais</a:t>
            </a:r>
          </a:p>
          <a:p>
            <a:endParaRPr lang="en-US" sz="2000" i="1" dirty="0">
              <a:solidFill>
                <a:schemeClr val="bg1">
                  <a:lumMod val="75000"/>
                </a:schemeClr>
              </a:solidFill>
            </a:endParaRPr>
          </a:p>
          <a:p>
            <a:endParaRPr lang="pt-PT" sz="2800" dirty="0">
              <a:solidFill>
                <a:srgbClr val="00599D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0495" y="1772816"/>
            <a:ext cx="87449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00B050"/>
                </a:solidFill>
              </a:rPr>
              <a:t>Pontos fortes: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Segurança </a:t>
            </a:r>
            <a:r>
              <a:rPr lang="pt-PT" sz="1600" dirty="0" smtClean="0"/>
              <a:t>(</a:t>
            </a:r>
            <a:r>
              <a:rPr lang="en-US" sz="1400" i="1" dirty="0" smtClean="0"/>
              <a:t>organized crime, terrorism incidence, reliability of police services, freedom of press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Infraestruturas </a:t>
            </a:r>
            <a:r>
              <a:rPr lang="pt-PT" sz="1600" dirty="0" smtClean="0"/>
              <a:t>(</a:t>
            </a:r>
            <a:r>
              <a:rPr lang="en-US" sz="1400" i="1" dirty="0" smtClean="0"/>
              <a:t>quality of roads, electricity access, reliability of water supply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Ambiente</a:t>
            </a:r>
            <a:r>
              <a:rPr lang="pt-PT" sz="1600" dirty="0" smtClean="0"/>
              <a:t> (</a:t>
            </a:r>
            <a:r>
              <a:rPr lang="en-US" sz="1400" i="1" dirty="0" smtClean="0"/>
              <a:t>energy efficiency regulation, renewable energy, environment-related treaties in force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Tecnologia</a:t>
            </a:r>
            <a:r>
              <a:rPr lang="pt-PT" sz="1600" dirty="0" smtClean="0"/>
              <a:t> (</a:t>
            </a:r>
            <a:r>
              <a:rPr lang="en-US" sz="1400" i="1" dirty="0" smtClean="0"/>
              <a:t>fixed-broadband Internet subscriptions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Estabilidade Macroeconómica </a:t>
            </a:r>
            <a:r>
              <a:rPr lang="pt-PT" sz="1600" dirty="0" smtClean="0"/>
              <a:t>(</a:t>
            </a:r>
            <a:r>
              <a:rPr lang="en-US" sz="1400" i="1" dirty="0" smtClean="0"/>
              <a:t>inflation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Saúde</a:t>
            </a:r>
            <a:r>
              <a:rPr lang="pt-PT" sz="1600" dirty="0" smtClean="0"/>
              <a:t> (</a:t>
            </a:r>
            <a:r>
              <a:rPr lang="en-US" sz="1400" i="1" dirty="0" smtClean="0"/>
              <a:t>healthy life expectancy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Abertura do Comércio </a:t>
            </a:r>
            <a:r>
              <a:rPr lang="pt-PT" sz="1600" dirty="0" smtClean="0"/>
              <a:t>(</a:t>
            </a:r>
            <a:r>
              <a:rPr lang="en-US" sz="1400" i="1" dirty="0" smtClean="0"/>
              <a:t>prevalence of non-tariff barriers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Mercado de Trabalho </a:t>
            </a:r>
            <a:r>
              <a:rPr lang="pt-PT" sz="1600" dirty="0" smtClean="0"/>
              <a:t>(</a:t>
            </a:r>
            <a:r>
              <a:rPr lang="en-US" sz="1400" i="1" dirty="0" smtClean="0"/>
              <a:t>workers’ rights, ease of hiring foreign labor, female-male wage ratio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Sistema financeiro </a:t>
            </a:r>
            <a:r>
              <a:rPr lang="pt-PT" sz="1600" dirty="0" smtClean="0"/>
              <a:t>(</a:t>
            </a:r>
            <a:r>
              <a:rPr lang="en-US" sz="1400" i="1" dirty="0" smtClean="0"/>
              <a:t>insolvency regulatory framework</a:t>
            </a:r>
            <a:r>
              <a:rPr lang="pt-PT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26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7161810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11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44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495" y="945297"/>
            <a:ext cx="8496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5. Conclusões</a:t>
            </a:r>
          </a:p>
          <a:p>
            <a:r>
              <a:rPr lang="pt-PT" sz="1600" b="1" i="1" dirty="0">
                <a:solidFill>
                  <a:schemeClr val="bg1">
                    <a:lumMod val="75000"/>
                  </a:schemeClr>
                </a:solidFill>
              </a:rPr>
              <a:t>A Posição Relativa de Portugal nos Rankings Internacionais</a:t>
            </a:r>
          </a:p>
          <a:p>
            <a:endParaRPr lang="en-US" sz="2000" i="1" dirty="0">
              <a:solidFill>
                <a:schemeClr val="bg1">
                  <a:lumMod val="75000"/>
                </a:schemeClr>
              </a:solidFill>
            </a:endParaRPr>
          </a:p>
          <a:p>
            <a:endParaRPr lang="pt-PT" sz="2800" dirty="0">
              <a:solidFill>
                <a:srgbClr val="00599D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0495" y="1772816"/>
            <a:ext cx="88169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FF0000"/>
                </a:solidFill>
              </a:rPr>
              <a:t>Pontos fracos: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Sistema Judicial </a:t>
            </a:r>
            <a:r>
              <a:rPr lang="pt-PT" sz="1600" dirty="0" smtClean="0"/>
              <a:t>(</a:t>
            </a:r>
            <a:r>
              <a:rPr lang="en-US" sz="1400" i="1" dirty="0" smtClean="0"/>
              <a:t>efficiency of legal framework, strength of  auditing and accounting standards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Governo </a:t>
            </a:r>
            <a:r>
              <a:rPr lang="pt-PT" sz="1600" dirty="0" smtClean="0"/>
              <a:t>(</a:t>
            </a:r>
            <a:r>
              <a:rPr lang="en-US" sz="1400" i="1" dirty="0" smtClean="0"/>
              <a:t>regulatory burden, long-term government vision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Sistema Fiscal</a:t>
            </a:r>
            <a:r>
              <a:rPr lang="pt-PT" sz="1600" dirty="0" smtClean="0"/>
              <a:t> (</a:t>
            </a:r>
            <a:r>
              <a:rPr lang="en-US" sz="1400" i="1" dirty="0" smtClean="0"/>
              <a:t>complexity of tariffs, distortive effect of taxes on competition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Tecnologia</a:t>
            </a:r>
            <a:r>
              <a:rPr lang="pt-PT" sz="1600" dirty="0" smtClean="0"/>
              <a:t> (</a:t>
            </a:r>
            <a:r>
              <a:rPr lang="en-US" sz="1400" i="1" dirty="0" smtClean="0"/>
              <a:t>mobile-broadband subscriptions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Estabilidade Macroeconómica </a:t>
            </a:r>
            <a:r>
              <a:rPr lang="pt-PT" sz="1600" dirty="0" smtClean="0"/>
              <a:t>(</a:t>
            </a:r>
            <a:r>
              <a:rPr lang="en-US" sz="1400" i="1" dirty="0" smtClean="0"/>
              <a:t>soundness of banks, banks regulatory capital ratio, NPL’s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Skills</a:t>
            </a:r>
            <a:r>
              <a:rPr lang="pt-PT" sz="1600" b="1" dirty="0" smtClean="0"/>
              <a:t> </a:t>
            </a:r>
            <a:r>
              <a:rPr lang="pt-PT" sz="1400" dirty="0" smtClean="0"/>
              <a:t>(</a:t>
            </a:r>
            <a:r>
              <a:rPr lang="en-US" sz="1400" i="1" dirty="0" smtClean="0"/>
              <a:t>mean years of schooling, digital skills</a:t>
            </a:r>
            <a:r>
              <a:rPr lang="pt-PT" sz="14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Mercado de Trabalho </a:t>
            </a:r>
            <a:r>
              <a:rPr lang="pt-PT" sz="1600" dirty="0" smtClean="0"/>
              <a:t>(</a:t>
            </a:r>
            <a:r>
              <a:rPr lang="en-US" sz="1400" i="1" dirty="0" smtClean="0"/>
              <a:t>flexibility of wage, labor mobility, hiring/firing practices, labor tax rate</a:t>
            </a:r>
            <a:r>
              <a:rPr lang="pt-PT" sz="1600" dirty="0" smtClean="0"/>
              <a:t>);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Financiamento das empresas </a:t>
            </a:r>
            <a:r>
              <a:rPr lang="pt-PT" sz="1600" dirty="0" smtClean="0"/>
              <a:t>(</a:t>
            </a:r>
            <a:r>
              <a:rPr lang="pt-PT" sz="1400" i="1" dirty="0" err="1" smtClean="0"/>
              <a:t>financing</a:t>
            </a:r>
            <a:r>
              <a:rPr lang="pt-PT" sz="1400" i="1" dirty="0" smtClean="0"/>
              <a:t> </a:t>
            </a:r>
            <a:r>
              <a:rPr lang="pt-PT" sz="1400" i="1" dirty="0" err="1" smtClean="0"/>
              <a:t>of</a:t>
            </a:r>
            <a:r>
              <a:rPr lang="pt-PT" sz="1400" i="1" dirty="0" smtClean="0"/>
              <a:t> </a:t>
            </a:r>
            <a:r>
              <a:rPr lang="pt-PT" sz="1400" i="1" dirty="0" err="1" smtClean="0"/>
              <a:t>SME’s</a:t>
            </a:r>
            <a:r>
              <a:rPr lang="pt-PT" sz="1600" dirty="0" smtClean="0"/>
              <a:t>)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1600" b="1" dirty="0" smtClean="0"/>
              <a:t>Empreendedorismo </a:t>
            </a:r>
            <a:r>
              <a:rPr lang="pt-PT" sz="1600" dirty="0" smtClean="0"/>
              <a:t>(</a:t>
            </a:r>
            <a:r>
              <a:rPr lang="en-US" sz="1400" i="1" dirty="0" smtClean="0"/>
              <a:t>attitudes towards entrepreneurial risk</a:t>
            </a:r>
            <a:r>
              <a:rPr lang="pt-PT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51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3071263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9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45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0495" y="1776294"/>
            <a:ext cx="8275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Doing Business – The World </a:t>
            </a:r>
            <a:r>
              <a:rPr lang="en-US" sz="1400" i="1" dirty="0" smtClean="0"/>
              <a:t>Bank</a:t>
            </a:r>
            <a:endParaRPr lang="en-US" sz="14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Global Competitiveness Report – World </a:t>
            </a:r>
            <a:r>
              <a:rPr lang="en-US" sz="1400" i="1" dirty="0" err="1"/>
              <a:t>Eocnomic</a:t>
            </a:r>
            <a:r>
              <a:rPr lang="en-US" sz="1400" i="1" dirty="0"/>
              <a:t> Forum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World Competitiveness Ranking – IMD Business School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Index of Economic Freedom – The Heritage Foundation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FDI Confidence Index – A.T. Kearney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Going for Growth – OECD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Worldwide Governance Indicators – World Bank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World Digital Competitiveness Ranking – IMD Business School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Product Market Regulation – OECD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World Economic Outlook – IMF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Economic Conditions Snapshot – McKinsey &amp; Company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EY Attractiveness Survey – Ernst &amp; Young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0495" y="945297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599D"/>
                </a:solidFill>
                <a:latin typeface="+mj-lt"/>
              </a:rPr>
              <a:t>6</a:t>
            </a:r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. Bibliografia de Apoio</a:t>
            </a:r>
          </a:p>
          <a:p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Reports </a:t>
            </a:r>
            <a:r>
              <a:rPr lang="pt-PT" sz="2000" b="1" i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Internacionais</a:t>
            </a:r>
            <a:endParaRPr lang="pt-PT" sz="2000" i="1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21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2888081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8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chemeClr val="tx1"/>
                </a:solidFill>
              </a:rPr>
              <a:pPr algn="ctr">
                <a:defRPr/>
              </a:pPr>
              <a:t>46</a:t>
            </a:fld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Ambiente de Negócios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0495" y="1776293"/>
            <a:ext cx="8886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dirty="0" smtClean="0"/>
              <a:t>Conselho</a:t>
            </a:r>
            <a:r>
              <a:rPr lang="en-US" sz="1200" dirty="0" smtClean="0"/>
              <a:t> </a:t>
            </a:r>
            <a:r>
              <a:rPr lang="en-US" sz="1200" dirty="0"/>
              <a:t>da Europa (2008). Towards an active, fair and socially cohesive Europe</a:t>
            </a:r>
            <a:r>
              <a:rPr lang="en-US" sz="1200" dirty="0" smtClean="0"/>
              <a:t>. </a:t>
            </a:r>
            <a:r>
              <a:rPr lang="en-US" sz="1200" dirty="0" err="1" smtClean="0"/>
              <a:t>Estrasburgo</a:t>
            </a:r>
            <a:r>
              <a:rPr lang="en-US" sz="12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Hay</a:t>
            </a:r>
            <a:r>
              <a:rPr lang="en-US" sz="1200" dirty="0"/>
              <a:t>, C. (2012). “The ‘dangerous obsession’ with cost competitiveness … and the </a:t>
            </a:r>
            <a:r>
              <a:rPr lang="en-US" sz="1200" dirty="0" smtClean="0"/>
              <a:t>not so </a:t>
            </a:r>
            <a:r>
              <a:rPr lang="en-US" sz="1200" dirty="0"/>
              <a:t>dangerous obsession with competitiveness”, Cambridge Journal </a:t>
            </a:r>
            <a:r>
              <a:rPr lang="en-US" sz="1200" dirty="0" smtClean="0"/>
              <a:t>of Economics </a:t>
            </a:r>
            <a:r>
              <a:rPr lang="en-US" sz="1200" dirty="0"/>
              <a:t>36 (2), pp. 463-479</a:t>
            </a:r>
            <a:r>
              <a:rPr lang="en-US" sz="12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Krugman</a:t>
            </a:r>
            <a:r>
              <a:rPr lang="en-US" sz="1200" dirty="0"/>
              <a:t>, P. (1994). “Competitiveness: a dangerous obsession”, Foreign Affairs, 73(2</a:t>
            </a:r>
            <a:r>
              <a:rPr lang="en-US" sz="1200" dirty="0" smtClean="0"/>
              <a:t>), pp.28-44.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/>
              <a:t>Prestowitz</a:t>
            </a:r>
            <a:r>
              <a:rPr lang="en-US" sz="1200" dirty="0"/>
              <a:t>, C.W. et al. (1994). “The fight over competitiveness. A zero-sum debate</a:t>
            </a:r>
            <a:r>
              <a:rPr lang="en-US" sz="1200" dirty="0" smtClean="0"/>
              <a:t>”, Foreign </a:t>
            </a:r>
            <a:r>
              <a:rPr lang="en-US" sz="1200" dirty="0"/>
              <a:t>Affairs, 73(4), pp.186-206</a:t>
            </a:r>
            <a:r>
              <a:rPr lang="en-US" sz="12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dirty="0" smtClean="0"/>
              <a:t>Ramos</a:t>
            </a:r>
            <a:r>
              <a:rPr lang="pt-PT" sz="1200" dirty="0"/>
              <a:t>, P. (2013). Torturem os Números que Eles Confessam - Sobre </a:t>
            </a:r>
            <a:r>
              <a:rPr lang="pt-PT" sz="1200" dirty="0" smtClean="0"/>
              <a:t>o mau </a:t>
            </a:r>
            <a:r>
              <a:rPr lang="pt-PT" sz="1200" dirty="0"/>
              <a:t>uso e abuso das Estatísticas </a:t>
            </a:r>
            <a:r>
              <a:rPr lang="pt-PT" sz="1200" dirty="0" smtClean="0"/>
              <a:t>em Portugal</a:t>
            </a:r>
            <a:r>
              <a:rPr lang="pt-PT" sz="1200" dirty="0"/>
              <a:t>, e não só</a:t>
            </a:r>
            <a:r>
              <a:rPr lang="pt-PT" sz="1200" dirty="0" smtClean="0"/>
              <a:t>. </a:t>
            </a:r>
            <a:r>
              <a:rPr lang="en-US" sz="1200" dirty="0" err="1" smtClean="0"/>
              <a:t>Lisboa</a:t>
            </a:r>
            <a:r>
              <a:rPr lang="en-US" sz="1200" dirty="0"/>
              <a:t>: </a:t>
            </a:r>
            <a:r>
              <a:rPr lang="en-US" sz="1200" dirty="0" err="1"/>
              <a:t>Leya</a:t>
            </a:r>
            <a:r>
              <a:rPr lang="en-US" sz="1200" dirty="0"/>
              <a:t>. (Cap.3</a:t>
            </a:r>
            <a:r>
              <a:rPr lang="en-US" sz="12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/>
              <a:t>Comissao</a:t>
            </a:r>
            <a:r>
              <a:rPr lang="en-US" sz="1200" dirty="0" smtClean="0"/>
              <a:t> </a:t>
            </a:r>
            <a:r>
              <a:rPr lang="en-US" sz="1200" dirty="0" err="1"/>
              <a:t>Europeia</a:t>
            </a:r>
            <a:r>
              <a:rPr lang="en-US" sz="1200" dirty="0"/>
              <a:t> (2009). "What explains the differences in income </a:t>
            </a:r>
            <a:r>
              <a:rPr lang="en-US" sz="1200" dirty="0" smtClean="0"/>
              <a:t>and </a:t>
            </a:r>
            <a:r>
              <a:rPr lang="en-US" sz="1200" dirty="0" err="1" smtClean="0"/>
              <a:t>labour</a:t>
            </a:r>
            <a:r>
              <a:rPr lang="en-US" sz="1200" dirty="0"/>
              <a:t> </a:t>
            </a:r>
            <a:r>
              <a:rPr lang="en-US" sz="1200" dirty="0" err="1" smtClean="0"/>
              <a:t>utilisation</a:t>
            </a:r>
            <a:r>
              <a:rPr lang="en-US" sz="1200" dirty="0" smtClean="0"/>
              <a:t> </a:t>
            </a:r>
            <a:r>
              <a:rPr lang="en-US" sz="1200" dirty="0"/>
              <a:t>and drives </a:t>
            </a:r>
            <a:r>
              <a:rPr lang="en-US" sz="1200" dirty="0" err="1"/>
              <a:t>labour</a:t>
            </a:r>
            <a:r>
              <a:rPr lang="en-US" sz="1200" dirty="0"/>
              <a:t> </a:t>
            </a:r>
            <a:r>
              <a:rPr lang="en-US" sz="1200" dirty="0" smtClean="0"/>
              <a:t>and economic </a:t>
            </a:r>
            <a:r>
              <a:rPr lang="en-US" sz="1200" dirty="0"/>
              <a:t>growth </a:t>
            </a:r>
            <a:r>
              <a:rPr lang="en-US" sz="1200" dirty="0" smtClean="0"/>
              <a:t>in Europe</a:t>
            </a:r>
            <a:r>
              <a:rPr lang="en-US" sz="1200" dirty="0"/>
              <a:t>? A GDP accounting </a:t>
            </a:r>
            <a:r>
              <a:rPr lang="en-US" sz="1200" dirty="0" smtClean="0"/>
              <a:t>perspective“ European </a:t>
            </a:r>
            <a:r>
              <a:rPr lang="en-US" sz="1200" dirty="0"/>
              <a:t>Economy</a:t>
            </a:r>
            <a:r>
              <a:rPr lang="en-US" sz="1200" dirty="0" smtClean="0"/>
              <a:t>. </a:t>
            </a:r>
            <a:r>
              <a:rPr lang="pt-PT" sz="1200" dirty="0" err="1" smtClean="0"/>
              <a:t>Economic</a:t>
            </a:r>
            <a:r>
              <a:rPr lang="pt-PT" sz="1200" dirty="0" smtClean="0"/>
              <a:t> </a:t>
            </a:r>
            <a:r>
              <a:rPr lang="pt-PT" sz="1200" dirty="0" err="1"/>
              <a:t>Papers</a:t>
            </a:r>
            <a:r>
              <a:rPr lang="pt-PT" sz="1200" dirty="0"/>
              <a:t> n° 354. Bruxelas</a:t>
            </a:r>
            <a:r>
              <a:rPr lang="pt-PT" sz="12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/>
              <a:t>Comissão</a:t>
            </a:r>
            <a:r>
              <a:rPr lang="en-US" sz="1200" dirty="0" smtClean="0"/>
              <a:t> </a:t>
            </a:r>
            <a:r>
              <a:rPr lang="en-US" sz="1200" dirty="0" err="1"/>
              <a:t>Europeia</a:t>
            </a:r>
            <a:r>
              <a:rPr lang="en-US" sz="1200" dirty="0"/>
              <a:t> (2010). Investing in Europe’s Future. Fifth report </a:t>
            </a:r>
            <a:r>
              <a:rPr lang="en-US" sz="1200" dirty="0" smtClean="0"/>
              <a:t>on economic</a:t>
            </a:r>
            <a:r>
              <a:rPr lang="en-US" sz="1200" dirty="0"/>
              <a:t>, social and territorial </a:t>
            </a:r>
            <a:r>
              <a:rPr lang="en-US" sz="1200" dirty="0" smtClean="0"/>
              <a:t>cohesion. 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/>
              <a:t>Hausmann</a:t>
            </a:r>
            <a:r>
              <a:rPr lang="en-US" sz="1200" dirty="0"/>
              <a:t>, R.; Klinger, B.; Wagner , R.(2006). “Doing Growth Diagnostics in Practice: A ‘</a:t>
            </a:r>
            <a:r>
              <a:rPr lang="en-US" sz="1200" dirty="0" err="1"/>
              <a:t>Mindbook</a:t>
            </a:r>
            <a:r>
              <a:rPr lang="en-US" sz="1200" dirty="0"/>
              <a:t>’”. CID Working Paper No. 177. Center for International Development at Harvard University</a:t>
            </a:r>
            <a:r>
              <a:rPr lang="en-US" sz="1200" dirty="0" smtClean="0"/>
              <a:t>.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dirty="0" smtClean="0"/>
              <a:t>Mamede</a:t>
            </a:r>
            <a:r>
              <a:rPr lang="pt-PT" sz="1200" dirty="0"/>
              <a:t>, R. (2009). “Os desafios do desenvolvimento económico e as políticas públicas”. In R.M. Carmo e J. Rodrigues (</a:t>
            </a:r>
            <a:r>
              <a:rPr lang="pt-PT" sz="1200" dirty="0" err="1"/>
              <a:t>coord</a:t>
            </a:r>
            <a:r>
              <a:rPr lang="pt-PT" sz="1200" dirty="0"/>
              <a:t>.), Onde </a:t>
            </a:r>
            <a:r>
              <a:rPr lang="pt-PT" sz="1200" dirty="0" err="1"/>
              <a:t>Pára</a:t>
            </a:r>
            <a:r>
              <a:rPr lang="pt-PT" sz="1200" dirty="0"/>
              <a:t> o Estado? Políticas Públicas em Tempos de Crise. Lisboa: Nelson de Matos. Pp. 173-198</a:t>
            </a:r>
            <a:r>
              <a:rPr lang="pt-PT" sz="1200" dirty="0" smtClean="0"/>
              <a:t>.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dirty="0" smtClean="0"/>
              <a:t>OCDE (2019). </a:t>
            </a:r>
            <a:r>
              <a:rPr lang="pt-PT" sz="1200" dirty="0" err="1" smtClean="0"/>
              <a:t>Beyond</a:t>
            </a:r>
            <a:r>
              <a:rPr lang="pt-PT" sz="1200" dirty="0" smtClean="0"/>
              <a:t> </a:t>
            </a:r>
            <a:r>
              <a:rPr lang="pt-PT" sz="1200" dirty="0" err="1" smtClean="0"/>
              <a:t>growth</a:t>
            </a:r>
            <a:r>
              <a:rPr lang="pt-PT" sz="1200" dirty="0" smtClean="0"/>
              <a:t>: </a:t>
            </a:r>
            <a:r>
              <a:rPr lang="pt-PT" sz="1200" dirty="0" err="1" smtClean="0"/>
              <a:t>Towards</a:t>
            </a:r>
            <a:r>
              <a:rPr lang="pt-PT" sz="1200" dirty="0" smtClean="0"/>
              <a:t> a </a:t>
            </a:r>
            <a:r>
              <a:rPr lang="pt-PT" sz="1200" dirty="0" err="1" smtClean="0"/>
              <a:t>new</a:t>
            </a:r>
            <a:r>
              <a:rPr lang="pt-PT" sz="1200" dirty="0" smtClean="0"/>
              <a:t> </a:t>
            </a:r>
            <a:r>
              <a:rPr lang="pt-PT" sz="1200" dirty="0" err="1" smtClean="0"/>
              <a:t>economic</a:t>
            </a:r>
            <a:r>
              <a:rPr lang="pt-PT" sz="1200" dirty="0" smtClean="0"/>
              <a:t> </a:t>
            </a:r>
            <a:r>
              <a:rPr lang="pt-PT" sz="1200" dirty="0" err="1" smtClean="0"/>
              <a:t>approach</a:t>
            </a:r>
            <a:r>
              <a:rPr lang="pt-PT" sz="1200" dirty="0" smtClean="0"/>
              <a:t>. </a:t>
            </a:r>
            <a:r>
              <a:rPr lang="en-US" sz="1200" dirty="0"/>
              <a:t>Report of the Secretary General’s Advisory Group on a New Growth Narrative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0495" y="945297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00599D"/>
                </a:solidFill>
                <a:latin typeface="+mj-lt"/>
              </a:rPr>
              <a:t>6</a:t>
            </a:r>
            <a:r>
              <a:rPr lang="pt-PT" sz="2800" b="1" dirty="0" smtClean="0">
                <a:solidFill>
                  <a:srgbClr val="00599D"/>
                </a:solidFill>
                <a:latin typeface="+mj-lt"/>
              </a:rPr>
              <a:t>. Bibliografia de Apoio</a:t>
            </a:r>
          </a:p>
          <a:p>
            <a:r>
              <a:rPr lang="en-US" sz="2000" b="1" i="1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Literatura</a:t>
            </a:r>
            <a:r>
              <a:rPr lang="en-US" sz="2000" b="1" i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i="1" dirty="0" err="1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Economica</a:t>
            </a:r>
            <a:endParaRPr lang="en-US" sz="2000" i="1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039419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26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B3AF1D18-8EE5-41CB-8627-043AFFE14322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5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7" name="Rectângulo 4"/>
          <p:cNvSpPr>
            <a:spLocks noChangeArrowheads="1"/>
          </p:cNvSpPr>
          <p:nvPr/>
        </p:nvSpPr>
        <p:spPr bwMode="auto">
          <a:xfrm>
            <a:off x="150495" y="114300"/>
            <a:ext cx="525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Enquadramento - Conceitos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5276" y="1052736"/>
            <a:ext cx="84963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/>
              <a:t>Setor de Atividade: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 smtClean="0">
                <a:solidFill>
                  <a:srgbClr val="000000"/>
                </a:solidFill>
              </a:rPr>
              <a:t>Definido através da </a:t>
            </a:r>
            <a:r>
              <a:rPr lang="pt-PT" sz="1400" b="1" dirty="0" smtClean="0">
                <a:solidFill>
                  <a:srgbClr val="000000"/>
                </a:solidFill>
              </a:rPr>
              <a:t>Classificação Portuguesa das Atividades Económicas (CAE).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dirty="0" smtClean="0">
                <a:solidFill>
                  <a:srgbClr val="000000"/>
                </a:solidFill>
              </a:rPr>
              <a:t>O setor </a:t>
            </a:r>
            <a:r>
              <a:rPr lang="pt-PT" sz="1400" b="1" i="1" dirty="0" smtClean="0">
                <a:solidFill>
                  <a:srgbClr val="000000"/>
                </a:solidFill>
              </a:rPr>
              <a:t>“Outros Serviços” </a:t>
            </a:r>
            <a:r>
              <a:rPr lang="pt-PT" sz="1400" dirty="0" smtClean="0">
                <a:solidFill>
                  <a:srgbClr val="000000"/>
                </a:solidFill>
              </a:rPr>
              <a:t>agrega todas as atividade de serviços  com exceção do “</a:t>
            </a:r>
            <a:r>
              <a:rPr lang="pt-PT" sz="1400" b="1" i="1" dirty="0" smtClean="0">
                <a:solidFill>
                  <a:srgbClr val="000000"/>
                </a:solidFill>
              </a:rPr>
              <a:t>Comércio”.</a:t>
            </a:r>
            <a:endParaRPr lang="pt-PT" sz="1400" b="1" i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sz="1600" b="1" dirty="0" smtClean="0"/>
              <a:t>Classes de dimensão: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 smtClean="0"/>
              <a:t>Microempresas </a:t>
            </a:r>
            <a:r>
              <a:rPr lang="pt-PT" sz="1400" b="1" dirty="0"/>
              <a:t>-  </a:t>
            </a:r>
            <a:r>
              <a:rPr lang="pt-PT" sz="1400" dirty="0"/>
              <a:t>entidades com um </a:t>
            </a:r>
            <a:r>
              <a:rPr lang="pt-PT" sz="1400" b="1" dirty="0"/>
              <a:t>número de pessoas ao </a:t>
            </a:r>
            <a:r>
              <a:rPr lang="pt-PT" sz="1400" b="1" dirty="0" smtClean="0"/>
              <a:t>serviço (PS) </a:t>
            </a:r>
            <a:r>
              <a:rPr lang="pt-PT" sz="1400" b="1" dirty="0"/>
              <a:t>inferior a 10</a:t>
            </a:r>
            <a:r>
              <a:rPr lang="pt-PT" sz="1400" dirty="0"/>
              <a:t> e cujo </a:t>
            </a:r>
            <a:r>
              <a:rPr lang="pt-PT" sz="1400" b="1" dirty="0"/>
              <a:t>volume de </a:t>
            </a:r>
            <a:r>
              <a:rPr lang="pt-PT" sz="1400" b="1" dirty="0" smtClean="0"/>
              <a:t>negócios (VN) </a:t>
            </a:r>
            <a:r>
              <a:rPr lang="pt-PT" sz="1400" b="1" dirty="0"/>
              <a:t>anual ou balanço total anual não excede 2 milhões de </a:t>
            </a:r>
            <a:r>
              <a:rPr lang="pt-PT" sz="1400" b="1" dirty="0" smtClean="0"/>
              <a:t>euros.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 smtClean="0"/>
              <a:t>Pequenas e </a:t>
            </a:r>
            <a:r>
              <a:rPr lang="pt-PT" sz="1400" b="1" dirty="0"/>
              <a:t>Médias Empresas (PME</a:t>
            </a:r>
            <a:r>
              <a:rPr lang="pt-PT" sz="1400" b="1" dirty="0" smtClean="0"/>
              <a:t>) -  </a:t>
            </a:r>
            <a:r>
              <a:rPr lang="pt-PT" sz="1400" b="1" dirty="0"/>
              <a:t>não incluem as microempresas </a:t>
            </a:r>
            <a:r>
              <a:rPr lang="pt-PT" sz="1400" dirty="0"/>
              <a:t>e caraterizam-se por apresentarem um </a:t>
            </a:r>
            <a:r>
              <a:rPr lang="pt-PT" sz="1400" b="1" dirty="0"/>
              <a:t>número de </a:t>
            </a:r>
            <a:r>
              <a:rPr lang="pt-PT" sz="1400" b="1" dirty="0" smtClean="0"/>
              <a:t>PS menor </a:t>
            </a:r>
            <a:r>
              <a:rPr lang="pt-PT" sz="1400" b="1" dirty="0"/>
              <a:t>que 250 </a:t>
            </a:r>
            <a:r>
              <a:rPr lang="pt-PT" sz="1400" dirty="0"/>
              <a:t>e um </a:t>
            </a:r>
            <a:r>
              <a:rPr lang="pt-PT" sz="1400" b="1" dirty="0" smtClean="0"/>
              <a:t>VN anual </a:t>
            </a:r>
            <a:r>
              <a:rPr lang="pt-PT" sz="1400" b="1" dirty="0"/>
              <a:t>que não excede 50 milhões de euros ou um balanço total anual que não excede 43 milhões de </a:t>
            </a:r>
            <a:r>
              <a:rPr lang="pt-PT" sz="1400" b="1" dirty="0" smtClean="0"/>
              <a:t>euros.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400" b="1" dirty="0" smtClean="0"/>
              <a:t>Grandes Empresas – Restantes empresas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PT" sz="1600" b="1" dirty="0" smtClean="0"/>
              <a:t>Empresas </a:t>
            </a:r>
            <a:r>
              <a:rPr lang="pt-PT" sz="1600" b="1" dirty="0"/>
              <a:t>Exportadoras</a:t>
            </a:r>
            <a:r>
              <a:rPr lang="pt-PT" sz="1600" b="1" dirty="0" smtClean="0"/>
              <a:t>:</a:t>
            </a:r>
          </a:p>
          <a:p>
            <a:pPr marL="857250" lvl="1" indent="-400050" algn="just">
              <a:spcBef>
                <a:spcPts val="600"/>
              </a:spcBef>
              <a:spcAft>
                <a:spcPts val="600"/>
              </a:spcAft>
              <a:buFontTx/>
              <a:buAutoNum type="romanLcParenBoth"/>
            </a:pPr>
            <a:r>
              <a:rPr lang="pt-PT" sz="1400" dirty="0" smtClean="0"/>
              <a:t>Exportações </a:t>
            </a:r>
            <a:r>
              <a:rPr lang="pt-PT" sz="1400" dirty="0"/>
              <a:t>representavam pelo menos </a:t>
            </a:r>
            <a:r>
              <a:rPr lang="pt-PT" sz="1400" b="1" dirty="0" smtClean="0"/>
              <a:t>50% </a:t>
            </a:r>
            <a:r>
              <a:rPr lang="pt-PT" sz="1400" b="1" dirty="0"/>
              <a:t>do </a:t>
            </a:r>
            <a:r>
              <a:rPr lang="pt-PT" sz="1400" b="1" dirty="0" smtClean="0"/>
              <a:t>VN</a:t>
            </a:r>
            <a:r>
              <a:rPr lang="pt-PT" sz="1400" dirty="0" smtClean="0"/>
              <a:t>;</a:t>
            </a:r>
            <a:r>
              <a:rPr lang="pt-PT" sz="1400" b="1" dirty="0" smtClean="0"/>
              <a:t> </a:t>
            </a:r>
            <a:endParaRPr lang="pt-PT" sz="1400" b="1" dirty="0"/>
          </a:p>
          <a:p>
            <a:pPr marL="857250" lvl="1" indent="-400050" algn="just">
              <a:spcBef>
                <a:spcPts val="600"/>
              </a:spcBef>
              <a:spcAft>
                <a:spcPts val="600"/>
              </a:spcAft>
              <a:buFontTx/>
              <a:buAutoNum type="romanLcParenBoth"/>
            </a:pPr>
            <a:r>
              <a:rPr lang="pt-PT" sz="1400" dirty="0" smtClean="0"/>
              <a:t>ou que </a:t>
            </a:r>
            <a:r>
              <a:rPr lang="pt-PT" sz="1400" b="1" dirty="0"/>
              <a:t>pelo menos 10% do </a:t>
            </a:r>
            <a:r>
              <a:rPr lang="pt-PT" sz="1400" b="1" dirty="0" smtClean="0"/>
              <a:t>VN decorresse </a:t>
            </a:r>
            <a:r>
              <a:rPr lang="pt-PT" sz="1400" b="1" dirty="0"/>
              <a:t>de exportações de bens e serviços</a:t>
            </a:r>
            <a:r>
              <a:rPr lang="pt-PT" sz="1400" dirty="0"/>
              <a:t>, quando estas </a:t>
            </a:r>
            <a:r>
              <a:rPr lang="pt-PT" sz="1400" b="1" dirty="0" smtClean="0"/>
              <a:t>são </a:t>
            </a:r>
            <a:r>
              <a:rPr lang="pt-PT" sz="1400" b="1" dirty="0"/>
              <a:t>superiores a 150 mil euros</a:t>
            </a:r>
            <a:r>
              <a:rPr lang="pt-PT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95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8930663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50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6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Estrutura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| Por Classe de Dimensão 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278879" y="1125527"/>
            <a:ext cx="26936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600" b="1" dirty="0"/>
              <a:t>Em 2017, havia cerca de 430 mil empresas </a:t>
            </a:r>
            <a:r>
              <a:rPr lang="pt-PT" sz="1600" dirty="0"/>
              <a:t>não financeiras em atividade com sede em Portugal.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As </a:t>
            </a:r>
            <a:r>
              <a:rPr lang="pt-PT" sz="1600" b="1" dirty="0"/>
              <a:t>microempresas representavam 89% </a:t>
            </a:r>
            <a:r>
              <a:rPr lang="pt-PT" sz="1600" dirty="0"/>
              <a:t>do total das empresas e geraram </a:t>
            </a:r>
            <a:r>
              <a:rPr lang="pt-PT" sz="1600" b="1" dirty="0" smtClean="0"/>
              <a:t>15,7% </a:t>
            </a:r>
            <a:r>
              <a:rPr lang="pt-PT" sz="1600" b="1" dirty="0"/>
              <a:t>do volume de negócios agregado</a:t>
            </a:r>
            <a:r>
              <a:rPr lang="pt-PT" sz="1600" dirty="0"/>
              <a:t>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As grandes empresas </a:t>
            </a:r>
            <a:r>
              <a:rPr lang="pt-PT" sz="1600" b="1" dirty="0"/>
              <a:t>(0,3% das empresas) geraram </a:t>
            </a:r>
            <a:r>
              <a:rPr lang="pt-PT" sz="1600" b="1" dirty="0" smtClean="0"/>
              <a:t>41,8% </a:t>
            </a:r>
            <a:r>
              <a:rPr lang="pt-PT" sz="1600" b="1" dirty="0"/>
              <a:t>do volume de negócios.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50494" y="918090"/>
            <a:ext cx="6128385" cy="5578244"/>
            <a:chOff x="0" y="-1"/>
            <a:chExt cx="5867400" cy="3943352"/>
          </a:xfrm>
        </p:grpSpPr>
        <p:graphicFrame>
          <p:nvGraphicFramePr>
            <p:cNvPr id="18" name="Gráfico 17"/>
            <p:cNvGraphicFramePr/>
            <p:nvPr>
              <p:extLst>
                <p:ext uri="{D42A27DB-BD31-4B8C-83A1-F6EECF244321}">
                  <p14:modId xmlns:p14="http://schemas.microsoft.com/office/powerpoint/2010/main" val="818400843"/>
                </p:ext>
              </p:extLst>
            </p:nvPr>
          </p:nvGraphicFramePr>
          <p:xfrm>
            <a:off x="19050" y="-1"/>
            <a:ext cx="5848350" cy="38719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1" name="CaixaDeTexto 2"/>
            <p:cNvSpPr txBox="1"/>
            <p:nvPr/>
          </p:nvSpPr>
          <p:spPr>
            <a:xfrm>
              <a:off x="0" y="3800476"/>
              <a:ext cx="5667375" cy="1428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900" dirty="0">
                  <a:solidFill>
                    <a:srgbClr val="000000"/>
                  </a:solidFill>
                </a:rPr>
                <a:t>Fonte: Central da Balanços do Banco de Portugal  e Gráfico GEE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512391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74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7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Estrutura |Grandes empresas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- %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do total de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empresas (países selecionados da UE)</a:t>
            </a:r>
            <a:endParaRPr lang="pt-PT" sz="2400" b="1" dirty="0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944727"/>
              </p:ext>
            </p:extLst>
          </p:nvPr>
        </p:nvGraphicFramePr>
        <p:xfrm>
          <a:off x="0" y="2197291"/>
          <a:ext cx="9144000" cy="433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0" y="9392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 smtClean="0"/>
              <a:t>A estrutura da distribuição das </a:t>
            </a:r>
            <a:r>
              <a:rPr lang="pt-PT" sz="1600" b="1" dirty="0" smtClean="0"/>
              <a:t>Grandes Empresas em Portugal</a:t>
            </a:r>
            <a:r>
              <a:rPr lang="pt-PT" sz="1600" dirty="0" smtClean="0"/>
              <a:t> </a:t>
            </a:r>
            <a:r>
              <a:rPr lang="pt-PT" sz="1600" b="1" dirty="0" smtClean="0"/>
              <a:t>não difere muito dos seus parceiros europeus.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 smtClean="0"/>
              <a:t>A proporção de Grandes Empresas em Portugal </a:t>
            </a:r>
            <a:r>
              <a:rPr lang="pt-PT" sz="1600" b="1" dirty="0" smtClean="0"/>
              <a:t>é muito semelhante à de países como Itália, Países Baixos ou Espanha.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sz="1600" dirty="0" smtClean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5301812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00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8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Estrutura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| Por setores de atividade económica </a:t>
            </a: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673932" y="1077218"/>
            <a:ext cx="22986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 smtClean="0"/>
              <a:t>O </a:t>
            </a:r>
            <a:r>
              <a:rPr lang="pt-PT" sz="1600" b="1" dirty="0" smtClean="0"/>
              <a:t>setor do comércio </a:t>
            </a:r>
            <a:r>
              <a:rPr lang="pt-PT" sz="1600" dirty="0" smtClean="0"/>
              <a:t>agregava </a:t>
            </a:r>
            <a:r>
              <a:rPr lang="pt-PT" sz="1600" b="1" dirty="0" smtClean="0"/>
              <a:t>25% </a:t>
            </a:r>
            <a:r>
              <a:rPr lang="pt-PT" sz="1600" dirty="0" smtClean="0"/>
              <a:t>das</a:t>
            </a:r>
            <a:r>
              <a:rPr lang="pt-PT" sz="1600" b="1" dirty="0" smtClean="0"/>
              <a:t> </a:t>
            </a:r>
            <a:r>
              <a:rPr lang="pt-PT" sz="1600" dirty="0" smtClean="0"/>
              <a:t>empresas.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 smtClean="0"/>
              <a:t>49,8% estavam ligadas ao conjunto dos outros serviços.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 smtClean="0"/>
              <a:t>Em termos de volume de negócios, o setor do </a:t>
            </a:r>
            <a:r>
              <a:rPr lang="pt-PT" sz="1600" b="1" dirty="0" smtClean="0"/>
              <a:t>comércio agregava 37,4% do total</a:t>
            </a:r>
            <a:r>
              <a:rPr lang="pt-PT" sz="1600" dirty="0" smtClean="0"/>
              <a:t>, </a:t>
            </a:r>
            <a:r>
              <a:rPr lang="pt-PT" sz="1600" b="1" dirty="0" smtClean="0"/>
              <a:t>seguindo-se a indústria com 25,6% e os outros serviços com 23,7%.</a:t>
            </a:r>
            <a:endParaRPr lang="pt-PT" sz="1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150494" y="1123949"/>
            <a:ext cx="6760945" cy="5300602"/>
            <a:chOff x="10583" y="-1"/>
            <a:chExt cx="6591301" cy="4705351"/>
          </a:xfrm>
        </p:grpSpPr>
        <p:graphicFrame>
          <p:nvGraphicFramePr>
            <p:cNvPr id="35" name="Gráfico 3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4852598"/>
                </p:ext>
              </p:extLst>
            </p:nvPr>
          </p:nvGraphicFramePr>
          <p:xfrm>
            <a:off x="10583" y="-1"/>
            <a:ext cx="6591301" cy="45567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6" name="CaixaDeTexto 4"/>
            <p:cNvSpPr txBox="1"/>
            <p:nvPr/>
          </p:nvSpPr>
          <p:spPr>
            <a:xfrm>
              <a:off x="1248836" y="4419600"/>
              <a:ext cx="4905373" cy="285750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9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4" name="CaixaDeTexto 6"/>
          <p:cNvSpPr txBox="1"/>
          <p:nvPr/>
        </p:nvSpPr>
        <p:spPr>
          <a:xfrm>
            <a:off x="150494" y="6257183"/>
            <a:ext cx="6621138" cy="28575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900" kern="0" dirty="0">
                <a:solidFill>
                  <a:sysClr val="windowText" lastClr="000000"/>
                </a:solidFill>
              </a:rPr>
              <a:t>Fonte: Central da Balanços do Banco de Portugal  e Gráfico GEE</a:t>
            </a:r>
          </a:p>
        </p:txBody>
      </p:sp>
    </p:spTree>
    <p:extLst>
      <p:ext uri="{BB962C8B-B14F-4D97-AF65-F5344CB8AC3E}">
        <p14:creationId xmlns:p14="http://schemas.microsoft.com/office/powerpoint/2010/main" val="11697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2662703"/>
              </p:ext>
            </p:extLst>
          </p:nvPr>
        </p:nvGraphicFramePr>
        <p:xfrm>
          <a:off x="1473" y="160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25" name="Slide do think-cell" r:id="rId5" imgW="360" imgH="360" progId="TCLayout.ActiveDocument.1">
                  <p:embed/>
                </p:oleObj>
              </mc:Choice>
              <mc:Fallback>
                <p:oleObj name="Slide do think-cell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" y="160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osição do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>
              <a:defRPr/>
            </a:pPr>
            <a:fld id="{6B2F6BC8-8CFE-468B-A29E-B68FDED5F99F}" type="slidenum">
              <a:rPr lang="pt-PT">
                <a:solidFill>
                  <a:srgbClr val="000000"/>
                </a:solidFill>
              </a:rPr>
              <a:pPr algn="ctr">
                <a:defRPr/>
              </a:pPr>
              <a:t>9</a:t>
            </a:fld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16" name="Rectângulo 4"/>
          <p:cNvSpPr>
            <a:spLocks noChangeArrowheads="1"/>
          </p:cNvSpPr>
          <p:nvPr/>
        </p:nvSpPr>
        <p:spPr bwMode="auto">
          <a:xfrm>
            <a:off x="150494" y="0"/>
            <a:ext cx="61283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PT" sz="2400" b="1" dirty="0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Estrutura </a:t>
            </a:r>
            <a:r>
              <a:rPr lang="pt-PT" sz="2400" b="1" dirty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t>|  Por localização geográfica das sedes das empresas </a:t>
            </a:r>
            <a:r>
              <a:rPr lang="pt-PT" sz="2000" b="1" dirty="0" smtClean="0">
                <a:solidFill>
                  <a:srgbClr val="FFFFFF"/>
                </a:solidFill>
                <a:latin typeface="Calibri"/>
              </a:rPr>
              <a:t>	</a:t>
            </a:r>
          </a:p>
          <a:p>
            <a:pPr>
              <a:spcAft>
                <a:spcPts val="0"/>
              </a:spcAft>
            </a:pPr>
            <a:endParaRPr lang="pt-PT" sz="2400" b="1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10825" y="1123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259076"/>
            <a:ext cx="4512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Em termos de localização </a:t>
            </a:r>
            <a:r>
              <a:rPr lang="pt-PT" sz="1600" dirty="0" smtClean="0"/>
              <a:t>geográfica, </a:t>
            </a:r>
            <a:r>
              <a:rPr lang="pt-PT" sz="1600" b="1" dirty="0" smtClean="0"/>
              <a:t>85% </a:t>
            </a:r>
            <a:r>
              <a:rPr lang="pt-PT" sz="1600" b="1" dirty="0"/>
              <a:t>das empresas </a:t>
            </a:r>
            <a:r>
              <a:rPr lang="pt-PT" sz="1600" dirty="0"/>
              <a:t>tinham a sede na região </a:t>
            </a:r>
            <a:r>
              <a:rPr lang="pt-PT" sz="1600" b="1" dirty="0"/>
              <a:t>Norte</a:t>
            </a:r>
            <a:r>
              <a:rPr lang="pt-PT" sz="1600" dirty="0"/>
              <a:t> (</a:t>
            </a:r>
            <a:r>
              <a:rPr lang="pt-PT" sz="1600" dirty="0" smtClean="0"/>
              <a:t>33,5%), </a:t>
            </a:r>
            <a:r>
              <a:rPr lang="pt-PT" sz="1600" b="1" dirty="0"/>
              <a:t>na área metropolitana de Lisboa </a:t>
            </a:r>
            <a:r>
              <a:rPr lang="pt-PT" sz="1600" dirty="0"/>
              <a:t>(</a:t>
            </a:r>
            <a:r>
              <a:rPr lang="pt-PT" sz="1600" dirty="0" smtClean="0"/>
              <a:t>32,1%) </a:t>
            </a:r>
            <a:r>
              <a:rPr lang="pt-PT" sz="1600" dirty="0"/>
              <a:t>ou na </a:t>
            </a:r>
            <a:r>
              <a:rPr lang="pt-PT" sz="1600" b="1" dirty="0"/>
              <a:t>região Centro </a:t>
            </a:r>
            <a:r>
              <a:rPr lang="pt-PT" sz="1600" dirty="0" smtClean="0"/>
              <a:t>(19,5%).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77189"/>
              </p:ext>
            </p:extLst>
          </p:nvPr>
        </p:nvGraphicFramePr>
        <p:xfrm>
          <a:off x="-9465" y="878824"/>
          <a:ext cx="9153465" cy="4385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631377" y="5264045"/>
            <a:ext cx="4512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600" dirty="0"/>
              <a:t>A </a:t>
            </a:r>
            <a:r>
              <a:rPr lang="pt-PT" sz="1600" b="1" dirty="0"/>
              <a:t>área metropolitana de Lisboa</a:t>
            </a:r>
            <a:r>
              <a:rPr lang="pt-PT" sz="1600" dirty="0"/>
              <a:t> era a região mais relevante em </a:t>
            </a:r>
            <a:r>
              <a:rPr lang="pt-PT" sz="1600" b="1" dirty="0"/>
              <a:t>termos de </a:t>
            </a:r>
            <a:r>
              <a:rPr lang="pt-PT" sz="1600" b="1" dirty="0" smtClean="0"/>
              <a:t>VN </a:t>
            </a:r>
            <a:r>
              <a:rPr lang="pt-PT" sz="1600" dirty="0" smtClean="0"/>
              <a:t>(46</a:t>
            </a:r>
            <a:r>
              <a:rPr lang="pt-PT" sz="1600" dirty="0"/>
              <a:t>%), seguindo-se as regiões Norte (29%) e Centro (16%).</a:t>
            </a: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18911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54&quot;/&gt;&lt;CPresentation id=&quot;1&quot;&gt;&lt;m_precDefaultNumber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#d.%#m.%y&lt;/m_strFormatTime&gt;&lt;/m_precDefaultDate&gt;&lt;m_precDefaultYear/&gt;&lt;m_precDefaultQuarter/&gt;&lt;m_precDefaultMonth/&gt;&lt;m_precDefaultWeek/&gt;&lt;m_precDefaultDay/&gt;&lt;m_mruColor&gt;&lt;m_vecMRU length=&quot;1&quot;&gt;&lt;elem m_fUsage=&quot;1.00000000000000000000E+000&quot;&gt;&lt;m_ppcolschidx val=&quot;0&quot;/&gt;&lt;m_rgb r=&quot;1a&quot; g=&quot;14&quot; b=&quot;87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ME Ministério da Economi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érmico">
  <a:themeElements>
    <a:clrScheme name="ME Ministério da Economi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érmico">
  <a:themeElements>
    <a:clrScheme name="ME Ministério da Economi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TC101859868[[fn=Térmico]]</Template>
  <TotalTime>47816</TotalTime>
  <Words>4491</Words>
  <Application>Microsoft Office PowerPoint</Application>
  <PresentationFormat>Apresentação no Ecrã (4:3)</PresentationFormat>
  <Paragraphs>597</Paragraphs>
  <Slides>46</Slides>
  <Notes>46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46</vt:i4>
      </vt:variant>
    </vt:vector>
  </HeadingPairs>
  <TitlesOfParts>
    <vt:vector size="51" baseType="lpstr">
      <vt:lpstr>térmico</vt:lpstr>
      <vt:lpstr>Modelo de apresentação personalizado</vt:lpstr>
      <vt:lpstr>1_térmico</vt:lpstr>
      <vt:lpstr>2_térmico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(GEE) Ricardo Alves</dc:creator>
  <cp:lastModifiedBy>(GEE) Nuno Tavares</cp:lastModifiedBy>
  <cp:revision>3543</cp:revision>
  <cp:lastPrinted>2019-09-05T10:35:48Z</cp:lastPrinted>
  <dcterms:created xsi:type="dcterms:W3CDTF">2012-03-22T09:12:20Z</dcterms:created>
  <dcterms:modified xsi:type="dcterms:W3CDTF">2019-11-05T09:19:49Z</dcterms:modified>
</cp:coreProperties>
</file>