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4.xml" ContentType="application/vnd.openxmlformats-officedocument.presentationml.tags+xml"/>
  <Override PartName="/ppt/notesSlides/notesSlide32.xml" ContentType="application/vnd.openxmlformats-officedocument.presentationml.notesSlide+xml"/>
  <Override PartName="/ppt/tags/tag35.xml" ContentType="application/vnd.openxmlformats-officedocument.presentationml.tags+xml"/>
  <Override PartName="/ppt/notesSlides/notesSlide33.xml" ContentType="application/vnd.openxmlformats-officedocument.presentationml.notesSlide+xml"/>
  <Override PartName="/ppt/tags/tag36.xml" ContentType="application/vnd.openxmlformats-officedocument.presentationml.tags+xml"/>
  <Override PartName="/ppt/notesSlides/notesSlide34.xml" ContentType="application/vnd.openxmlformats-officedocument.presentationml.notesSlide+xml"/>
  <Override PartName="/ppt/tags/tag37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  <p:sldMasterId id="2147483957" r:id="rId2"/>
    <p:sldMasterId id="2147483970" r:id="rId3"/>
  </p:sldMasterIdLst>
  <p:notesMasterIdLst>
    <p:notesMasterId r:id="rId39"/>
  </p:notesMasterIdLst>
  <p:handoutMasterIdLst>
    <p:handoutMasterId r:id="rId40"/>
  </p:handoutMasterIdLst>
  <p:sldIdLst>
    <p:sldId id="820" r:id="rId4"/>
    <p:sldId id="322" r:id="rId5"/>
    <p:sldId id="798" r:id="rId6"/>
    <p:sldId id="818" r:id="rId7"/>
    <p:sldId id="822" r:id="rId8"/>
    <p:sldId id="823" r:id="rId9"/>
    <p:sldId id="824" r:id="rId10"/>
    <p:sldId id="821" r:id="rId11"/>
    <p:sldId id="819" r:id="rId12"/>
    <p:sldId id="800" r:id="rId13"/>
    <p:sldId id="801" r:id="rId14"/>
    <p:sldId id="805" r:id="rId15"/>
    <p:sldId id="802" r:id="rId16"/>
    <p:sldId id="803" r:id="rId17"/>
    <p:sldId id="804" r:id="rId18"/>
    <p:sldId id="806" r:id="rId19"/>
    <p:sldId id="807" r:id="rId20"/>
    <p:sldId id="809" r:id="rId21"/>
    <p:sldId id="808" r:id="rId22"/>
    <p:sldId id="810" r:id="rId23"/>
    <p:sldId id="814" r:id="rId24"/>
    <p:sldId id="815" r:id="rId25"/>
    <p:sldId id="816" r:id="rId26"/>
    <p:sldId id="813" r:id="rId27"/>
    <p:sldId id="653" r:id="rId28"/>
    <p:sldId id="752" r:id="rId29"/>
    <p:sldId id="754" r:id="rId30"/>
    <p:sldId id="642" r:id="rId31"/>
    <p:sldId id="612" r:id="rId32"/>
    <p:sldId id="613" r:id="rId33"/>
    <p:sldId id="797" r:id="rId34"/>
    <p:sldId id="661" r:id="rId35"/>
    <p:sldId id="663" r:id="rId36"/>
    <p:sldId id="664" r:id="rId37"/>
    <p:sldId id="659" r:id="rId38"/>
  </p:sldIdLst>
  <p:sldSz cx="9144000" cy="6858000" type="screen4x3"/>
  <p:notesSz cx="9944100" cy="6805613"/>
  <p:custDataLst>
    <p:tags r:id="rId41"/>
  </p:custDataLst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19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99FF"/>
    <a:srgbClr val="00599D"/>
    <a:srgbClr val="0000F6"/>
    <a:srgbClr val="3399FF"/>
    <a:srgbClr val="000099"/>
    <a:srgbClr val="BBE0E3"/>
    <a:srgbClr val="0066FF"/>
    <a:srgbClr val="0066CC"/>
    <a:srgbClr val="66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Destaqu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8" autoAdjust="0"/>
    <p:restoredTop sz="99319" autoAdjust="0"/>
  </p:normalViewPr>
  <p:slideViewPr>
    <p:cSldViewPr snapToGrid="0">
      <p:cViewPr>
        <p:scale>
          <a:sx n="90" d="100"/>
          <a:sy n="90" d="100"/>
        </p:scale>
        <p:origin x="-1062" y="228"/>
      </p:cViewPr>
      <p:guideLst>
        <p:guide orient="horz" pos="2160"/>
        <p:guide pos="1927"/>
      </p:guideLst>
    </p:cSldViewPr>
  </p:slideViewPr>
  <p:outlineViewPr>
    <p:cViewPr>
      <p:scale>
        <a:sx n="33" d="100"/>
        <a:sy n="33" d="100"/>
      </p:scale>
      <p:origin x="0" y="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-1386" y="-84"/>
      </p:cViewPr>
      <p:guideLst>
        <p:guide orient="horz" pos="2144"/>
        <p:guide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01\gee\partilha_ae\Analise%20de%20Conjuntura\Apresenta&#231;&#227;o_EP\Apresenta&#231;&#227;o%20Economia%20Portuguesa\Gr&#225;ficos\Slide%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01\gee\partilha_ae\Analise%20de%20Conjuntura\Apresenta&#231;&#227;o_EP\Apresenta&#231;&#227;o%20Economia%20Portuguesa\Gr&#225;ficos\Slide%2010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fileserver01\gee\partilha_ae\Analise%20de%20Conjuntura\Apresenta&#231;&#227;o_EP\Apresenta&#231;&#227;o%20Economia%20Portuguesa\Tiago\Apresenta&#231;&#227;o%20Economia%20Portuguesa\Gr&#225;ficos\Slide%20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Emprego total / </a:t>
            </a:r>
            <a:r>
              <a:rPr lang="en-US" sz="1400" b="1" i="1">
                <a:solidFill>
                  <a:schemeClr val="tx2"/>
                </a:solidFill>
              </a:rPr>
              <a:t>Total Employment</a:t>
            </a:r>
          </a:p>
          <a:p>
            <a:pPr>
              <a:defRPr/>
            </a:pPr>
            <a:r>
              <a:rPr lang="en-US" sz="1400" b="0"/>
              <a:t>Milhares de indivíduos / </a:t>
            </a:r>
            <a:r>
              <a:rPr lang="en-US" sz="1400" b="0" i="1">
                <a:solidFill>
                  <a:schemeClr val="tx2"/>
                </a:solidFill>
              </a:rPr>
              <a:t>Thousands of individuals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510254913997152E-2"/>
          <c:y val="0.13452916898398853"/>
          <c:w val="0.94279003382517512"/>
          <c:h val="0.75740811209007797"/>
        </c:manualLayout>
      </c:layout>
      <c:lineChart>
        <c:grouping val="standard"/>
        <c:varyColors val="0"/>
        <c:ser>
          <c:idx val="1"/>
          <c:order val="1"/>
          <c:tx>
            <c:strRef>
              <c:f>'Dados Slide 16'!$C$2</c:f>
              <c:strCache>
                <c:ptCount val="1"/>
                <c:pt idx="0">
                  <c:v>Pop. Empregada (milhares)</c:v>
                </c:pt>
              </c:strCache>
            </c:strRef>
          </c:tx>
          <c:marker>
            <c:symbol val="none"/>
          </c:marker>
          <c:cat>
            <c:multiLvlStrRef>
              <c:f>'Dados Slide 16'!$A$23:$B$100</c:f>
              <c:multiLvlStrCache>
                <c:ptCount val="78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I</c:v>
                  </c:pt>
                  <c:pt idx="25">
                    <c:v>II</c:v>
                  </c:pt>
                  <c:pt idx="26">
                    <c:v>III</c:v>
                  </c:pt>
                  <c:pt idx="27">
                    <c:v>IV</c:v>
                  </c:pt>
                  <c:pt idx="28">
                    <c:v>I</c:v>
                  </c:pt>
                  <c:pt idx="29">
                    <c:v>II</c:v>
                  </c:pt>
                  <c:pt idx="30">
                    <c:v>III</c:v>
                  </c:pt>
                  <c:pt idx="31">
                    <c:v>IV</c:v>
                  </c:pt>
                  <c:pt idx="32">
                    <c:v>I</c:v>
                  </c:pt>
                  <c:pt idx="33">
                    <c:v>II</c:v>
                  </c:pt>
                  <c:pt idx="34">
                    <c:v>III</c:v>
                  </c:pt>
                  <c:pt idx="35">
                    <c:v>IV</c:v>
                  </c:pt>
                  <c:pt idx="36">
                    <c:v>I</c:v>
                  </c:pt>
                  <c:pt idx="37">
                    <c:v>II</c:v>
                  </c:pt>
                  <c:pt idx="38">
                    <c:v>III</c:v>
                  </c:pt>
                  <c:pt idx="39">
                    <c:v>IV</c:v>
                  </c:pt>
                  <c:pt idx="40">
                    <c:v>I</c:v>
                  </c:pt>
                  <c:pt idx="41">
                    <c:v>II</c:v>
                  </c:pt>
                  <c:pt idx="42">
                    <c:v>III</c:v>
                  </c:pt>
                  <c:pt idx="43">
                    <c:v>IV</c:v>
                  </c:pt>
                  <c:pt idx="44">
                    <c:v>I</c:v>
                  </c:pt>
                  <c:pt idx="45">
                    <c:v>II</c:v>
                  </c:pt>
                  <c:pt idx="46">
                    <c:v>III</c:v>
                  </c:pt>
                  <c:pt idx="47">
                    <c:v>IV</c:v>
                  </c:pt>
                  <c:pt idx="48">
                    <c:v>I</c:v>
                  </c:pt>
                  <c:pt idx="49">
                    <c:v>II</c:v>
                  </c:pt>
                  <c:pt idx="50">
                    <c:v>III</c:v>
                  </c:pt>
                  <c:pt idx="51">
                    <c:v>IV</c:v>
                  </c:pt>
                  <c:pt idx="52">
                    <c:v>I</c:v>
                  </c:pt>
                  <c:pt idx="53">
                    <c:v>II</c:v>
                  </c:pt>
                  <c:pt idx="54">
                    <c:v>III</c:v>
                  </c:pt>
                  <c:pt idx="55">
                    <c:v>IV</c:v>
                  </c:pt>
                  <c:pt idx="56">
                    <c:v>I</c:v>
                  </c:pt>
                  <c:pt idx="57">
                    <c:v>II</c:v>
                  </c:pt>
                  <c:pt idx="58">
                    <c:v>III</c:v>
                  </c:pt>
                  <c:pt idx="59">
                    <c:v>IV</c:v>
                  </c:pt>
                  <c:pt idx="60">
                    <c:v>I</c:v>
                  </c:pt>
                  <c:pt idx="61">
                    <c:v>II</c:v>
                  </c:pt>
                  <c:pt idx="62">
                    <c:v>III</c:v>
                  </c:pt>
                  <c:pt idx="63">
                    <c:v>IV</c:v>
                  </c:pt>
                  <c:pt idx="64">
                    <c:v>I</c:v>
                  </c:pt>
                  <c:pt idx="65">
                    <c:v>II</c:v>
                  </c:pt>
                  <c:pt idx="66">
                    <c:v>III</c:v>
                  </c:pt>
                  <c:pt idx="67">
                    <c:v>IV</c:v>
                  </c:pt>
                  <c:pt idx="68">
                    <c:v>I</c:v>
                  </c:pt>
                  <c:pt idx="69">
                    <c:v>II</c:v>
                  </c:pt>
                  <c:pt idx="70">
                    <c:v>III</c:v>
                  </c:pt>
                  <c:pt idx="71">
                    <c:v>IV</c:v>
                  </c:pt>
                  <c:pt idx="72">
                    <c:v>I</c:v>
                  </c:pt>
                  <c:pt idx="73">
                    <c:v>II</c:v>
                  </c:pt>
                  <c:pt idx="74">
                    <c:v>III</c:v>
                  </c:pt>
                  <c:pt idx="75">
                    <c:v>IV</c:v>
                  </c:pt>
                  <c:pt idx="76">
                    <c:v>I</c:v>
                  </c:pt>
                  <c:pt idx="77">
                    <c:v>II</c:v>
                  </c:pt>
                </c:lvl>
                <c:lvl>
                  <c:pt idx="0">
                    <c:v>2000</c:v>
                  </c:pt>
                  <c:pt idx="4">
                    <c:v>2001</c:v>
                  </c:pt>
                  <c:pt idx="8">
                    <c:v>2002</c:v>
                  </c:pt>
                  <c:pt idx="12">
                    <c:v>2003</c:v>
                  </c:pt>
                  <c:pt idx="16">
                    <c:v>2004</c:v>
                  </c:pt>
                  <c:pt idx="20">
                    <c:v>2005</c:v>
                  </c:pt>
                  <c:pt idx="24">
                    <c:v>2006</c:v>
                  </c:pt>
                  <c:pt idx="28">
                    <c:v>2007</c:v>
                  </c:pt>
                  <c:pt idx="32">
                    <c:v>2008</c:v>
                  </c:pt>
                  <c:pt idx="36">
                    <c:v>2009</c:v>
                  </c:pt>
                  <c:pt idx="40">
                    <c:v>2010</c:v>
                  </c:pt>
                  <c:pt idx="44">
                    <c:v>2011</c:v>
                  </c:pt>
                  <c:pt idx="48">
                    <c:v>2012</c:v>
                  </c:pt>
                  <c:pt idx="52">
                    <c:v>2013</c:v>
                  </c:pt>
                  <c:pt idx="56">
                    <c:v>2014</c:v>
                  </c:pt>
                  <c:pt idx="60">
                    <c:v>2015</c:v>
                  </c:pt>
                  <c:pt idx="64">
                    <c:v>2016</c:v>
                  </c:pt>
                  <c:pt idx="68">
                    <c:v>2017</c:v>
                  </c:pt>
                  <c:pt idx="72">
                    <c:v>2018</c:v>
                  </c:pt>
                  <c:pt idx="76">
                    <c:v>2019</c:v>
                  </c:pt>
                </c:lvl>
              </c:multiLvlStrCache>
            </c:multiLvlStrRef>
          </c:cat>
          <c:val>
            <c:numRef>
              <c:f>'Dados Slide 16'!$C$23:$C$100</c:f>
              <c:numCache>
                <c:formatCode>#,##0.0</c:formatCode>
                <c:ptCount val="78"/>
                <c:pt idx="0">
                  <c:v>4989.8</c:v>
                </c:pt>
                <c:pt idx="1">
                  <c:v>5024</c:v>
                </c:pt>
                <c:pt idx="2">
                  <c:v>5070.5</c:v>
                </c:pt>
                <c:pt idx="3">
                  <c:v>5081</c:v>
                </c:pt>
                <c:pt idx="4">
                  <c:v>5105.3</c:v>
                </c:pt>
                <c:pt idx="5">
                  <c:v>5119.6000000000004</c:v>
                </c:pt>
                <c:pt idx="6">
                  <c:v>5137.7</c:v>
                </c:pt>
                <c:pt idx="7">
                  <c:v>5150</c:v>
                </c:pt>
                <c:pt idx="8">
                  <c:v>5146.8999999999996</c:v>
                </c:pt>
                <c:pt idx="9">
                  <c:v>5168.1000000000004</c:v>
                </c:pt>
                <c:pt idx="10">
                  <c:v>5168.5</c:v>
                </c:pt>
                <c:pt idx="11">
                  <c:v>5091.8</c:v>
                </c:pt>
                <c:pt idx="12">
                  <c:v>5095.3</c:v>
                </c:pt>
                <c:pt idx="13">
                  <c:v>5099.7</c:v>
                </c:pt>
                <c:pt idx="14">
                  <c:v>5101</c:v>
                </c:pt>
                <c:pt idx="15">
                  <c:v>5077.8</c:v>
                </c:pt>
                <c:pt idx="16">
                  <c:v>5061.1000000000004</c:v>
                </c:pt>
                <c:pt idx="17">
                  <c:v>5070.3999999999996</c:v>
                </c:pt>
                <c:pt idx="18">
                  <c:v>5059.8999999999996</c:v>
                </c:pt>
                <c:pt idx="19">
                  <c:v>5057.8999999999996</c:v>
                </c:pt>
                <c:pt idx="20">
                  <c:v>5029.3999999999996</c:v>
                </c:pt>
                <c:pt idx="21">
                  <c:v>5060.8999999999996</c:v>
                </c:pt>
                <c:pt idx="22">
                  <c:v>5051.7</c:v>
                </c:pt>
                <c:pt idx="23">
                  <c:v>5047.3</c:v>
                </c:pt>
                <c:pt idx="24">
                  <c:v>5054.2</c:v>
                </c:pt>
                <c:pt idx="25">
                  <c:v>5103</c:v>
                </c:pt>
                <c:pt idx="26">
                  <c:v>5102.8999999999996</c:v>
                </c:pt>
                <c:pt idx="27">
                  <c:v>5056.1000000000004</c:v>
                </c:pt>
                <c:pt idx="28">
                  <c:v>5059.3999999999996</c:v>
                </c:pt>
                <c:pt idx="29">
                  <c:v>5081.2</c:v>
                </c:pt>
                <c:pt idx="30">
                  <c:v>5122.2</c:v>
                </c:pt>
                <c:pt idx="31">
                  <c:v>5107.2</c:v>
                </c:pt>
                <c:pt idx="32">
                  <c:v>5112.1000000000004</c:v>
                </c:pt>
                <c:pt idx="33">
                  <c:v>5149</c:v>
                </c:pt>
                <c:pt idx="34">
                  <c:v>5115.7</c:v>
                </c:pt>
                <c:pt idx="35">
                  <c:v>5089.6000000000004</c:v>
                </c:pt>
                <c:pt idx="36">
                  <c:v>5016.7</c:v>
                </c:pt>
                <c:pt idx="37">
                  <c:v>4992.5</c:v>
                </c:pt>
                <c:pt idx="38">
                  <c:v>4931.2</c:v>
                </c:pt>
                <c:pt idx="39">
                  <c:v>4934.2</c:v>
                </c:pt>
                <c:pt idx="40">
                  <c:v>4931.3</c:v>
                </c:pt>
                <c:pt idx="41">
                  <c:v>4910.8</c:v>
                </c:pt>
                <c:pt idx="42">
                  <c:v>4884.5</c:v>
                </c:pt>
                <c:pt idx="43">
                  <c:v>4867.1000000000004</c:v>
                </c:pt>
                <c:pt idx="44">
                  <c:v>4775</c:v>
                </c:pt>
                <c:pt idx="45">
                  <c:v>4799.3999999999996</c:v>
                </c:pt>
                <c:pt idx="46">
                  <c:v>4753.5</c:v>
                </c:pt>
                <c:pt idx="47">
                  <c:v>4632.5</c:v>
                </c:pt>
                <c:pt idx="48">
                  <c:v>4583.3</c:v>
                </c:pt>
                <c:pt idx="49">
                  <c:v>4602.7</c:v>
                </c:pt>
                <c:pt idx="50">
                  <c:v>4564.3999999999996</c:v>
                </c:pt>
                <c:pt idx="51">
                  <c:v>4437.1000000000004</c:v>
                </c:pt>
                <c:pt idx="52">
                  <c:v>4354.6000000000004</c:v>
                </c:pt>
                <c:pt idx="53">
                  <c:v>4424.6000000000004</c:v>
                </c:pt>
                <c:pt idx="54">
                  <c:v>4469.3999999999996</c:v>
                </c:pt>
                <c:pt idx="55">
                  <c:v>4468.8999999999996</c:v>
                </c:pt>
                <c:pt idx="56">
                  <c:v>4426.8999999999996</c:v>
                </c:pt>
                <c:pt idx="57">
                  <c:v>4514.6000000000004</c:v>
                </c:pt>
                <c:pt idx="58">
                  <c:v>4565.1000000000004</c:v>
                </c:pt>
                <c:pt idx="59">
                  <c:v>4491.6000000000004</c:v>
                </c:pt>
                <c:pt idx="60">
                  <c:v>4477.1000000000004</c:v>
                </c:pt>
                <c:pt idx="61">
                  <c:v>4580.8</c:v>
                </c:pt>
                <c:pt idx="62">
                  <c:v>4575.3</c:v>
                </c:pt>
                <c:pt idx="63">
                  <c:v>4561.5</c:v>
                </c:pt>
                <c:pt idx="64">
                  <c:v>4513.3</c:v>
                </c:pt>
                <c:pt idx="65">
                  <c:v>4602.5</c:v>
                </c:pt>
                <c:pt idx="66">
                  <c:v>4661.5</c:v>
                </c:pt>
                <c:pt idx="67">
                  <c:v>4643.6000000000004</c:v>
                </c:pt>
                <c:pt idx="68">
                  <c:v>4658.1000000000004</c:v>
                </c:pt>
                <c:pt idx="69">
                  <c:v>4760.3999999999996</c:v>
                </c:pt>
                <c:pt idx="70">
                  <c:v>4803</c:v>
                </c:pt>
                <c:pt idx="71">
                  <c:v>4804.8999999999996</c:v>
                </c:pt>
                <c:pt idx="72">
                  <c:v>4806.7</c:v>
                </c:pt>
                <c:pt idx="73">
                  <c:v>4874.1000000000004</c:v>
                </c:pt>
                <c:pt idx="74">
                  <c:v>4902.8</c:v>
                </c:pt>
                <c:pt idx="75">
                  <c:v>4883</c:v>
                </c:pt>
                <c:pt idx="76">
                  <c:v>4880.2</c:v>
                </c:pt>
                <c:pt idx="77">
                  <c:v>4916.7</c:v>
                </c:pt>
              </c:numCache>
            </c:numRef>
          </c:val>
          <c:smooth val="0"/>
        </c:ser>
        <c:ser>
          <c:idx val="0"/>
          <c:order val="0"/>
          <c:tx>
            <c:strRef>
              <c:f>'Dados Slide 16'!$C$2</c:f>
              <c:strCache>
                <c:ptCount val="1"/>
                <c:pt idx="0">
                  <c:v>Pop. Empregada (milhares)</c:v>
                </c:pt>
              </c:strCache>
            </c:strRef>
          </c:tx>
          <c:marker>
            <c:symbol val="none"/>
          </c:marker>
          <c:cat>
            <c:multiLvlStrRef>
              <c:f>'Dados Slide 16'!$A$23:$B$100</c:f>
              <c:multiLvlStrCache>
                <c:ptCount val="78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I</c:v>
                  </c:pt>
                  <c:pt idx="25">
                    <c:v>II</c:v>
                  </c:pt>
                  <c:pt idx="26">
                    <c:v>III</c:v>
                  </c:pt>
                  <c:pt idx="27">
                    <c:v>IV</c:v>
                  </c:pt>
                  <c:pt idx="28">
                    <c:v>I</c:v>
                  </c:pt>
                  <c:pt idx="29">
                    <c:v>II</c:v>
                  </c:pt>
                  <c:pt idx="30">
                    <c:v>III</c:v>
                  </c:pt>
                  <c:pt idx="31">
                    <c:v>IV</c:v>
                  </c:pt>
                  <c:pt idx="32">
                    <c:v>I</c:v>
                  </c:pt>
                  <c:pt idx="33">
                    <c:v>II</c:v>
                  </c:pt>
                  <c:pt idx="34">
                    <c:v>III</c:v>
                  </c:pt>
                  <c:pt idx="35">
                    <c:v>IV</c:v>
                  </c:pt>
                  <c:pt idx="36">
                    <c:v>I</c:v>
                  </c:pt>
                  <c:pt idx="37">
                    <c:v>II</c:v>
                  </c:pt>
                  <c:pt idx="38">
                    <c:v>III</c:v>
                  </c:pt>
                  <c:pt idx="39">
                    <c:v>IV</c:v>
                  </c:pt>
                  <c:pt idx="40">
                    <c:v>I</c:v>
                  </c:pt>
                  <c:pt idx="41">
                    <c:v>II</c:v>
                  </c:pt>
                  <c:pt idx="42">
                    <c:v>III</c:v>
                  </c:pt>
                  <c:pt idx="43">
                    <c:v>IV</c:v>
                  </c:pt>
                  <c:pt idx="44">
                    <c:v>I</c:v>
                  </c:pt>
                  <c:pt idx="45">
                    <c:v>II</c:v>
                  </c:pt>
                  <c:pt idx="46">
                    <c:v>III</c:v>
                  </c:pt>
                  <c:pt idx="47">
                    <c:v>IV</c:v>
                  </c:pt>
                  <c:pt idx="48">
                    <c:v>I</c:v>
                  </c:pt>
                  <c:pt idx="49">
                    <c:v>II</c:v>
                  </c:pt>
                  <c:pt idx="50">
                    <c:v>III</c:v>
                  </c:pt>
                  <c:pt idx="51">
                    <c:v>IV</c:v>
                  </c:pt>
                  <c:pt idx="52">
                    <c:v>I</c:v>
                  </c:pt>
                  <c:pt idx="53">
                    <c:v>II</c:v>
                  </c:pt>
                  <c:pt idx="54">
                    <c:v>III</c:v>
                  </c:pt>
                  <c:pt idx="55">
                    <c:v>IV</c:v>
                  </c:pt>
                  <c:pt idx="56">
                    <c:v>I</c:v>
                  </c:pt>
                  <c:pt idx="57">
                    <c:v>II</c:v>
                  </c:pt>
                  <c:pt idx="58">
                    <c:v>III</c:v>
                  </c:pt>
                  <c:pt idx="59">
                    <c:v>IV</c:v>
                  </c:pt>
                  <c:pt idx="60">
                    <c:v>I</c:v>
                  </c:pt>
                  <c:pt idx="61">
                    <c:v>II</c:v>
                  </c:pt>
                  <c:pt idx="62">
                    <c:v>III</c:v>
                  </c:pt>
                  <c:pt idx="63">
                    <c:v>IV</c:v>
                  </c:pt>
                  <c:pt idx="64">
                    <c:v>I</c:v>
                  </c:pt>
                  <c:pt idx="65">
                    <c:v>II</c:v>
                  </c:pt>
                  <c:pt idx="66">
                    <c:v>III</c:v>
                  </c:pt>
                  <c:pt idx="67">
                    <c:v>IV</c:v>
                  </c:pt>
                  <c:pt idx="68">
                    <c:v>I</c:v>
                  </c:pt>
                  <c:pt idx="69">
                    <c:v>II</c:v>
                  </c:pt>
                  <c:pt idx="70">
                    <c:v>III</c:v>
                  </c:pt>
                  <c:pt idx="71">
                    <c:v>IV</c:v>
                  </c:pt>
                  <c:pt idx="72">
                    <c:v>I</c:v>
                  </c:pt>
                  <c:pt idx="73">
                    <c:v>II</c:v>
                  </c:pt>
                  <c:pt idx="74">
                    <c:v>III</c:v>
                  </c:pt>
                  <c:pt idx="75">
                    <c:v>IV</c:v>
                  </c:pt>
                  <c:pt idx="76">
                    <c:v>I</c:v>
                  </c:pt>
                  <c:pt idx="77">
                    <c:v>II</c:v>
                  </c:pt>
                </c:lvl>
                <c:lvl>
                  <c:pt idx="0">
                    <c:v>2000</c:v>
                  </c:pt>
                  <c:pt idx="4">
                    <c:v>2001</c:v>
                  </c:pt>
                  <c:pt idx="8">
                    <c:v>2002</c:v>
                  </c:pt>
                  <c:pt idx="12">
                    <c:v>2003</c:v>
                  </c:pt>
                  <c:pt idx="16">
                    <c:v>2004</c:v>
                  </c:pt>
                  <c:pt idx="20">
                    <c:v>2005</c:v>
                  </c:pt>
                  <c:pt idx="24">
                    <c:v>2006</c:v>
                  </c:pt>
                  <c:pt idx="28">
                    <c:v>2007</c:v>
                  </c:pt>
                  <c:pt idx="32">
                    <c:v>2008</c:v>
                  </c:pt>
                  <c:pt idx="36">
                    <c:v>2009</c:v>
                  </c:pt>
                  <c:pt idx="40">
                    <c:v>2010</c:v>
                  </c:pt>
                  <c:pt idx="44">
                    <c:v>2011</c:v>
                  </c:pt>
                  <c:pt idx="48">
                    <c:v>2012</c:v>
                  </c:pt>
                  <c:pt idx="52">
                    <c:v>2013</c:v>
                  </c:pt>
                  <c:pt idx="56">
                    <c:v>2014</c:v>
                  </c:pt>
                  <c:pt idx="60">
                    <c:v>2015</c:v>
                  </c:pt>
                  <c:pt idx="64">
                    <c:v>2016</c:v>
                  </c:pt>
                  <c:pt idx="68">
                    <c:v>2017</c:v>
                  </c:pt>
                  <c:pt idx="72">
                    <c:v>2018</c:v>
                  </c:pt>
                  <c:pt idx="76">
                    <c:v>2019</c:v>
                  </c:pt>
                </c:lvl>
              </c:multiLvlStrCache>
            </c:multiLvlStrRef>
          </c:cat>
          <c:val>
            <c:numRef>
              <c:f>'Dados Slide 16'!$C$23:$C$100</c:f>
              <c:numCache>
                <c:formatCode>#,##0.0</c:formatCode>
                <c:ptCount val="78"/>
                <c:pt idx="0">
                  <c:v>4989.8</c:v>
                </c:pt>
                <c:pt idx="1">
                  <c:v>5024</c:v>
                </c:pt>
                <c:pt idx="2">
                  <c:v>5070.5</c:v>
                </c:pt>
                <c:pt idx="3">
                  <c:v>5081</c:v>
                </c:pt>
                <c:pt idx="4">
                  <c:v>5105.3</c:v>
                </c:pt>
                <c:pt idx="5">
                  <c:v>5119.6000000000004</c:v>
                </c:pt>
                <c:pt idx="6">
                  <c:v>5137.7</c:v>
                </c:pt>
                <c:pt idx="7">
                  <c:v>5150</c:v>
                </c:pt>
                <c:pt idx="8">
                  <c:v>5146.8999999999996</c:v>
                </c:pt>
                <c:pt idx="9">
                  <c:v>5168.1000000000004</c:v>
                </c:pt>
                <c:pt idx="10">
                  <c:v>5168.5</c:v>
                </c:pt>
                <c:pt idx="11">
                  <c:v>5091.8</c:v>
                </c:pt>
                <c:pt idx="12">
                  <c:v>5095.3</c:v>
                </c:pt>
                <c:pt idx="13">
                  <c:v>5099.7</c:v>
                </c:pt>
                <c:pt idx="14">
                  <c:v>5101</c:v>
                </c:pt>
                <c:pt idx="15">
                  <c:v>5077.8</c:v>
                </c:pt>
                <c:pt idx="16">
                  <c:v>5061.1000000000004</c:v>
                </c:pt>
                <c:pt idx="17">
                  <c:v>5070.3999999999996</c:v>
                </c:pt>
                <c:pt idx="18">
                  <c:v>5059.8999999999996</c:v>
                </c:pt>
                <c:pt idx="19">
                  <c:v>5057.8999999999996</c:v>
                </c:pt>
                <c:pt idx="20">
                  <c:v>5029.3999999999996</c:v>
                </c:pt>
                <c:pt idx="21">
                  <c:v>5060.8999999999996</c:v>
                </c:pt>
                <c:pt idx="22">
                  <c:v>5051.7</c:v>
                </c:pt>
                <c:pt idx="23">
                  <c:v>5047.3</c:v>
                </c:pt>
                <c:pt idx="24">
                  <c:v>5054.2</c:v>
                </c:pt>
                <c:pt idx="25">
                  <c:v>5103</c:v>
                </c:pt>
                <c:pt idx="26">
                  <c:v>5102.8999999999996</c:v>
                </c:pt>
                <c:pt idx="27">
                  <c:v>5056.1000000000004</c:v>
                </c:pt>
                <c:pt idx="28">
                  <c:v>5059.3999999999996</c:v>
                </c:pt>
                <c:pt idx="29">
                  <c:v>5081.2</c:v>
                </c:pt>
                <c:pt idx="30">
                  <c:v>5122.2</c:v>
                </c:pt>
                <c:pt idx="31">
                  <c:v>5107.2</c:v>
                </c:pt>
                <c:pt idx="32">
                  <c:v>5112.1000000000004</c:v>
                </c:pt>
                <c:pt idx="33">
                  <c:v>5149</c:v>
                </c:pt>
                <c:pt idx="34">
                  <c:v>5115.7</c:v>
                </c:pt>
                <c:pt idx="35">
                  <c:v>5089.6000000000004</c:v>
                </c:pt>
                <c:pt idx="36">
                  <c:v>5016.7</c:v>
                </c:pt>
                <c:pt idx="37">
                  <c:v>4992.5</c:v>
                </c:pt>
                <c:pt idx="38">
                  <c:v>4931.2</c:v>
                </c:pt>
                <c:pt idx="39">
                  <c:v>4934.2</c:v>
                </c:pt>
                <c:pt idx="40">
                  <c:v>4931.3</c:v>
                </c:pt>
                <c:pt idx="41">
                  <c:v>4910.8</c:v>
                </c:pt>
                <c:pt idx="42">
                  <c:v>4884.5</c:v>
                </c:pt>
                <c:pt idx="43">
                  <c:v>4867.1000000000004</c:v>
                </c:pt>
                <c:pt idx="44">
                  <c:v>4775</c:v>
                </c:pt>
                <c:pt idx="45">
                  <c:v>4799.3999999999996</c:v>
                </c:pt>
                <c:pt idx="46">
                  <c:v>4753.5</c:v>
                </c:pt>
                <c:pt idx="47">
                  <c:v>4632.5</c:v>
                </c:pt>
                <c:pt idx="48">
                  <c:v>4583.3</c:v>
                </c:pt>
                <c:pt idx="49">
                  <c:v>4602.7</c:v>
                </c:pt>
                <c:pt idx="50">
                  <c:v>4564.3999999999996</c:v>
                </c:pt>
                <c:pt idx="51">
                  <c:v>4437.1000000000004</c:v>
                </c:pt>
                <c:pt idx="52">
                  <c:v>4354.6000000000004</c:v>
                </c:pt>
                <c:pt idx="53">
                  <c:v>4424.6000000000004</c:v>
                </c:pt>
                <c:pt idx="54">
                  <c:v>4469.3999999999996</c:v>
                </c:pt>
                <c:pt idx="55">
                  <c:v>4468.8999999999996</c:v>
                </c:pt>
                <c:pt idx="56">
                  <c:v>4426.8999999999996</c:v>
                </c:pt>
                <c:pt idx="57">
                  <c:v>4514.6000000000004</c:v>
                </c:pt>
                <c:pt idx="58">
                  <c:v>4565.1000000000004</c:v>
                </c:pt>
                <c:pt idx="59">
                  <c:v>4491.6000000000004</c:v>
                </c:pt>
                <c:pt idx="60">
                  <c:v>4477.1000000000004</c:v>
                </c:pt>
                <c:pt idx="61">
                  <c:v>4580.8</c:v>
                </c:pt>
                <c:pt idx="62">
                  <c:v>4575.3</c:v>
                </c:pt>
                <c:pt idx="63">
                  <c:v>4561.5</c:v>
                </c:pt>
                <c:pt idx="64">
                  <c:v>4513.3</c:v>
                </c:pt>
                <c:pt idx="65">
                  <c:v>4602.5</c:v>
                </c:pt>
                <c:pt idx="66">
                  <c:v>4661.5</c:v>
                </c:pt>
                <c:pt idx="67">
                  <c:v>4643.6000000000004</c:v>
                </c:pt>
                <c:pt idx="68">
                  <c:v>4658.1000000000004</c:v>
                </c:pt>
                <c:pt idx="69">
                  <c:v>4760.3999999999996</c:v>
                </c:pt>
                <c:pt idx="70">
                  <c:v>4803</c:v>
                </c:pt>
                <c:pt idx="71">
                  <c:v>4804.8999999999996</c:v>
                </c:pt>
                <c:pt idx="72">
                  <c:v>4806.7</c:v>
                </c:pt>
                <c:pt idx="73">
                  <c:v>4874.1000000000004</c:v>
                </c:pt>
                <c:pt idx="74">
                  <c:v>4902.8</c:v>
                </c:pt>
                <c:pt idx="75">
                  <c:v>4883</c:v>
                </c:pt>
                <c:pt idx="76">
                  <c:v>4880.2</c:v>
                </c:pt>
                <c:pt idx="77">
                  <c:v>4916.7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393472"/>
        <c:axId val="94395008"/>
      </c:lineChart>
      <c:catAx>
        <c:axId val="94393472"/>
        <c:scaling>
          <c:orientation val="minMax"/>
        </c:scaling>
        <c:delete val="0"/>
        <c:axPos val="b"/>
        <c:majorTickMark val="out"/>
        <c:minorTickMark val="none"/>
        <c:tickLblPos val="nextTo"/>
        <c:crossAx val="94395008"/>
        <c:crosses val="autoZero"/>
        <c:auto val="1"/>
        <c:lblAlgn val="ctr"/>
        <c:lblOffset val="100"/>
        <c:noMultiLvlLbl val="0"/>
      </c:catAx>
      <c:valAx>
        <c:axId val="94395008"/>
        <c:scaling>
          <c:orientation val="minMax"/>
          <c:max val="5300"/>
          <c:min val="43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94393472"/>
        <c:crosses val="autoZero"/>
        <c:crossBetween val="between"/>
        <c:majorUnit val="50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141917772645904E-2"/>
          <c:y val="7.6857769827951838E-2"/>
          <c:w val="0.8438667074742866"/>
          <c:h val="0.77105288068499633"/>
        </c:manualLayout>
      </c:layout>
      <c:lineChart>
        <c:grouping val="standard"/>
        <c:varyColors val="0"/>
        <c:ser>
          <c:idx val="0"/>
          <c:order val="0"/>
          <c:tx>
            <c:strRef>
              <c:f>Data!$D$6</c:f>
              <c:strCache>
                <c:ptCount val="1"/>
                <c:pt idx="0">
                  <c:v>Em percentagem</c:v>
                </c:pt>
              </c:strCache>
            </c:strRef>
          </c:tx>
          <c:spPr>
            <a:ln w="12700" cap="rnd">
              <a:solidFill>
                <a:srgbClr val="00599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599D"/>
              </a:solidFill>
              <a:ln w="9525">
                <a:solidFill>
                  <a:schemeClr val="bg2">
                    <a:lumMod val="25000"/>
                  </a:schemeClr>
                </a:solidFill>
              </a:ln>
              <a:effectLst/>
            </c:spPr>
          </c:marker>
          <c:cat>
            <c:strRef>
              <c:f>Data!$C$7:$C$12</c:f>
              <c:strCache>
                <c:ptCount val="6"/>
                <c:pt idx="0">
                  <c:v>1951-56</c:v>
                </c:pt>
                <c:pt idx="1">
                  <c:v>1957-61</c:v>
                </c:pt>
                <c:pt idx="2">
                  <c:v>1962-67</c:v>
                </c:pt>
                <c:pt idx="3">
                  <c:v>1968-70</c:v>
                </c:pt>
                <c:pt idx="4">
                  <c:v>1971-79</c:v>
                </c:pt>
                <c:pt idx="5">
                  <c:v>1980-95</c:v>
                </c:pt>
              </c:strCache>
            </c:strRef>
          </c:cat>
          <c:val>
            <c:numRef>
              <c:f>Data!$D$7:$D$12</c:f>
              <c:numCache>
                <c:formatCode>0.00</c:formatCode>
                <c:ptCount val="6"/>
                <c:pt idx="0">
                  <c:v>-4.63</c:v>
                </c:pt>
                <c:pt idx="1">
                  <c:v>-7.3599999999999994</c:v>
                </c:pt>
                <c:pt idx="2">
                  <c:v>-9.86</c:v>
                </c:pt>
                <c:pt idx="3">
                  <c:v>-7.31</c:v>
                </c:pt>
                <c:pt idx="4">
                  <c:v>-3.25</c:v>
                </c:pt>
                <c:pt idx="5">
                  <c:v>0.27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621-427F-94D4-BAEFCEFD3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900416"/>
        <c:axId val="95902720"/>
      </c:lineChart>
      <c:catAx>
        <c:axId val="95900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0" i="0" u="none" strike="noStrike" kern="1200" baseline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dirty="0" err="1"/>
                  <a:t>Ano</a:t>
                </a:r>
                <a:r>
                  <a:rPr lang="en-GB" sz="1200" dirty="0"/>
                  <a:t> de </a:t>
                </a:r>
                <a:r>
                  <a:rPr lang="en-GB" sz="1200" dirty="0" err="1" smtClean="0"/>
                  <a:t>Nascimento</a:t>
                </a:r>
                <a:r>
                  <a:rPr lang="en-GB" sz="1200" dirty="0" smtClean="0"/>
                  <a:t> </a:t>
                </a:r>
                <a:r>
                  <a:rPr lang="en-GB" sz="1200" b="0" i="0" u="none" strike="noStrike" kern="1200" baseline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rPr>
                  <a:t>/ Birth Cohort</a:t>
                </a:r>
                <a:endParaRPr lang="en-US" sz="1200" b="0" i="0" u="none" strike="noStrike" kern="1200" baseline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endParaRPr>
              </a:p>
            </c:rich>
          </c:tx>
          <c:layout>
            <c:manualLayout>
              <c:xMode val="edge"/>
              <c:yMode val="edge"/>
              <c:x val="0.34546093157514907"/>
              <c:y val="0.935913266090811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95902720"/>
        <c:crosses val="autoZero"/>
        <c:auto val="1"/>
        <c:lblAlgn val="ctr"/>
        <c:lblOffset val="100"/>
        <c:noMultiLvlLbl val="0"/>
      </c:catAx>
      <c:valAx>
        <c:axId val="95902720"/>
        <c:scaling>
          <c:orientation val="minMax"/>
          <c:max val="5"/>
          <c:min val="-1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95900416"/>
        <c:crossesAt val="0"/>
        <c:crossBetween val="midCat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pt-P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PT" sz="1400" b="1" i="0" u="none" strike="noStrike" baseline="0" dirty="0" smtClean="0">
                <a:solidFill>
                  <a:srgbClr val="000000"/>
                </a:solidFill>
                <a:latin typeface="Arial"/>
                <a:cs typeface="Arial"/>
              </a:rPr>
              <a:t>Contributos para a VH (p.p.) do PIB (dados encadeados em volume)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 sz="1400" b="1" i="1" u="none" strike="noStrike" baseline="0" dirty="0" smtClean="0">
              <a:solidFill>
                <a:srgbClr val="6699FF"/>
              </a:solidFill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18181667872454318"/>
          <c:y val="4.9252993040396955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3.6849557151969553E-2"/>
          <c:y val="0.18300453728655178"/>
          <c:w val="0.92685652142087815"/>
          <c:h val="0.66301625717198232"/>
        </c:manualLayout>
      </c:layout>
      <c:barChart>
        <c:barDir val="col"/>
        <c:grouping val="clustered"/>
        <c:varyColors val="0"/>
        <c:ser>
          <c:idx val="0"/>
          <c:order val="0"/>
          <c:tx>
            <c:v>Consumo Privado</c:v>
          </c:tx>
          <c:spPr>
            <a:solidFill>
              <a:srgbClr val="FF9900"/>
            </a:solidFill>
            <a:ln w="25400">
              <a:solidFill>
                <a:srgbClr val="FF9900"/>
              </a:solidFill>
              <a:prstDash val="solid"/>
            </a:ln>
          </c:spPr>
          <c:invertIfNegative val="0"/>
          <c:cat>
            <c:multiLvlStrRef>
              <c:f>D_Contributos_PIBTrim!$HS$23:$HT$47</c:f>
              <c:multiLvlStrCache>
                <c:ptCount val="25"/>
                <c:lvl>
                  <c:pt idx="0">
                    <c:v>II</c:v>
                  </c:pt>
                  <c:pt idx="1">
                    <c:v>III</c:v>
                  </c:pt>
                  <c:pt idx="2">
                    <c:v>IV</c:v>
                  </c:pt>
                  <c:pt idx="3">
                    <c:v>I</c:v>
                  </c:pt>
                  <c:pt idx="4">
                    <c:v>II</c:v>
                  </c:pt>
                  <c:pt idx="5">
                    <c:v>III</c:v>
                  </c:pt>
                  <c:pt idx="6">
                    <c:v>IV</c:v>
                  </c:pt>
                  <c:pt idx="7">
                    <c:v>I</c:v>
                  </c:pt>
                  <c:pt idx="8">
                    <c:v>II</c:v>
                  </c:pt>
                  <c:pt idx="9">
                    <c:v>III</c:v>
                  </c:pt>
                  <c:pt idx="10">
                    <c:v>IV</c:v>
                  </c:pt>
                  <c:pt idx="11">
                    <c:v>I</c:v>
                  </c:pt>
                  <c:pt idx="12">
                    <c:v>II</c:v>
                  </c:pt>
                  <c:pt idx="13">
                    <c:v>III</c:v>
                  </c:pt>
                  <c:pt idx="14">
                    <c:v>IV</c:v>
                  </c:pt>
                  <c:pt idx="15">
                    <c:v>I</c:v>
                  </c:pt>
                  <c:pt idx="16">
                    <c:v>II</c:v>
                  </c:pt>
                  <c:pt idx="17">
                    <c:v>III</c:v>
                  </c:pt>
                  <c:pt idx="18">
                    <c:v>IV</c:v>
                  </c:pt>
                  <c:pt idx="19">
                    <c:v>I</c:v>
                  </c:pt>
                  <c:pt idx="20">
                    <c:v>II</c:v>
                  </c:pt>
                  <c:pt idx="21">
                    <c:v>III</c:v>
                  </c:pt>
                  <c:pt idx="22">
                    <c:v>IV</c:v>
                  </c:pt>
                  <c:pt idx="23">
                    <c:v>I</c:v>
                  </c:pt>
                  <c:pt idx="24">
                    <c:v>II</c:v>
                  </c:pt>
                </c:lvl>
                <c:lvl>
                  <c:pt idx="3">
                    <c:v>2014</c:v>
                  </c:pt>
                  <c:pt idx="7">
                    <c:v>2015</c:v>
                  </c:pt>
                  <c:pt idx="11">
                    <c:v>2016</c:v>
                  </c:pt>
                  <c:pt idx="15">
                    <c:v>2017</c:v>
                  </c:pt>
                  <c:pt idx="19">
                    <c:v>2018</c:v>
                  </c:pt>
                  <c:pt idx="23">
                    <c:v>2019</c:v>
                  </c:pt>
                </c:lvl>
              </c:multiLvlStrCache>
            </c:multiLvlStrRef>
          </c:cat>
          <c:val>
            <c:numRef>
              <c:f>D_Contributos_PIBTrim!$HU$23:$HU$47</c:f>
              <c:numCache>
                <c:formatCode>#,##0.0</c:formatCode>
                <c:ptCount val="25"/>
                <c:pt idx="0">
                  <c:v>-0.95754412134867761</c:v>
                </c:pt>
                <c:pt idx="1">
                  <c:v>-0.37400539002967936</c:v>
                </c:pt>
                <c:pt idx="2">
                  <c:v>1.4403975969625542</c:v>
                </c:pt>
                <c:pt idx="3">
                  <c:v>1.6775266769463431</c:v>
                </c:pt>
                <c:pt idx="4">
                  <c:v>1.2891833992210897</c:v>
                </c:pt>
                <c:pt idx="5">
                  <c:v>1.9251391825360533</c:v>
                </c:pt>
                <c:pt idx="6">
                  <c:v>1.2003176031093934</c:v>
                </c:pt>
                <c:pt idx="7">
                  <c:v>1.2377675659397425</c:v>
                </c:pt>
                <c:pt idx="8">
                  <c:v>1.7583073185794365</c:v>
                </c:pt>
                <c:pt idx="9">
                  <c:v>1.2166967381580136</c:v>
                </c:pt>
                <c:pt idx="10">
                  <c:v>1.082623087173439</c:v>
                </c:pt>
                <c:pt idx="11">
                  <c:v>1.8806325767916685</c:v>
                </c:pt>
                <c:pt idx="12">
                  <c:v>1.2615288644842453</c:v>
                </c:pt>
                <c:pt idx="13">
                  <c:v>1.3134219431141709</c:v>
                </c:pt>
                <c:pt idx="14">
                  <c:v>2.2062623630571454</c:v>
                </c:pt>
                <c:pt idx="15">
                  <c:v>1.5305976921967146</c:v>
                </c:pt>
                <c:pt idx="16">
                  <c:v>1.2389561351808287</c:v>
                </c:pt>
                <c:pt idx="17">
                  <c:v>1.5987232135645253</c:v>
                </c:pt>
                <c:pt idx="18">
                  <c:v>1.1332439436182344</c:v>
                </c:pt>
                <c:pt idx="19">
                  <c:v>1.5691887253889136</c:v>
                </c:pt>
                <c:pt idx="20">
                  <c:v>2.2546799561837085</c:v>
                </c:pt>
                <c:pt idx="21">
                  <c:v>2.0905709989513479</c:v>
                </c:pt>
                <c:pt idx="22">
                  <c:v>2.0588177217216113</c:v>
                </c:pt>
                <c:pt idx="23">
                  <c:v>1.5744015378233307</c:v>
                </c:pt>
                <c:pt idx="24">
                  <c:v>1.3938233687892347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E6-4902-BAA9-C4DBB0A35ACC}"/>
            </c:ext>
          </c:extLst>
        </c:ser>
        <c:ser>
          <c:idx val="1"/>
          <c:order val="1"/>
          <c:tx>
            <c:v>Consumo Público</c:v>
          </c:tx>
          <c:spPr>
            <a:solidFill>
              <a:srgbClr val="00B050"/>
            </a:solidFill>
            <a:ln w="25400">
              <a:noFill/>
              <a:prstDash val="solid"/>
            </a:ln>
          </c:spPr>
          <c:invertIfNegative val="0"/>
          <c:cat>
            <c:multiLvlStrRef>
              <c:f>D_Contributos_PIBTrim!$HS$23:$HT$47</c:f>
              <c:multiLvlStrCache>
                <c:ptCount val="25"/>
                <c:lvl>
                  <c:pt idx="0">
                    <c:v>II</c:v>
                  </c:pt>
                  <c:pt idx="1">
                    <c:v>III</c:v>
                  </c:pt>
                  <c:pt idx="2">
                    <c:v>IV</c:v>
                  </c:pt>
                  <c:pt idx="3">
                    <c:v>I</c:v>
                  </c:pt>
                  <c:pt idx="4">
                    <c:v>II</c:v>
                  </c:pt>
                  <c:pt idx="5">
                    <c:v>III</c:v>
                  </c:pt>
                  <c:pt idx="6">
                    <c:v>IV</c:v>
                  </c:pt>
                  <c:pt idx="7">
                    <c:v>I</c:v>
                  </c:pt>
                  <c:pt idx="8">
                    <c:v>II</c:v>
                  </c:pt>
                  <c:pt idx="9">
                    <c:v>III</c:v>
                  </c:pt>
                  <c:pt idx="10">
                    <c:v>IV</c:v>
                  </c:pt>
                  <c:pt idx="11">
                    <c:v>I</c:v>
                  </c:pt>
                  <c:pt idx="12">
                    <c:v>II</c:v>
                  </c:pt>
                  <c:pt idx="13">
                    <c:v>III</c:v>
                  </c:pt>
                  <c:pt idx="14">
                    <c:v>IV</c:v>
                  </c:pt>
                  <c:pt idx="15">
                    <c:v>I</c:v>
                  </c:pt>
                  <c:pt idx="16">
                    <c:v>II</c:v>
                  </c:pt>
                  <c:pt idx="17">
                    <c:v>III</c:v>
                  </c:pt>
                  <c:pt idx="18">
                    <c:v>IV</c:v>
                  </c:pt>
                  <c:pt idx="19">
                    <c:v>I</c:v>
                  </c:pt>
                  <c:pt idx="20">
                    <c:v>II</c:v>
                  </c:pt>
                  <c:pt idx="21">
                    <c:v>III</c:v>
                  </c:pt>
                  <c:pt idx="22">
                    <c:v>IV</c:v>
                  </c:pt>
                  <c:pt idx="23">
                    <c:v>I</c:v>
                  </c:pt>
                  <c:pt idx="24">
                    <c:v>II</c:v>
                  </c:pt>
                </c:lvl>
                <c:lvl>
                  <c:pt idx="3">
                    <c:v>2014</c:v>
                  </c:pt>
                  <c:pt idx="7">
                    <c:v>2015</c:v>
                  </c:pt>
                  <c:pt idx="11">
                    <c:v>2016</c:v>
                  </c:pt>
                  <c:pt idx="15">
                    <c:v>2017</c:v>
                  </c:pt>
                  <c:pt idx="19">
                    <c:v>2018</c:v>
                  </c:pt>
                  <c:pt idx="23">
                    <c:v>2019</c:v>
                  </c:pt>
                </c:lvl>
              </c:multiLvlStrCache>
            </c:multiLvlStrRef>
          </c:cat>
          <c:val>
            <c:numRef>
              <c:f>D_Contributos_PIBTrim!$HV$23:$HV$47</c:f>
              <c:numCache>
                <c:formatCode>#,##0.0</c:formatCode>
                <c:ptCount val="25"/>
                <c:pt idx="0">
                  <c:v>-0.5222431339071355</c:v>
                </c:pt>
                <c:pt idx="1">
                  <c:v>-0.43660756323600491</c:v>
                </c:pt>
                <c:pt idx="2">
                  <c:v>-8.4824613746061331E-2</c:v>
                </c:pt>
                <c:pt idx="3">
                  <c:v>-9.986928892440336E-2</c:v>
                </c:pt>
                <c:pt idx="4">
                  <c:v>-8.3262432314335666E-2</c:v>
                </c:pt>
                <c:pt idx="5">
                  <c:v>-1.6648209130301243E-2</c:v>
                </c:pt>
                <c:pt idx="6">
                  <c:v>-0.24493268171270419</c:v>
                </c:pt>
                <c:pt idx="7">
                  <c:v>-6.0216530135957944E-2</c:v>
                </c:pt>
                <c:pt idx="8">
                  <c:v>0.20027121384931434</c:v>
                </c:pt>
                <c:pt idx="9">
                  <c:v>0.20265239135506313</c:v>
                </c:pt>
                <c:pt idx="10">
                  <c:v>0.25495804327794608</c:v>
                </c:pt>
                <c:pt idx="11">
                  <c:v>0.27658965561015836</c:v>
                </c:pt>
                <c:pt idx="12">
                  <c:v>0.15696413828239089</c:v>
                </c:pt>
                <c:pt idx="13">
                  <c:v>8.5594645062825034E-2</c:v>
                </c:pt>
                <c:pt idx="14">
                  <c:v>5.6804875969602618E-2</c:v>
                </c:pt>
                <c:pt idx="15">
                  <c:v>-1.1264100390911263E-2</c:v>
                </c:pt>
                <c:pt idx="16">
                  <c:v>-6.126585061841712E-2</c:v>
                </c:pt>
                <c:pt idx="17">
                  <c:v>9.6371516199495924E-2</c:v>
                </c:pt>
                <c:pt idx="18">
                  <c:v>0.11092976245145084</c:v>
                </c:pt>
                <c:pt idx="19">
                  <c:v>0.14367912235643684</c:v>
                </c:pt>
                <c:pt idx="20">
                  <c:v>0.17857550916757117</c:v>
                </c:pt>
                <c:pt idx="21">
                  <c:v>0.13886853012442862</c:v>
                </c:pt>
                <c:pt idx="22">
                  <c:v>0.12898765279401303</c:v>
                </c:pt>
                <c:pt idx="23">
                  <c:v>0.10112609753016469</c:v>
                </c:pt>
                <c:pt idx="24">
                  <c:v>6.6975265439370782E-2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E6-4902-BAA9-C4DBB0A35ACC}"/>
            </c:ext>
          </c:extLst>
        </c:ser>
        <c:ser>
          <c:idx val="2"/>
          <c:order val="2"/>
          <c:tx>
            <c:v>Formação Bruta de Capital</c:v>
          </c:tx>
          <c:spPr>
            <a:solidFill>
              <a:srgbClr val="7030A0"/>
            </a:solidFill>
            <a:ln w="25400">
              <a:solidFill>
                <a:srgbClr val="7030A0"/>
              </a:solidFill>
              <a:prstDash val="solid"/>
            </a:ln>
          </c:spPr>
          <c:invertIfNegative val="0"/>
          <c:cat>
            <c:multiLvlStrRef>
              <c:f>D_Contributos_PIBTrim!$HS$23:$HT$47</c:f>
              <c:multiLvlStrCache>
                <c:ptCount val="25"/>
                <c:lvl>
                  <c:pt idx="0">
                    <c:v>II</c:v>
                  </c:pt>
                  <c:pt idx="1">
                    <c:v>III</c:v>
                  </c:pt>
                  <c:pt idx="2">
                    <c:v>IV</c:v>
                  </c:pt>
                  <c:pt idx="3">
                    <c:v>I</c:v>
                  </c:pt>
                  <c:pt idx="4">
                    <c:v>II</c:v>
                  </c:pt>
                  <c:pt idx="5">
                    <c:v>III</c:v>
                  </c:pt>
                  <c:pt idx="6">
                    <c:v>IV</c:v>
                  </c:pt>
                  <c:pt idx="7">
                    <c:v>I</c:v>
                  </c:pt>
                  <c:pt idx="8">
                    <c:v>II</c:v>
                  </c:pt>
                  <c:pt idx="9">
                    <c:v>III</c:v>
                  </c:pt>
                  <c:pt idx="10">
                    <c:v>IV</c:v>
                  </c:pt>
                  <c:pt idx="11">
                    <c:v>I</c:v>
                  </c:pt>
                  <c:pt idx="12">
                    <c:v>II</c:v>
                  </c:pt>
                  <c:pt idx="13">
                    <c:v>III</c:v>
                  </c:pt>
                  <c:pt idx="14">
                    <c:v>IV</c:v>
                  </c:pt>
                  <c:pt idx="15">
                    <c:v>I</c:v>
                  </c:pt>
                  <c:pt idx="16">
                    <c:v>II</c:v>
                  </c:pt>
                  <c:pt idx="17">
                    <c:v>III</c:v>
                  </c:pt>
                  <c:pt idx="18">
                    <c:v>IV</c:v>
                  </c:pt>
                  <c:pt idx="19">
                    <c:v>I</c:v>
                  </c:pt>
                  <c:pt idx="20">
                    <c:v>II</c:v>
                  </c:pt>
                  <c:pt idx="21">
                    <c:v>III</c:v>
                  </c:pt>
                  <c:pt idx="22">
                    <c:v>IV</c:v>
                  </c:pt>
                  <c:pt idx="23">
                    <c:v>I</c:v>
                  </c:pt>
                  <c:pt idx="24">
                    <c:v>II</c:v>
                  </c:pt>
                </c:lvl>
                <c:lvl>
                  <c:pt idx="3">
                    <c:v>2014</c:v>
                  </c:pt>
                  <c:pt idx="7">
                    <c:v>2015</c:v>
                  </c:pt>
                  <c:pt idx="11">
                    <c:v>2016</c:v>
                  </c:pt>
                  <c:pt idx="15">
                    <c:v>2017</c:v>
                  </c:pt>
                  <c:pt idx="19">
                    <c:v>2018</c:v>
                  </c:pt>
                  <c:pt idx="23">
                    <c:v>2019</c:v>
                  </c:pt>
                </c:lvl>
              </c:multiLvlStrCache>
            </c:multiLvlStrRef>
          </c:cat>
          <c:val>
            <c:numRef>
              <c:f>D_Contributos_PIBTrim!$HW$23:$HW$47</c:f>
              <c:numCache>
                <c:formatCode>#,##0.0</c:formatCode>
                <c:ptCount val="25"/>
                <c:pt idx="0">
                  <c:v>-0.59477598138313303</c:v>
                </c:pt>
                <c:pt idx="1">
                  <c:v>-0.16619828324976774</c:v>
                </c:pt>
                <c:pt idx="2">
                  <c:v>0.22827484624987796</c:v>
                </c:pt>
                <c:pt idx="3">
                  <c:v>0.99059103786367442</c:v>
                </c:pt>
                <c:pt idx="4">
                  <c:v>0.54092400978814537</c:v>
                </c:pt>
                <c:pt idx="5">
                  <c:v>0.22920968315966531</c:v>
                </c:pt>
                <c:pt idx="6">
                  <c:v>0.62638069753512648</c:v>
                </c:pt>
                <c:pt idx="7">
                  <c:v>0.55862807851134044</c:v>
                </c:pt>
                <c:pt idx="8">
                  <c:v>1.4153543271950977</c:v>
                </c:pt>
                <c:pt idx="9">
                  <c:v>0.70489329236521825</c:v>
                </c:pt>
                <c:pt idx="10">
                  <c:v>0.89954170172863279</c:v>
                </c:pt>
                <c:pt idx="11">
                  <c:v>0.56409859591180633</c:v>
                </c:pt>
                <c:pt idx="12">
                  <c:v>-0.46772496234487859</c:v>
                </c:pt>
                <c:pt idx="13">
                  <c:v>0.55559175391065674</c:v>
                </c:pt>
                <c:pt idx="14">
                  <c:v>0.94012635862301974</c:v>
                </c:pt>
                <c:pt idx="15">
                  <c:v>0.57769207881237805</c:v>
                </c:pt>
                <c:pt idx="16">
                  <c:v>2.7212426917681882</c:v>
                </c:pt>
                <c:pt idx="17">
                  <c:v>2.4004992874492195</c:v>
                </c:pt>
                <c:pt idx="18">
                  <c:v>1.821433430682581</c:v>
                </c:pt>
                <c:pt idx="19">
                  <c:v>1.7622100383043908</c:v>
                </c:pt>
                <c:pt idx="20">
                  <c:v>0.27981859283955562</c:v>
                </c:pt>
                <c:pt idx="21">
                  <c:v>0.929257935900341</c:v>
                </c:pt>
                <c:pt idx="22">
                  <c:v>1.2918634454926072</c:v>
                </c:pt>
                <c:pt idx="23">
                  <c:v>1.9806765985238699</c:v>
                </c:pt>
                <c:pt idx="24">
                  <c:v>1.8043756511976239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BE6-4902-BAA9-C4DBB0A35ACC}"/>
            </c:ext>
          </c:extLst>
        </c:ser>
        <c:ser>
          <c:idx val="3"/>
          <c:order val="3"/>
          <c:tx>
            <c:v>Exportações</c:v>
          </c:tx>
          <c:spPr>
            <a:solidFill>
              <a:srgbClr val="00B0F0"/>
            </a:solidFill>
            <a:ln w="25400">
              <a:noFill/>
              <a:prstDash val="solid"/>
            </a:ln>
          </c:spPr>
          <c:invertIfNegative val="0"/>
          <c:cat>
            <c:multiLvlStrRef>
              <c:f>D_Contributos_PIBTrim!$HS$23:$HT$47</c:f>
              <c:multiLvlStrCache>
                <c:ptCount val="25"/>
                <c:lvl>
                  <c:pt idx="0">
                    <c:v>II</c:v>
                  </c:pt>
                  <c:pt idx="1">
                    <c:v>III</c:v>
                  </c:pt>
                  <c:pt idx="2">
                    <c:v>IV</c:v>
                  </c:pt>
                  <c:pt idx="3">
                    <c:v>I</c:v>
                  </c:pt>
                  <c:pt idx="4">
                    <c:v>II</c:v>
                  </c:pt>
                  <c:pt idx="5">
                    <c:v>III</c:v>
                  </c:pt>
                  <c:pt idx="6">
                    <c:v>IV</c:v>
                  </c:pt>
                  <c:pt idx="7">
                    <c:v>I</c:v>
                  </c:pt>
                  <c:pt idx="8">
                    <c:v>II</c:v>
                  </c:pt>
                  <c:pt idx="9">
                    <c:v>III</c:v>
                  </c:pt>
                  <c:pt idx="10">
                    <c:v>IV</c:v>
                  </c:pt>
                  <c:pt idx="11">
                    <c:v>I</c:v>
                  </c:pt>
                  <c:pt idx="12">
                    <c:v>II</c:v>
                  </c:pt>
                  <c:pt idx="13">
                    <c:v>III</c:v>
                  </c:pt>
                  <c:pt idx="14">
                    <c:v>IV</c:v>
                  </c:pt>
                  <c:pt idx="15">
                    <c:v>I</c:v>
                  </c:pt>
                  <c:pt idx="16">
                    <c:v>II</c:v>
                  </c:pt>
                  <c:pt idx="17">
                    <c:v>III</c:v>
                  </c:pt>
                  <c:pt idx="18">
                    <c:v>IV</c:v>
                  </c:pt>
                  <c:pt idx="19">
                    <c:v>I</c:v>
                  </c:pt>
                  <c:pt idx="20">
                    <c:v>II</c:v>
                  </c:pt>
                  <c:pt idx="21">
                    <c:v>III</c:v>
                  </c:pt>
                  <c:pt idx="22">
                    <c:v>IV</c:v>
                  </c:pt>
                  <c:pt idx="23">
                    <c:v>I</c:v>
                  </c:pt>
                  <c:pt idx="24">
                    <c:v>II</c:v>
                  </c:pt>
                </c:lvl>
                <c:lvl>
                  <c:pt idx="3">
                    <c:v>2014</c:v>
                  </c:pt>
                  <c:pt idx="7">
                    <c:v>2015</c:v>
                  </c:pt>
                  <c:pt idx="11">
                    <c:v>2016</c:v>
                  </c:pt>
                  <c:pt idx="15">
                    <c:v>2017</c:v>
                  </c:pt>
                  <c:pt idx="19">
                    <c:v>2018</c:v>
                  </c:pt>
                  <c:pt idx="23">
                    <c:v>2019</c:v>
                  </c:pt>
                </c:lvl>
              </c:multiLvlStrCache>
            </c:multiLvlStrRef>
          </c:cat>
          <c:val>
            <c:numRef>
              <c:f>D_Contributos_PIBTrim!$HX$23:$HX$47</c:f>
              <c:numCache>
                <c:formatCode>#,##0.0</c:formatCode>
                <c:ptCount val="25"/>
                <c:pt idx="0">
                  <c:v>2.5115089799025445</c:v>
                </c:pt>
                <c:pt idx="1">
                  <c:v>3.0911091923167953</c:v>
                </c:pt>
                <c:pt idx="2">
                  <c:v>3.2298328555033931</c:v>
                </c:pt>
                <c:pt idx="3">
                  <c:v>1.5130303607434672</c:v>
                </c:pt>
                <c:pt idx="4">
                  <c:v>1.3001837135574676</c:v>
                </c:pt>
                <c:pt idx="5">
                  <c:v>1.2959272688221635</c:v>
                </c:pt>
                <c:pt idx="6">
                  <c:v>2.1441902013715617</c:v>
                </c:pt>
                <c:pt idx="7">
                  <c:v>3.4845067456952261</c:v>
                </c:pt>
                <c:pt idx="8">
                  <c:v>2.4898752184257562</c:v>
                </c:pt>
                <c:pt idx="9">
                  <c:v>2.0729903024873511</c:v>
                </c:pt>
                <c:pt idx="10">
                  <c:v>1.3902382008272689</c:v>
                </c:pt>
                <c:pt idx="11">
                  <c:v>0.46109480834810107</c:v>
                </c:pt>
                <c:pt idx="12">
                  <c:v>1.023494589888172</c:v>
                </c:pt>
                <c:pt idx="13">
                  <c:v>2.5972694168304926</c:v>
                </c:pt>
                <c:pt idx="14">
                  <c:v>2.8684284931498456</c:v>
                </c:pt>
                <c:pt idx="15">
                  <c:v>4.2818601730887149</c:v>
                </c:pt>
                <c:pt idx="16">
                  <c:v>3.4160622192927232</c:v>
                </c:pt>
                <c:pt idx="17">
                  <c:v>2.6651701598093145</c:v>
                </c:pt>
                <c:pt idx="18">
                  <c:v>3.172297882220549</c:v>
                </c:pt>
                <c:pt idx="19">
                  <c:v>2.0925722730514287</c:v>
                </c:pt>
                <c:pt idx="20">
                  <c:v>2.8472809259046099</c:v>
                </c:pt>
                <c:pt idx="21">
                  <c:v>1.1813465694728151</c:v>
                </c:pt>
                <c:pt idx="22">
                  <c:v>0.34718154719936872</c:v>
                </c:pt>
                <c:pt idx="23">
                  <c:v>1.3516581146813622</c:v>
                </c:pt>
                <c:pt idx="24">
                  <c:v>0.66825428100967854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BE6-4902-BAA9-C4DBB0A35ACC}"/>
            </c:ext>
          </c:extLst>
        </c:ser>
        <c:ser>
          <c:idx val="5"/>
          <c:order val="5"/>
          <c:tx>
            <c:v>Importações</c:v>
          </c:tx>
          <c:spPr>
            <a:solidFill>
              <a:schemeClr val="tx2"/>
            </a:solidFill>
            <a:ln>
              <a:noFill/>
            </a:ln>
          </c:spPr>
          <c:invertIfNegative val="0"/>
          <c:cat>
            <c:multiLvlStrRef>
              <c:f>D_Contributos_PIBTrim!$HS$23:$HT$47</c:f>
              <c:multiLvlStrCache>
                <c:ptCount val="25"/>
                <c:lvl>
                  <c:pt idx="0">
                    <c:v>II</c:v>
                  </c:pt>
                  <c:pt idx="1">
                    <c:v>III</c:v>
                  </c:pt>
                  <c:pt idx="2">
                    <c:v>IV</c:v>
                  </c:pt>
                  <c:pt idx="3">
                    <c:v>I</c:v>
                  </c:pt>
                  <c:pt idx="4">
                    <c:v>II</c:v>
                  </c:pt>
                  <c:pt idx="5">
                    <c:v>III</c:v>
                  </c:pt>
                  <c:pt idx="6">
                    <c:v>IV</c:v>
                  </c:pt>
                  <c:pt idx="7">
                    <c:v>I</c:v>
                  </c:pt>
                  <c:pt idx="8">
                    <c:v>II</c:v>
                  </c:pt>
                  <c:pt idx="9">
                    <c:v>III</c:v>
                  </c:pt>
                  <c:pt idx="10">
                    <c:v>IV</c:v>
                  </c:pt>
                  <c:pt idx="11">
                    <c:v>I</c:v>
                  </c:pt>
                  <c:pt idx="12">
                    <c:v>II</c:v>
                  </c:pt>
                  <c:pt idx="13">
                    <c:v>III</c:v>
                  </c:pt>
                  <c:pt idx="14">
                    <c:v>IV</c:v>
                  </c:pt>
                  <c:pt idx="15">
                    <c:v>I</c:v>
                  </c:pt>
                  <c:pt idx="16">
                    <c:v>II</c:v>
                  </c:pt>
                  <c:pt idx="17">
                    <c:v>III</c:v>
                  </c:pt>
                  <c:pt idx="18">
                    <c:v>IV</c:v>
                  </c:pt>
                  <c:pt idx="19">
                    <c:v>I</c:v>
                  </c:pt>
                  <c:pt idx="20">
                    <c:v>II</c:v>
                  </c:pt>
                  <c:pt idx="21">
                    <c:v>III</c:v>
                  </c:pt>
                  <c:pt idx="22">
                    <c:v>IV</c:v>
                  </c:pt>
                  <c:pt idx="23">
                    <c:v>I</c:v>
                  </c:pt>
                  <c:pt idx="24">
                    <c:v>II</c:v>
                  </c:pt>
                </c:lvl>
                <c:lvl>
                  <c:pt idx="3">
                    <c:v>2014</c:v>
                  </c:pt>
                  <c:pt idx="7">
                    <c:v>2015</c:v>
                  </c:pt>
                  <c:pt idx="11">
                    <c:v>2016</c:v>
                  </c:pt>
                  <c:pt idx="15">
                    <c:v>2017</c:v>
                  </c:pt>
                  <c:pt idx="19">
                    <c:v>2018</c:v>
                  </c:pt>
                  <c:pt idx="23">
                    <c:v>2019</c:v>
                  </c:pt>
                </c:lvl>
              </c:multiLvlStrCache>
            </c:multiLvlStrRef>
          </c:cat>
          <c:val>
            <c:numRef>
              <c:f>D_Contributos_PIBTrim!$HZ$23:$HZ$47</c:f>
              <c:numCache>
                <c:formatCode>#,##0.0</c:formatCode>
                <c:ptCount val="25"/>
                <c:pt idx="0">
                  <c:v>-1.9670152178379596</c:v>
                </c:pt>
                <c:pt idx="1">
                  <c:v>-2.6115109874550235</c:v>
                </c:pt>
                <c:pt idx="2">
                  <c:v>-2.5656348789624275</c:v>
                </c:pt>
                <c:pt idx="3">
                  <c:v>-2.8802025096327357</c:v>
                </c:pt>
                <c:pt idx="4">
                  <c:v>-2.2611450372920512</c:v>
                </c:pt>
                <c:pt idx="5">
                  <c:v>-2.417596986161473</c:v>
                </c:pt>
                <c:pt idx="6">
                  <c:v>-3.018121433078699</c:v>
                </c:pt>
                <c:pt idx="7">
                  <c:v>-3.2396537983792517</c:v>
                </c:pt>
                <c:pt idx="8">
                  <c:v>-3.9465720318638229</c:v>
                </c:pt>
                <c:pt idx="9">
                  <c:v>-2.2804796920191741</c:v>
                </c:pt>
                <c:pt idx="10">
                  <c:v>-2.0545279066110287</c:v>
                </c:pt>
                <c:pt idx="11">
                  <c:v>-1.7816801294635949</c:v>
                </c:pt>
                <c:pt idx="12">
                  <c:v>-0.57287956633675574</c:v>
                </c:pt>
                <c:pt idx="13">
                  <c:v>-2.0832201982795553</c:v>
                </c:pt>
                <c:pt idx="14">
                  <c:v>-3.162656324730182</c:v>
                </c:pt>
                <c:pt idx="15">
                  <c:v>-2.730210295574155</c:v>
                </c:pt>
                <c:pt idx="16">
                  <c:v>-3.4880327933606456</c:v>
                </c:pt>
                <c:pt idx="17">
                  <c:v>-3.4140265823323968</c:v>
                </c:pt>
                <c:pt idx="18">
                  <c:v>-3.0263935842403864</c:v>
                </c:pt>
                <c:pt idx="19">
                  <c:v>-3.0586512108535029</c:v>
                </c:pt>
                <c:pt idx="20">
                  <c:v>-2.7774303366127091</c:v>
                </c:pt>
                <c:pt idx="21">
                  <c:v>-1.9053282286674849</c:v>
                </c:pt>
                <c:pt idx="22">
                  <c:v>-1.7821174098493586</c:v>
                </c:pt>
                <c:pt idx="23">
                  <c:v>-2.9015782957891436</c:v>
                </c:pt>
                <c:pt idx="24">
                  <c:v>-2.0049228045119336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BE6-4902-BAA9-C4DBB0A35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6"/>
        <c:overlap val="-14"/>
        <c:axId val="59867136"/>
        <c:axId val="59869056"/>
      </c:barChart>
      <c:lineChart>
        <c:grouping val="standard"/>
        <c:varyColors val="0"/>
        <c:ser>
          <c:idx val="4"/>
          <c:order val="4"/>
          <c:tx>
            <c:v>PIB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multiLvlStrRef>
              <c:f>D_Contributos_PIBTrim!$HS$23:$HT$47</c:f>
              <c:multiLvlStrCache>
                <c:ptCount val="25"/>
                <c:lvl>
                  <c:pt idx="0">
                    <c:v>II</c:v>
                  </c:pt>
                  <c:pt idx="1">
                    <c:v>III</c:v>
                  </c:pt>
                  <c:pt idx="2">
                    <c:v>IV</c:v>
                  </c:pt>
                  <c:pt idx="3">
                    <c:v>I</c:v>
                  </c:pt>
                  <c:pt idx="4">
                    <c:v>II</c:v>
                  </c:pt>
                  <c:pt idx="5">
                    <c:v>III</c:v>
                  </c:pt>
                  <c:pt idx="6">
                    <c:v>IV</c:v>
                  </c:pt>
                  <c:pt idx="7">
                    <c:v>I</c:v>
                  </c:pt>
                  <c:pt idx="8">
                    <c:v>II</c:v>
                  </c:pt>
                  <c:pt idx="9">
                    <c:v>III</c:v>
                  </c:pt>
                  <c:pt idx="10">
                    <c:v>IV</c:v>
                  </c:pt>
                  <c:pt idx="11">
                    <c:v>I</c:v>
                  </c:pt>
                  <c:pt idx="12">
                    <c:v>II</c:v>
                  </c:pt>
                  <c:pt idx="13">
                    <c:v>III</c:v>
                  </c:pt>
                  <c:pt idx="14">
                    <c:v>IV</c:v>
                  </c:pt>
                  <c:pt idx="15">
                    <c:v>I</c:v>
                  </c:pt>
                  <c:pt idx="16">
                    <c:v>II</c:v>
                  </c:pt>
                  <c:pt idx="17">
                    <c:v>III</c:v>
                  </c:pt>
                  <c:pt idx="18">
                    <c:v>IV</c:v>
                  </c:pt>
                  <c:pt idx="19">
                    <c:v>I</c:v>
                  </c:pt>
                  <c:pt idx="20">
                    <c:v>II</c:v>
                  </c:pt>
                  <c:pt idx="21">
                    <c:v>III</c:v>
                  </c:pt>
                  <c:pt idx="22">
                    <c:v>IV</c:v>
                  </c:pt>
                  <c:pt idx="23">
                    <c:v>I</c:v>
                  </c:pt>
                  <c:pt idx="24">
                    <c:v>II</c:v>
                  </c:pt>
                </c:lvl>
                <c:lvl>
                  <c:pt idx="3">
                    <c:v>2014</c:v>
                  </c:pt>
                  <c:pt idx="7">
                    <c:v>2015</c:v>
                  </c:pt>
                  <c:pt idx="11">
                    <c:v>2016</c:v>
                  </c:pt>
                  <c:pt idx="15">
                    <c:v>2017</c:v>
                  </c:pt>
                  <c:pt idx="19">
                    <c:v>2018</c:v>
                  </c:pt>
                  <c:pt idx="23">
                    <c:v>2019</c:v>
                  </c:pt>
                </c:lvl>
              </c:multiLvlStrCache>
            </c:multiLvlStrRef>
          </c:cat>
          <c:val>
            <c:numRef>
              <c:f>D_Contributos_PIBTrim!$IC$23:$IC$47</c:f>
              <c:numCache>
                <c:formatCode>#,##0.0</c:formatCode>
                <c:ptCount val="25"/>
                <c:pt idx="0">
                  <c:v>-1.5465723001277909</c:v>
                </c:pt>
                <c:pt idx="1">
                  <c:v>-0.55996054171472132</c:v>
                </c:pt>
                <c:pt idx="2">
                  <c:v>2.1442132026920246</c:v>
                </c:pt>
                <c:pt idx="3">
                  <c:v>1.0686593103394593</c:v>
                </c:pt>
                <c:pt idx="4">
                  <c:v>0.64135717158408934</c:v>
                </c:pt>
                <c:pt idx="5">
                  <c:v>0.87531939422824667</c:v>
                </c:pt>
                <c:pt idx="6">
                  <c:v>0.58757998712515302</c:v>
                </c:pt>
                <c:pt idx="7">
                  <c:v>1.888611999802392</c:v>
                </c:pt>
                <c:pt idx="8">
                  <c:v>1.8542964057694622</c:v>
                </c:pt>
                <c:pt idx="9">
                  <c:v>1.8777962502564582</c:v>
                </c:pt>
                <c:pt idx="10">
                  <c:v>1.5499031767952642</c:v>
                </c:pt>
                <c:pt idx="11">
                  <c:v>1.3663957849188169</c:v>
                </c:pt>
                <c:pt idx="12">
                  <c:v>1.3730161829879739</c:v>
                </c:pt>
                <c:pt idx="13">
                  <c:v>2.4438571899479733</c:v>
                </c:pt>
                <c:pt idx="14">
                  <c:v>2.8870281271015541</c:v>
                </c:pt>
                <c:pt idx="15">
                  <c:v>3.6486755481327515</c:v>
                </c:pt>
                <c:pt idx="16">
                  <c:v>3.8269624022626791</c:v>
                </c:pt>
                <c:pt idx="17">
                  <c:v>3.3467375946901745</c:v>
                </c:pt>
                <c:pt idx="18">
                  <c:v>3.211511434732417</c:v>
                </c:pt>
                <c:pt idx="19">
                  <c:v>2.508998948247676</c:v>
                </c:pt>
                <c:pt idx="20">
                  <c:v>2.7829246474827318</c:v>
                </c:pt>
                <c:pt idx="21">
                  <c:v>2.4347158057814289</c:v>
                </c:pt>
                <c:pt idx="22">
                  <c:v>2.0447329573582529</c:v>
                </c:pt>
                <c:pt idx="23">
                  <c:v>2.1062840527695803</c:v>
                </c:pt>
                <c:pt idx="24">
                  <c:v>1.928505761923982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5BE6-4902-BAA9-C4DBB0A35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870592"/>
        <c:axId val="59872384"/>
      </c:lineChart>
      <c:catAx>
        <c:axId val="59867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l"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200" b="1" dirty="0" smtClean="0">
                    <a:effectLst/>
                  </a:rPr>
                  <a:t>Fonte/</a:t>
                </a:r>
                <a:r>
                  <a:rPr lang="pt-PT" sz="1200" b="1" dirty="0" err="1" smtClean="0">
                    <a:effectLst/>
                  </a:rPr>
                  <a:t>Source</a:t>
                </a:r>
                <a:r>
                  <a:rPr lang="pt-PT" sz="1200" b="1" dirty="0" smtClean="0">
                    <a:effectLst/>
                  </a:rPr>
                  <a:t>:</a:t>
                </a:r>
                <a:r>
                  <a:rPr lang="pt-PT" sz="1200" dirty="0" smtClean="0">
                    <a:effectLst/>
                  </a:rPr>
                  <a:t>  INE</a:t>
                </a:r>
              </a:p>
              <a:p>
                <a:pPr algn="l"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200" b="1" dirty="0" smtClean="0">
                    <a:effectLst/>
                  </a:rPr>
                  <a:t>Nota/Note:</a:t>
                </a:r>
                <a:r>
                  <a:rPr lang="pt-PT" sz="1200" dirty="0" smtClean="0">
                    <a:effectLst/>
                  </a:rPr>
                  <a:t> Dados ajustados de sazonalidade/</a:t>
                </a:r>
                <a:r>
                  <a:rPr lang="pt-PT" sz="1200" dirty="0" err="1" smtClean="0">
                    <a:effectLst/>
                  </a:rPr>
                  <a:t>Seasonally</a:t>
                </a:r>
                <a:r>
                  <a:rPr lang="pt-PT" sz="1200" dirty="0" smtClean="0">
                    <a:effectLst/>
                  </a:rPr>
                  <a:t> </a:t>
                </a:r>
                <a:r>
                  <a:rPr lang="pt-PT" sz="1200" dirty="0" err="1" smtClean="0">
                    <a:effectLst/>
                  </a:rPr>
                  <a:t>adjusted</a:t>
                </a:r>
                <a:r>
                  <a:rPr lang="pt-PT" sz="1200" dirty="0" smtClean="0">
                    <a:effectLst/>
                  </a:rPr>
                  <a:t> data</a:t>
                </a:r>
                <a:endParaRPr lang="pt-PT" sz="12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3814617192062664E-3"/>
              <c:y val="0.924618294151672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598690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9869056"/>
        <c:scaling>
          <c:orientation val="minMax"/>
          <c:max val="5"/>
          <c:min val="-6"/>
        </c:scaling>
        <c:delete val="0"/>
        <c:axPos val="l"/>
        <c:numFmt formatCode="#,##0.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59867136"/>
        <c:crosses val="autoZero"/>
        <c:crossBetween val="between"/>
        <c:majorUnit val="0.5"/>
      </c:valAx>
      <c:catAx>
        <c:axId val="5987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872384"/>
        <c:crosses val="autoZero"/>
        <c:auto val="1"/>
        <c:lblAlgn val="ctr"/>
        <c:lblOffset val="100"/>
        <c:noMultiLvlLbl val="0"/>
      </c:catAx>
      <c:valAx>
        <c:axId val="59872384"/>
        <c:scaling>
          <c:orientation val="minMax"/>
          <c:max val="5"/>
          <c:min val="-6"/>
        </c:scaling>
        <c:delete val="0"/>
        <c:axPos val="r"/>
        <c:numFmt formatCode="#,##0.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59870592"/>
        <c:crosses val="max"/>
        <c:crossBetween val="between"/>
        <c:majorUnit val="0.5"/>
        <c:minorUnit val="0.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6.7519213467489583E-2"/>
          <c:y val="0.1497077688064507"/>
          <c:w val="0.86393755096859504"/>
          <c:h val="8.269015194160533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PT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PT"/>
              <a:t>VH %                                                                  SRE MM3M</a:t>
            </a:r>
          </a:p>
        </c:rich>
      </c:tx>
      <c:layout>
        <c:manualLayout>
          <c:xMode val="edge"/>
          <c:yMode val="edge"/>
          <c:x val="0.22362892234980958"/>
          <c:y val="1.123597560418057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3.5865015848554366E-2"/>
          <c:y val="9.2542317591017331E-2"/>
          <c:w val="0.92932585184048222"/>
          <c:h val="0.74244750809833204"/>
        </c:manualLayout>
      </c:layout>
      <c:lineChart>
        <c:grouping val="standard"/>
        <c:varyColors val="0"/>
        <c:ser>
          <c:idx val="0"/>
          <c:order val="0"/>
          <c:tx>
            <c:strRef>
              <c:f>MapaII!$D$6</c:f>
              <c:strCache>
                <c:ptCount val="1"/>
                <c:pt idx="0">
                  <c:v>Indicador de Actividade Económica - MM3M / Economic Activity Indicator - 3MMA (INE)</c:v>
                </c:pt>
              </c:strCache>
            </c:strRef>
          </c:tx>
          <c:spPr>
            <a:ln w="25400">
              <a:solidFill>
                <a:srgbClr val="0A4B6B"/>
              </a:solidFill>
              <a:prstDash val="solid"/>
            </a:ln>
          </c:spPr>
          <c:marker>
            <c:symbol val="none"/>
          </c:marker>
          <c:dLbls>
            <c:delete val="1"/>
          </c:dLbls>
          <c:cat>
            <c:multiLvlStrRef>
              <c:f>MapaII!$N$9:$O$68</c:f>
              <c:multiLvlStrCache>
                <c:ptCount val="60"/>
                <c:lvl>
                  <c:pt idx="0">
                    <c:v>O</c:v>
                  </c:pt>
                  <c:pt idx="1">
                    <c:v>N</c:v>
                  </c:pt>
                  <c:pt idx="2">
                    <c:v>D</c:v>
                  </c:pt>
                  <c:pt idx="3">
                    <c:v>J</c:v>
                  </c:pt>
                  <c:pt idx="4">
                    <c:v>F</c:v>
                  </c:pt>
                  <c:pt idx="5">
                    <c:v>M</c:v>
                  </c:pt>
                  <c:pt idx="6">
                    <c:v>A</c:v>
                  </c:pt>
                  <c:pt idx="7">
                    <c:v>M</c:v>
                  </c:pt>
                  <c:pt idx="8">
                    <c:v>J</c:v>
                  </c:pt>
                  <c:pt idx="9">
                    <c:v>J</c:v>
                  </c:pt>
                  <c:pt idx="10">
                    <c:v>A</c:v>
                  </c:pt>
                  <c:pt idx="11">
                    <c:v>S</c:v>
                  </c:pt>
                  <c:pt idx="12">
                    <c:v>O</c:v>
                  </c:pt>
                  <c:pt idx="13">
                    <c:v>N</c:v>
                  </c:pt>
                  <c:pt idx="14">
                    <c:v>D</c:v>
                  </c:pt>
                  <c:pt idx="15">
                    <c:v>J</c:v>
                  </c:pt>
                  <c:pt idx="16">
                    <c:v>F</c:v>
                  </c:pt>
                  <c:pt idx="17">
                    <c:v>M</c:v>
                  </c:pt>
                  <c:pt idx="18">
                    <c:v>A</c:v>
                  </c:pt>
                  <c:pt idx="19">
                    <c:v>M</c:v>
                  </c:pt>
                  <c:pt idx="20">
                    <c:v>J</c:v>
                  </c:pt>
                  <c:pt idx="21">
                    <c:v>J</c:v>
                  </c:pt>
                  <c:pt idx="22">
                    <c:v>A</c:v>
                  </c:pt>
                  <c:pt idx="23">
                    <c:v>S</c:v>
                  </c:pt>
                  <c:pt idx="24">
                    <c:v>O</c:v>
                  </c:pt>
                  <c:pt idx="25">
                    <c:v>N</c:v>
                  </c:pt>
                  <c:pt idx="26">
                    <c:v>D</c:v>
                  </c:pt>
                  <c:pt idx="27">
                    <c:v>J</c:v>
                  </c:pt>
                  <c:pt idx="28">
                    <c:v>F</c:v>
                  </c:pt>
                  <c:pt idx="29">
                    <c:v>M</c:v>
                  </c:pt>
                  <c:pt idx="30">
                    <c:v>A</c:v>
                  </c:pt>
                  <c:pt idx="31">
                    <c:v>M</c:v>
                  </c:pt>
                  <c:pt idx="32">
                    <c:v>J</c:v>
                  </c:pt>
                  <c:pt idx="33">
                    <c:v>J</c:v>
                  </c:pt>
                  <c:pt idx="34">
                    <c:v>A</c:v>
                  </c:pt>
                  <c:pt idx="35">
                    <c:v>S</c:v>
                  </c:pt>
                  <c:pt idx="36">
                    <c:v>O</c:v>
                  </c:pt>
                  <c:pt idx="37">
                    <c:v>N</c:v>
                  </c:pt>
                  <c:pt idx="38">
                    <c:v>D</c:v>
                  </c:pt>
                  <c:pt idx="39">
                    <c:v>J</c:v>
                  </c:pt>
                  <c:pt idx="40">
                    <c:v>F</c:v>
                  </c:pt>
                  <c:pt idx="41">
                    <c:v>M</c:v>
                  </c:pt>
                  <c:pt idx="42">
                    <c:v>A</c:v>
                  </c:pt>
                  <c:pt idx="43">
                    <c:v>M</c:v>
                  </c:pt>
                  <c:pt idx="44">
                    <c:v>J</c:v>
                  </c:pt>
                  <c:pt idx="45">
                    <c:v>J</c:v>
                  </c:pt>
                  <c:pt idx="46">
                    <c:v>A</c:v>
                  </c:pt>
                  <c:pt idx="47">
                    <c:v>S</c:v>
                  </c:pt>
                  <c:pt idx="48">
                    <c:v>O</c:v>
                  </c:pt>
                  <c:pt idx="49">
                    <c:v>N</c:v>
                  </c:pt>
                  <c:pt idx="50">
                    <c:v>D</c:v>
                  </c:pt>
                  <c:pt idx="51">
                    <c:v>J</c:v>
                  </c:pt>
                  <c:pt idx="52">
                    <c:v>F</c:v>
                  </c:pt>
                  <c:pt idx="53">
                    <c:v>M</c:v>
                  </c:pt>
                  <c:pt idx="54">
                    <c:v>A</c:v>
                  </c:pt>
                  <c:pt idx="55">
                    <c:v>M</c:v>
                  </c:pt>
                  <c:pt idx="56">
                    <c:v>J</c:v>
                  </c:pt>
                  <c:pt idx="57">
                    <c:v>J</c:v>
                  </c:pt>
                  <c:pt idx="58">
                    <c:v>A</c:v>
                  </c:pt>
                  <c:pt idx="59">
                    <c:v>S</c:v>
                  </c:pt>
                </c:lvl>
                <c:lvl>
                  <c:pt idx="0">
                    <c:v>2014</c:v>
                  </c:pt>
                  <c:pt idx="3">
                    <c:v>2015</c:v>
                  </c:pt>
                  <c:pt idx="15">
                    <c:v>2016</c:v>
                  </c:pt>
                  <c:pt idx="27">
                    <c:v>2017</c:v>
                  </c:pt>
                  <c:pt idx="39">
                    <c:v>2018</c:v>
                  </c:pt>
                  <c:pt idx="51">
                    <c:v>2019</c:v>
                  </c:pt>
                </c:lvl>
              </c:multiLvlStrCache>
            </c:multiLvlStrRef>
          </c:cat>
          <c:val>
            <c:numRef>
              <c:f>MapaII!$S$9:$S$68</c:f>
              <c:numCache>
                <c:formatCode>0.0</c:formatCode>
                <c:ptCount val="60"/>
                <c:pt idx="0">
                  <c:v>0.54361046007329605</c:v>
                </c:pt>
                <c:pt idx="1">
                  <c:v>0.58047938047405268</c:v>
                </c:pt>
                <c:pt idx="2">
                  <c:v>0.74688098607662567</c:v>
                </c:pt>
                <c:pt idx="3">
                  <c:v>1.0018527637361885</c:v>
                </c:pt>
                <c:pt idx="4">
                  <c:v>1.2759064331421044</c:v>
                </c:pt>
                <c:pt idx="5">
                  <c:v>1.5021259633847706</c:v>
                </c:pt>
                <c:pt idx="6">
                  <c:v>1.6437914101384621</c:v>
                </c:pt>
                <c:pt idx="7">
                  <c:v>1.7055119918792272</c:v>
                </c:pt>
                <c:pt idx="8">
                  <c:v>1.7236149077580976</c:v>
                </c:pt>
                <c:pt idx="9">
                  <c:v>1.7434804031772444</c:v>
                </c:pt>
                <c:pt idx="10">
                  <c:v>1.7948011165881184</c:v>
                </c:pt>
                <c:pt idx="11">
                  <c:v>1.8757975166950658</c:v>
                </c:pt>
                <c:pt idx="12">
                  <c:v>1.955197838747047</c:v>
                </c:pt>
                <c:pt idx="13">
                  <c:v>1.9905465377288323</c:v>
                </c:pt>
                <c:pt idx="14">
                  <c:v>1.9530242811008236</c:v>
                </c:pt>
                <c:pt idx="15">
                  <c:v>1.8456397290400162</c:v>
                </c:pt>
                <c:pt idx="16">
                  <c:v>1.7034637289361498</c:v>
                </c:pt>
                <c:pt idx="17">
                  <c:v>1.5777594121880512</c:v>
                </c:pt>
                <c:pt idx="18">
                  <c:v>1.511776705291723</c:v>
                </c:pt>
                <c:pt idx="19">
                  <c:v>1.5227372907995473</c:v>
                </c:pt>
                <c:pt idx="20">
                  <c:v>1.6006506728295733</c:v>
                </c:pt>
                <c:pt idx="21">
                  <c:v>1.7205366199325667</c:v>
                </c:pt>
                <c:pt idx="22">
                  <c:v>1.8577218153852826</c:v>
                </c:pt>
                <c:pt idx="23">
                  <c:v>1.9985789278106125</c:v>
                </c:pt>
                <c:pt idx="24">
                  <c:v>2.1417300391014749</c:v>
                </c:pt>
                <c:pt idx="25">
                  <c:v>2.2936996085388017</c:v>
                </c:pt>
                <c:pt idx="26">
                  <c:v>2.4615010775571378</c:v>
                </c:pt>
                <c:pt idx="27">
                  <c:v>2.6480876684242816</c:v>
                </c:pt>
                <c:pt idx="28">
                  <c:v>2.8509884753235681</c:v>
                </c:pt>
                <c:pt idx="29">
                  <c:v>3.0609817897163438</c:v>
                </c:pt>
                <c:pt idx="30">
                  <c:v>3.2632705800102357</c:v>
                </c:pt>
                <c:pt idx="31">
                  <c:v>3.4413948729744348</c:v>
                </c:pt>
                <c:pt idx="32">
                  <c:v>3.5793271353803391</c:v>
                </c:pt>
                <c:pt idx="33">
                  <c:v>3.6645813555125528</c:v>
                </c:pt>
                <c:pt idx="34">
                  <c:v>3.6912149948840067</c:v>
                </c:pt>
                <c:pt idx="35">
                  <c:v>3.6607448743785298</c:v>
                </c:pt>
                <c:pt idx="36">
                  <c:v>3.5810088597743928</c:v>
                </c:pt>
                <c:pt idx="37">
                  <c:v>3.463163909846223</c:v>
                </c:pt>
                <c:pt idx="38">
                  <c:v>3.3201462078793043</c:v>
                </c:pt>
                <c:pt idx="39">
                  <c:v>3.1641863862727604</c:v>
                </c:pt>
                <c:pt idx="40">
                  <c:v>3.0048164501257801</c:v>
                </c:pt>
                <c:pt idx="41">
                  <c:v>2.8490752019177279</c:v>
                </c:pt>
                <c:pt idx="42">
                  <c:v>2.7017729857009343</c:v>
                </c:pt>
                <c:pt idx="43">
                  <c:v>2.564830836996812</c:v>
                </c:pt>
                <c:pt idx="44">
                  <c:v>2.4386683122328279</c:v>
                </c:pt>
                <c:pt idx="45">
                  <c:v>2.3228865598669657</c:v>
                </c:pt>
                <c:pt idx="46">
                  <c:v>2.2180125535067319</c:v>
                </c:pt>
                <c:pt idx="47">
                  <c:v>2.1270138025830221</c:v>
                </c:pt>
                <c:pt idx="48">
                  <c:v>2.0571985274008497</c:v>
                </c:pt>
                <c:pt idx="49">
                  <c:v>2.019652217095036</c:v>
                </c:pt>
                <c:pt idx="50">
                  <c:v>2.0232007142936936</c:v>
                </c:pt>
                <c:pt idx="51">
                  <c:v>2.0669247960256598</c:v>
                </c:pt>
                <c:pt idx="52">
                  <c:v>2.1363931389323909</c:v>
                </c:pt>
                <c:pt idx="53">
                  <c:v>2.2082869272518124</c:v>
                </c:pt>
                <c:pt idx="54">
                  <c:v>2.2604077705523196</c:v>
                </c:pt>
                <c:pt idx="55">
                  <c:v>2.2794690320456112</c:v>
                </c:pt>
                <c:pt idx="56">
                  <c:v>2.2632674001876296</c:v>
                </c:pt>
                <c:pt idx="57">
                  <c:v>2.2184893448427445</c:v>
                </c:pt>
                <c:pt idx="58">
                  <c:v>2.1559055617371925</c:v>
                </c:pt>
                <c:pt idx="59">
                  <c:v>2.0865895393512801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0888704"/>
        <c:axId val="120890496"/>
      </c:lineChart>
      <c:lineChart>
        <c:grouping val="standard"/>
        <c:varyColors val="0"/>
        <c:ser>
          <c:idx val="1"/>
          <c:order val="1"/>
          <c:tx>
            <c:strRef>
              <c:f>MapaII!$G$6</c:f>
              <c:strCache>
                <c:ptCount val="1"/>
                <c:pt idx="0">
                  <c:v>Indicador Coincidente Mensal (VH) / Monthly Coincident Indicator y-o-y - % (BdP)</c:v>
                </c:pt>
              </c:strCache>
            </c:strRef>
          </c:tx>
          <c:spPr>
            <a:ln w="25400">
              <a:solidFill>
                <a:srgbClr val="99CCFF"/>
              </a:solidFill>
              <a:prstDash val="solid"/>
            </a:ln>
          </c:spPr>
          <c:marker>
            <c:symbol val="none"/>
          </c:marker>
          <c:dLbls>
            <c:delete val="1"/>
          </c:dLbls>
          <c:cat>
            <c:multiLvlStrRef>
              <c:f>MapaII!$N$9:$O$68</c:f>
              <c:multiLvlStrCache>
                <c:ptCount val="60"/>
                <c:lvl>
                  <c:pt idx="0">
                    <c:v>O</c:v>
                  </c:pt>
                  <c:pt idx="1">
                    <c:v>N</c:v>
                  </c:pt>
                  <c:pt idx="2">
                    <c:v>D</c:v>
                  </c:pt>
                  <c:pt idx="3">
                    <c:v>J</c:v>
                  </c:pt>
                  <c:pt idx="4">
                    <c:v>F</c:v>
                  </c:pt>
                  <c:pt idx="5">
                    <c:v>M</c:v>
                  </c:pt>
                  <c:pt idx="6">
                    <c:v>A</c:v>
                  </c:pt>
                  <c:pt idx="7">
                    <c:v>M</c:v>
                  </c:pt>
                  <c:pt idx="8">
                    <c:v>J</c:v>
                  </c:pt>
                  <c:pt idx="9">
                    <c:v>J</c:v>
                  </c:pt>
                  <c:pt idx="10">
                    <c:v>A</c:v>
                  </c:pt>
                  <c:pt idx="11">
                    <c:v>S</c:v>
                  </c:pt>
                  <c:pt idx="12">
                    <c:v>O</c:v>
                  </c:pt>
                  <c:pt idx="13">
                    <c:v>N</c:v>
                  </c:pt>
                  <c:pt idx="14">
                    <c:v>D</c:v>
                  </c:pt>
                  <c:pt idx="15">
                    <c:v>J</c:v>
                  </c:pt>
                  <c:pt idx="16">
                    <c:v>F</c:v>
                  </c:pt>
                  <c:pt idx="17">
                    <c:v>M</c:v>
                  </c:pt>
                  <c:pt idx="18">
                    <c:v>A</c:v>
                  </c:pt>
                  <c:pt idx="19">
                    <c:v>M</c:v>
                  </c:pt>
                  <c:pt idx="20">
                    <c:v>J</c:v>
                  </c:pt>
                  <c:pt idx="21">
                    <c:v>J</c:v>
                  </c:pt>
                  <c:pt idx="22">
                    <c:v>A</c:v>
                  </c:pt>
                  <c:pt idx="23">
                    <c:v>S</c:v>
                  </c:pt>
                  <c:pt idx="24">
                    <c:v>O</c:v>
                  </c:pt>
                  <c:pt idx="25">
                    <c:v>N</c:v>
                  </c:pt>
                  <c:pt idx="26">
                    <c:v>D</c:v>
                  </c:pt>
                  <c:pt idx="27">
                    <c:v>J</c:v>
                  </c:pt>
                  <c:pt idx="28">
                    <c:v>F</c:v>
                  </c:pt>
                  <c:pt idx="29">
                    <c:v>M</c:v>
                  </c:pt>
                  <c:pt idx="30">
                    <c:v>A</c:v>
                  </c:pt>
                  <c:pt idx="31">
                    <c:v>M</c:v>
                  </c:pt>
                  <c:pt idx="32">
                    <c:v>J</c:v>
                  </c:pt>
                  <c:pt idx="33">
                    <c:v>J</c:v>
                  </c:pt>
                  <c:pt idx="34">
                    <c:v>A</c:v>
                  </c:pt>
                  <c:pt idx="35">
                    <c:v>S</c:v>
                  </c:pt>
                  <c:pt idx="36">
                    <c:v>O</c:v>
                  </c:pt>
                  <c:pt idx="37">
                    <c:v>N</c:v>
                  </c:pt>
                  <c:pt idx="38">
                    <c:v>D</c:v>
                  </c:pt>
                  <c:pt idx="39">
                    <c:v>J</c:v>
                  </c:pt>
                  <c:pt idx="40">
                    <c:v>F</c:v>
                  </c:pt>
                  <c:pt idx="41">
                    <c:v>M</c:v>
                  </c:pt>
                  <c:pt idx="42">
                    <c:v>A</c:v>
                  </c:pt>
                  <c:pt idx="43">
                    <c:v>M</c:v>
                  </c:pt>
                  <c:pt idx="44">
                    <c:v>J</c:v>
                  </c:pt>
                  <c:pt idx="45">
                    <c:v>J</c:v>
                  </c:pt>
                  <c:pt idx="46">
                    <c:v>A</c:v>
                  </c:pt>
                  <c:pt idx="47">
                    <c:v>S</c:v>
                  </c:pt>
                  <c:pt idx="48">
                    <c:v>O</c:v>
                  </c:pt>
                  <c:pt idx="49">
                    <c:v>N</c:v>
                  </c:pt>
                  <c:pt idx="50">
                    <c:v>D</c:v>
                  </c:pt>
                  <c:pt idx="51">
                    <c:v>J</c:v>
                  </c:pt>
                  <c:pt idx="52">
                    <c:v>F</c:v>
                  </c:pt>
                  <c:pt idx="53">
                    <c:v>M</c:v>
                  </c:pt>
                  <c:pt idx="54">
                    <c:v>A</c:v>
                  </c:pt>
                  <c:pt idx="55">
                    <c:v>M</c:v>
                  </c:pt>
                  <c:pt idx="56">
                    <c:v>J</c:v>
                  </c:pt>
                  <c:pt idx="57">
                    <c:v>J</c:v>
                  </c:pt>
                  <c:pt idx="58">
                    <c:v>A</c:v>
                  </c:pt>
                  <c:pt idx="59">
                    <c:v>S</c:v>
                  </c:pt>
                </c:lvl>
                <c:lvl>
                  <c:pt idx="0">
                    <c:v>2014</c:v>
                  </c:pt>
                  <c:pt idx="3">
                    <c:v>2015</c:v>
                  </c:pt>
                  <c:pt idx="15">
                    <c:v>2016</c:v>
                  </c:pt>
                  <c:pt idx="27">
                    <c:v>2017</c:v>
                  </c:pt>
                  <c:pt idx="39">
                    <c:v>2018</c:v>
                  </c:pt>
                  <c:pt idx="51">
                    <c:v>2019</c:v>
                  </c:pt>
                </c:lvl>
              </c:multiLvlStrCache>
            </c:multiLvlStrRef>
          </c:cat>
          <c:val>
            <c:numRef>
              <c:f>MapaII!$P$9:$P$68</c:f>
              <c:numCache>
                <c:formatCode>0.0</c:formatCode>
                <c:ptCount val="60"/>
                <c:pt idx="0">
                  <c:v>1.9121299426222971</c:v>
                </c:pt>
                <c:pt idx="1">
                  <c:v>1.7595150064597924</c:v>
                </c:pt>
                <c:pt idx="2">
                  <c:v>1.8702434003385369</c:v>
                </c:pt>
                <c:pt idx="3">
                  <c:v>2.2308686344250215</c:v>
                </c:pt>
                <c:pt idx="4">
                  <c:v>2.4780296840550351</c:v>
                </c:pt>
                <c:pt idx="5">
                  <c:v>2.685344993317599</c:v>
                </c:pt>
                <c:pt idx="6">
                  <c:v>2.564976139954652</c:v>
                </c:pt>
                <c:pt idx="7">
                  <c:v>2.706364281949674</c:v>
                </c:pt>
                <c:pt idx="8">
                  <c:v>2.6320255959968333</c:v>
                </c:pt>
                <c:pt idx="9">
                  <c:v>2.4030899872887028</c:v>
                </c:pt>
                <c:pt idx="10">
                  <c:v>2.2086269207614575</c:v>
                </c:pt>
                <c:pt idx="11">
                  <c:v>2.1138910674933058</c:v>
                </c:pt>
                <c:pt idx="12">
                  <c:v>2.1122305141473516</c:v>
                </c:pt>
                <c:pt idx="13">
                  <c:v>2.0962737045797089</c:v>
                </c:pt>
                <c:pt idx="14">
                  <c:v>1.93478879336987</c:v>
                </c:pt>
                <c:pt idx="15">
                  <c:v>1.9052045748792847</c:v>
                </c:pt>
                <c:pt idx="16">
                  <c:v>1.9456911449263505</c:v>
                </c:pt>
                <c:pt idx="17">
                  <c:v>1.8934049500558585</c:v>
                </c:pt>
                <c:pt idx="18">
                  <c:v>1.7061659905520159</c:v>
                </c:pt>
                <c:pt idx="19">
                  <c:v>1.6140548046876793</c:v>
                </c:pt>
                <c:pt idx="20">
                  <c:v>1.6615465007313417</c:v>
                </c:pt>
                <c:pt idx="21">
                  <c:v>1.6662783617005288</c:v>
                </c:pt>
                <c:pt idx="22">
                  <c:v>1.7653738029912807</c:v>
                </c:pt>
                <c:pt idx="23">
                  <c:v>1.7611649513729442</c:v>
                </c:pt>
                <c:pt idx="24">
                  <c:v>1.8322193106016322</c:v>
                </c:pt>
                <c:pt idx="25">
                  <c:v>2.0967448017161932</c:v>
                </c:pt>
                <c:pt idx="26">
                  <c:v>2.4915516393056882</c:v>
                </c:pt>
                <c:pt idx="27">
                  <c:v>2.7932418002692403</c:v>
                </c:pt>
                <c:pt idx="28">
                  <c:v>2.8223069238859679</c:v>
                </c:pt>
                <c:pt idx="29">
                  <c:v>3.0726323614914701</c:v>
                </c:pt>
                <c:pt idx="30">
                  <c:v>3.1069504782123052</c:v>
                </c:pt>
                <c:pt idx="31">
                  <c:v>3.2741446804890377</c:v>
                </c:pt>
                <c:pt idx="32">
                  <c:v>3.1564711976991155</c:v>
                </c:pt>
                <c:pt idx="33">
                  <c:v>3.1585712804291268</c:v>
                </c:pt>
                <c:pt idx="34">
                  <c:v>3.1620772074653858</c:v>
                </c:pt>
                <c:pt idx="35">
                  <c:v>3.23848573379773</c:v>
                </c:pt>
                <c:pt idx="36">
                  <c:v>3.2406162370643825</c:v>
                </c:pt>
                <c:pt idx="37">
                  <c:v>3.189585712317085</c:v>
                </c:pt>
                <c:pt idx="38">
                  <c:v>2.9444471567497805</c:v>
                </c:pt>
                <c:pt idx="39">
                  <c:v>2.8292384614844188</c:v>
                </c:pt>
                <c:pt idx="40">
                  <c:v>2.8643451275302239</c:v>
                </c:pt>
                <c:pt idx="41">
                  <c:v>2.7639306901923271</c:v>
                </c:pt>
                <c:pt idx="42">
                  <c:v>2.9058411589053548</c:v>
                </c:pt>
                <c:pt idx="43">
                  <c:v>2.8030407146955802</c:v>
                </c:pt>
                <c:pt idx="44">
                  <c:v>2.8685442931957184</c:v>
                </c:pt>
                <c:pt idx="45">
                  <c:v>2.7955589676512425</c:v>
                </c:pt>
                <c:pt idx="46">
                  <c:v>2.6880791879289436</c:v>
                </c:pt>
                <c:pt idx="47">
                  <c:v>2.6672797496050888</c:v>
                </c:pt>
                <c:pt idx="48">
                  <c:v>2.705644341999963</c:v>
                </c:pt>
                <c:pt idx="49">
                  <c:v>2.5429333474128799</c:v>
                </c:pt>
                <c:pt idx="50">
                  <c:v>2.5629407406035964</c:v>
                </c:pt>
                <c:pt idx="51">
                  <c:v>2.6158301770206274</c:v>
                </c:pt>
                <c:pt idx="52">
                  <c:v>2.4855942636244124</c:v>
                </c:pt>
                <c:pt idx="53">
                  <c:v>2.3915110733881999</c:v>
                </c:pt>
                <c:pt idx="54">
                  <c:v>2.1051965358110349</c:v>
                </c:pt>
                <c:pt idx="55">
                  <c:v>1.9322565252588957</c:v>
                </c:pt>
                <c:pt idx="56">
                  <c:v>1.7189088143423479</c:v>
                </c:pt>
                <c:pt idx="57">
                  <c:v>1.7978570458381613</c:v>
                </c:pt>
                <c:pt idx="58">
                  <c:v>1.8538279220440077</c:v>
                </c:pt>
                <c:pt idx="59" formatCode="0.00">
                  <c:v>#N/A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0892032"/>
        <c:axId val="120910208"/>
      </c:lineChart>
      <c:catAx>
        <c:axId val="120888704"/>
        <c:scaling>
          <c:orientation val="minMax"/>
        </c:scaling>
        <c:delete val="0"/>
        <c:axPos val="b"/>
        <c:numFmt formatCode="mmm/yy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208904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0890496"/>
        <c:scaling>
          <c:orientation val="minMax"/>
          <c:max val="4"/>
          <c:min val="0"/>
        </c:scaling>
        <c:delete val="0"/>
        <c:axPos val="l"/>
        <c:numFmt formatCode="0.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20888704"/>
        <c:crosses val="autoZero"/>
        <c:crossBetween val="between"/>
        <c:majorUnit val="0.5"/>
      </c:valAx>
      <c:catAx>
        <c:axId val="120892032"/>
        <c:scaling>
          <c:orientation val="minMax"/>
        </c:scaling>
        <c:delete val="1"/>
        <c:axPos val="b"/>
        <c:numFmt formatCode="[$-816]mmm/yy;@" sourceLinked="1"/>
        <c:majorTickMark val="out"/>
        <c:minorTickMark val="none"/>
        <c:tickLblPos val="nextTo"/>
        <c:crossAx val="120910208"/>
        <c:crosses val="autoZero"/>
        <c:auto val="1"/>
        <c:lblAlgn val="ctr"/>
        <c:lblOffset val="100"/>
        <c:noMultiLvlLbl val="1"/>
      </c:catAx>
      <c:valAx>
        <c:axId val="120910208"/>
        <c:scaling>
          <c:orientation val="minMax"/>
          <c:max val="4"/>
          <c:min val="0"/>
        </c:scaling>
        <c:delete val="0"/>
        <c:axPos val="r"/>
        <c:numFmt formatCode="0.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20892032"/>
        <c:crosses val="max"/>
        <c:crossBetween val="between"/>
        <c:majorUnit val="0.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8.5443259465984467E-2"/>
          <c:y val="9.3633130034838103E-3"/>
          <c:w val="0.83705239376723484"/>
          <c:h val="9.4076038837923787E-2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PT"/>
        </a:p>
      </c:txPr>
    </c:legend>
    <c:plotVisOnly val="0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PT" sz="1400" b="1"/>
              <a:t>Indicador de FBCF</a:t>
            </a:r>
          </a:p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PT" sz="1400" b="1">
                <a:solidFill>
                  <a:schemeClr val="accent1"/>
                </a:solidFill>
              </a:rPr>
              <a:t>GFCF</a:t>
            </a:r>
            <a:r>
              <a:rPr lang="pt-PT" sz="1400" b="1" baseline="0">
                <a:solidFill>
                  <a:schemeClr val="accent1"/>
                </a:solidFill>
              </a:rPr>
              <a:t> Indicator</a:t>
            </a:r>
            <a:endParaRPr lang="pt-PT" sz="1400" b="1">
              <a:solidFill>
                <a:schemeClr val="accent1"/>
              </a:solidFill>
            </a:endParaRPr>
          </a:p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PT" sz="1000"/>
              <a:t>(MM3M / </a:t>
            </a:r>
            <a:r>
              <a:rPr lang="pt-PT" sz="900" b="1" i="1">
                <a:solidFill>
                  <a:srgbClr val="00599D"/>
                </a:solidFill>
              </a:rPr>
              <a:t>3M-MMA</a:t>
            </a:r>
            <a:r>
              <a:rPr lang="pt-PT" sz="1000"/>
              <a:t>)</a:t>
            </a:r>
          </a:p>
        </c:rich>
      </c:tx>
      <c:layout>
        <c:manualLayout>
          <c:xMode val="edge"/>
          <c:yMode val="edge"/>
          <c:x val="0.43047837075921064"/>
          <c:y val="1.4541822454711625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3.8326096186506106E-2"/>
          <c:y val="5.6379985367900523E-2"/>
          <c:w val="0.9002954685811333"/>
          <c:h val="0.8612462056568303"/>
        </c:manualLayout>
      </c:layout>
      <c:lineChart>
        <c:grouping val="standard"/>
        <c:varyColors val="0"/>
        <c:ser>
          <c:idx val="0"/>
          <c:order val="0"/>
          <c:tx>
            <c:strRef>
              <c:f>'[Indicadores - Gráficos.xlsx]MapaIII'!$A$3</c:f>
              <c:strCache>
                <c:ptCount val="1"/>
                <c:pt idx="0">
                  <c:v>Período</c:v>
                </c:pt>
              </c:strCache>
            </c:strRef>
          </c:tx>
          <c:spPr>
            <a:ln w="31750">
              <a:noFill/>
              <a:prstDash val="solid"/>
            </a:ln>
          </c:spPr>
          <c:marker>
            <c:symbol val="none"/>
          </c:marker>
          <c:cat>
            <c:multiLvlStrRef>
              <c:f>'[Indicadores - Gráficos.xlsx]MapaIII'!$D$6:$E$65</c:f>
              <c:multiLvlStrCache>
                <c:ptCount val="60"/>
                <c:lvl>
                  <c:pt idx="0">
                    <c:v>J</c:v>
                  </c:pt>
                  <c:pt idx="1">
                    <c:v>A</c:v>
                  </c:pt>
                  <c:pt idx="2">
                    <c:v>S</c:v>
                  </c:pt>
                  <c:pt idx="3">
                    <c:v>O</c:v>
                  </c:pt>
                  <c:pt idx="4">
                    <c:v>N</c:v>
                  </c:pt>
                  <c:pt idx="5">
                    <c:v>D</c:v>
                  </c:pt>
                  <c:pt idx="6">
                    <c:v>J</c:v>
                  </c:pt>
                  <c:pt idx="7">
                    <c:v>F</c:v>
                  </c:pt>
                  <c:pt idx="8">
                    <c:v>M</c:v>
                  </c:pt>
                  <c:pt idx="9">
                    <c:v>A</c:v>
                  </c:pt>
                  <c:pt idx="10">
                    <c:v>M</c:v>
                  </c:pt>
                  <c:pt idx="11">
                    <c:v>J</c:v>
                  </c:pt>
                  <c:pt idx="12">
                    <c:v>J</c:v>
                  </c:pt>
                  <c:pt idx="13">
                    <c:v>A</c:v>
                  </c:pt>
                  <c:pt idx="14">
                    <c:v>S</c:v>
                  </c:pt>
                  <c:pt idx="15">
                    <c:v>O</c:v>
                  </c:pt>
                  <c:pt idx="16">
                    <c:v>N</c:v>
                  </c:pt>
                  <c:pt idx="17">
                    <c:v>D</c:v>
                  </c:pt>
                  <c:pt idx="18">
                    <c:v>J</c:v>
                  </c:pt>
                  <c:pt idx="19">
                    <c:v>F</c:v>
                  </c:pt>
                  <c:pt idx="20">
                    <c:v>M</c:v>
                  </c:pt>
                  <c:pt idx="21">
                    <c:v>A</c:v>
                  </c:pt>
                  <c:pt idx="22">
                    <c:v>M</c:v>
                  </c:pt>
                  <c:pt idx="23">
                    <c:v>J</c:v>
                  </c:pt>
                  <c:pt idx="24">
                    <c:v>J</c:v>
                  </c:pt>
                  <c:pt idx="25">
                    <c:v>A</c:v>
                  </c:pt>
                  <c:pt idx="26">
                    <c:v>S</c:v>
                  </c:pt>
                  <c:pt idx="27">
                    <c:v>O</c:v>
                  </c:pt>
                  <c:pt idx="28">
                    <c:v>N</c:v>
                  </c:pt>
                  <c:pt idx="29">
                    <c:v>D</c:v>
                  </c:pt>
                  <c:pt idx="30">
                    <c:v>J</c:v>
                  </c:pt>
                  <c:pt idx="31">
                    <c:v>F</c:v>
                  </c:pt>
                  <c:pt idx="32">
                    <c:v>M</c:v>
                  </c:pt>
                  <c:pt idx="33">
                    <c:v>A</c:v>
                  </c:pt>
                  <c:pt idx="34">
                    <c:v>M</c:v>
                  </c:pt>
                  <c:pt idx="35">
                    <c:v>J</c:v>
                  </c:pt>
                  <c:pt idx="36">
                    <c:v>J</c:v>
                  </c:pt>
                  <c:pt idx="37">
                    <c:v>A</c:v>
                  </c:pt>
                  <c:pt idx="38">
                    <c:v>S</c:v>
                  </c:pt>
                  <c:pt idx="39">
                    <c:v>O</c:v>
                  </c:pt>
                  <c:pt idx="40">
                    <c:v>N</c:v>
                  </c:pt>
                  <c:pt idx="41">
                    <c:v>D</c:v>
                  </c:pt>
                  <c:pt idx="42">
                    <c:v>J</c:v>
                  </c:pt>
                  <c:pt idx="43">
                    <c:v>F</c:v>
                  </c:pt>
                  <c:pt idx="44">
                    <c:v>M</c:v>
                  </c:pt>
                  <c:pt idx="45">
                    <c:v>A</c:v>
                  </c:pt>
                  <c:pt idx="46">
                    <c:v>M</c:v>
                  </c:pt>
                  <c:pt idx="47">
                    <c:v>J</c:v>
                  </c:pt>
                  <c:pt idx="48">
                    <c:v>J</c:v>
                  </c:pt>
                  <c:pt idx="49">
                    <c:v>A</c:v>
                  </c:pt>
                  <c:pt idx="50">
                    <c:v>S</c:v>
                  </c:pt>
                  <c:pt idx="51">
                    <c:v>O</c:v>
                  </c:pt>
                  <c:pt idx="52">
                    <c:v>N</c:v>
                  </c:pt>
                  <c:pt idx="53">
                    <c:v>D</c:v>
                  </c:pt>
                  <c:pt idx="54">
                    <c:v>J</c:v>
                  </c:pt>
                  <c:pt idx="55">
                    <c:v>F</c:v>
                  </c:pt>
                  <c:pt idx="56">
                    <c:v>M</c:v>
                  </c:pt>
                  <c:pt idx="57">
                    <c:v>A</c:v>
                  </c:pt>
                  <c:pt idx="58">
                    <c:v>M</c:v>
                  </c:pt>
                  <c:pt idx="59">
                    <c:v>J</c:v>
                  </c:pt>
                </c:lvl>
                <c:lvl>
                  <c:pt idx="0">
                    <c:v>2014</c:v>
                  </c:pt>
                  <c:pt idx="6">
                    <c:v>2015</c:v>
                  </c:pt>
                  <c:pt idx="18">
                    <c:v>2016</c:v>
                  </c:pt>
                  <c:pt idx="30">
                    <c:v>2017</c:v>
                  </c:pt>
                  <c:pt idx="42">
                    <c:v>2018</c:v>
                  </c:pt>
                  <c:pt idx="54">
                    <c:v>2019</c:v>
                  </c:pt>
                </c:lvl>
              </c:multiLvlStrCache>
            </c:multiLvlStrRef>
          </c:cat>
          <c:val>
            <c:numRef>
              <c:f>'[Indicadores - Gráficos.xlsx]MapaIII'!$F$6:$F$65</c:f>
              <c:numCache>
                <c:formatCode>0.0</c:formatCode>
                <c:ptCount val="60"/>
                <c:pt idx="0">
                  <c:v>3.4103627791174937</c:v>
                </c:pt>
                <c:pt idx="1">
                  <c:v>4.3728687282092924</c:v>
                </c:pt>
                <c:pt idx="2">
                  <c:v>3.7195897723998268</c:v>
                </c:pt>
                <c:pt idx="3">
                  <c:v>4.5711520438858928</c:v>
                </c:pt>
                <c:pt idx="4">
                  <c:v>4.8704936916760513</c:v>
                </c:pt>
                <c:pt idx="5">
                  <c:v>2.6716958778793498</c:v>
                </c:pt>
                <c:pt idx="6">
                  <c:v>4.1755512781225947</c:v>
                </c:pt>
                <c:pt idx="7">
                  <c:v>6.7137707105031659</c:v>
                </c:pt>
                <c:pt idx="8">
                  <c:v>11.970777987757476</c:v>
                </c:pt>
                <c:pt idx="9">
                  <c:v>12.159038158602993</c:v>
                </c:pt>
                <c:pt idx="10">
                  <c:v>10.754956999125834</c:v>
                </c:pt>
                <c:pt idx="11">
                  <c:v>8.8774529844455259</c:v>
                </c:pt>
                <c:pt idx="12">
                  <c:v>6.6011524911680759</c:v>
                </c:pt>
                <c:pt idx="13">
                  <c:v>4.5657831196330472</c:v>
                </c:pt>
                <c:pt idx="14">
                  <c:v>4.3760182325831369</c:v>
                </c:pt>
                <c:pt idx="15">
                  <c:v>5.2086886989195911</c:v>
                </c:pt>
                <c:pt idx="16">
                  <c:v>4.8261459377971772</c:v>
                </c:pt>
                <c:pt idx="17">
                  <c:v>2.5527349515551765</c:v>
                </c:pt>
                <c:pt idx="18">
                  <c:v>0.27349509188860799</c:v>
                </c:pt>
                <c:pt idx="19">
                  <c:v>0.10732339788171785</c:v>
                </c:pt>
                <c:pt idx="20">
                  <c:v>-1.2361754038711674</c:v>
                </c:pt>
                <c:pt idx="21">
                  <c:v>-0.35312968647411691</c:v>
                </c:pt>
                <c:pt idx="22">
                  <c:v>-1.8306180534276726</c:v>
                </c:pt>
                <c:pt idx="23">
                  <c:v>-1.0161938350264597</c:v>
                </c:pt>
                <c:pt idx="24">
                  <c:v>1.1178581981955233</c:v>
                </c:pt>
                <c:pt idx="25">
                  <c:v>4.61882017626957</c:v>
                </c:pt>
                <c:pt idx="26">
                  <c:v>5.2658801102774708</c:v>
                </c:pt>
                <c:pt idx="27">
                  <c:v>5.8633061239523609</c:v>
                </c:pt>
                <c:pt idx="28">
                  <c:v>5.4401249658205337</c:v>
                </c:pt>
                <c:pt idx="29">
                  <c:v>9.740496560778535</c:v>
                </c:pt>
                <c:pt idx="30">
                  <c:v>12.15172694834466</c:v>
                </c:pt>
                <c:pt idx="31">
                  <c:v>12.644518838305483</c:v>
                </c:pt>
                <c:pt idx="32">
                  <c:v>11.69264707809435</c:v>
                </c:pt>
                <c:pt idx="33">
                  <c:v>11.301758270402942</c:v>
                </c:pt>
                <c:pt idx="34">
                  <c:v>13.786668030167407</c:v>
                </c:pt>
                <c:pt idx="35">
                  <c:v>13.242318668312215</c:v>
                </c:pt>
                <c:pt idx="36">
                  <c:v>12.361509326786809</c:v>
                </c:pt>
                <c:pt idx="37">
                  <c:v>10.418070672797883</c:v>
                </c:pt>
                <c:pt idx="38">
                  <c:v>9.9263619959235356</c:v>
                </c:pt>
                <c:pt idx="39">
                  <c:v>9.5831097086931276</c:v>
                </c:pt>
                <c:pt idx="40">
                  <c:v>9.386473774627131</c:v>
                </c:pt>
                <c:pt idx="41">
                  <c:v>6.4292428571662272</c:v>
                </c:pt>
                <c:pt idx="42">
                  <c:v>4.657535886526146</c:v>
                </c:pt>
                <c:pt idx="43">
                  <c:v>4.5873060235957714</c:v>
                </c:pt>
                <c:pt idx="44">
                  <c:v>4.5949992398196766</c:v>
                </c:pt>
                <c:pt idx="45">
                  <c:v>3.597452006881662</c:v>
                </c:pt>
                <c:pt idx="46">
                  <c:v>3.6060406678166466</c:v>
                </c:pt>
                <c:pt idx="47">
                  <c:v>4.5917447273337153</c:v>
                </c:pt>
                <c:pt idx="48">
                  <c:v>5.7797095701378405</c:v>
                </c:pt>
                <c:pt idx="49">
                  <c:v>4.1887768639694984</c:v>
                </c:pt>
                <c:pt idx="50">
                  <c:v>3.9647670090835896</c:v>
                </c:pt>
                <c:pt idx="51">
                  <c:v>2.821847601030413</c:v>
                </c:pt>
                <c:pt idx="52">
                  <c:v>4.3936324888908622</c:v>
                </c:pt>
                <c:pt idx="53">
                  <c:v>3.7523895664016789</c:v>
                </c:pt>
                <c:pt idx="54">
                  <c:v>6.6992731091046753</c:v>
                </c:pt>
                <c:pt idx="55">
                  <c:v>7.662421802759166</c:v>
                </c:pt>
                <c:pt idx="56">
                  <c:v>13.005725012386137</c:v>
                </c:pt>
                <c:pt idx="57">
                  <c:v>14.775548213297849</c:v>
                </c:pt>
                <c:pt idx="58">
                  <c:v>13.037037380529224</c:v>
                </c:pt>
                <c:pt idx="59">
                  <c:v>8.6165894338855651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952192"/>
        <c:axId val="106953728"/>
      </c:lineChart>
      <c:lineChart>
        <c:grouping val="standard"/>
        <c:varyColors val="0"/>
        <c:ser>
          <c:idx val="1"/>
          <c:order val="1"/>
          <c:spPr>
            <a:ln w="31750">
              <a:solidFill>
                <a:srgbClr val="0A4B6B"/>
              </a:solidFill>
            </a:ln>
          </c:spPr>
          <c:marker>
            <c:symbol val="none"/>
          </c:marker>
          <c:cat>
            <c:multiLvlStrRef>
              <c:f>'[Indicadores - Gráficos.xlsx]MapaIII'!$D$6:$E$65</c:f>
              <c:multiLvlStrCache>
                <c:ptCount val="60"/>
                <c:lvl>
                  <c:pt idx="0">
                    <c:v>J</c:v>
                  </c:pt>
                  <c:pt idx="1">
                    <c:v>A</c:v>
                  </c:pt>
                  <c:pt idx="2">
                    <c:v>S</c:v>
                  </c:pt>
                  <c:pt idx="3">
                    <c:v>O</c:v>
                  </c:pt>
                  <c:pt idx="4">
                    <c:v>N</c:v>
                  </c:pt>
                  <c:pt idx="5">
                    <c:v>D</c:v>
                  </c:pt>
                  <c:pt idx="6">
                    <c:v>J</c:v>
                  </c:pt>
                  <c:pt idx="7">
                    <c:v>F</c:v>
                  </c:pt>
                  <c:pt idx="8">
                    <c:v>M</c:v>
                  </c:pt>
                  <c:pt idx="9">
                    <c:v>A</c:v>
                  </c:pt>
                  <c:pt idx="10">
                    <c:v>M</c:v>
                  </c:pt>
                  <c:pt idx="11">
                    <c:v>J</c:v>
                  </c:pt>
                  <c:pt idx="12">
                    <c:v>J</c:v>
                  </c:pt>
                  <c:pt idx="13">
                    <c:v>A</c:v>
                  </c:pt>
                  <c:pt idx="14">
                    <c:v>S</c:v>
                  </c:pt>
                  <c:pt idx="15">
                    <c:v>O</c:v>
                  </c:pt>
                  <c:pt idx="16">
                    <c:v>N</c:v>
                  </c:pt>
                  <c:pt idx="17">
                    <c:v>D</c:v>
                  </c:pt>
                  <c:pt idx="18">
                    <c:v>J</c:v>
                  </c:pt>
                  <c:pt idx="19">
                    <c:v>F</c:v>
                  </c:pt>
                  <c:pt idx="20">
                    <c:v>M</c:v>
                  </c:pt>
                  <c:pt idx="21">
                    <c:v>A</c:v>
                  </c:pt>
                  <c:pt idx="22">
                    <c:v>M</c:v>
                  </c:pt>
                  <c:pt idx="23">
                    <c:v>J</c:v>
                  </c:pt>
                  <c:pt idx="24">
                    <c:v>J</c:v>
                  </c:pt>
                  <c:pt idx="25">
                    <c:v>A</c:v>
                  </c:pt>
                  <c:pt idx="26">
                    <c:v>S</c:v>
                  </c:pt>
                  <c:pt idx="27">
                    <c:v>O</c:v>
                  </c:pt>
                  <c:pt idx="28">
                    <c:v>N</c:v>
                  </c:pt>
                  <c:pt idx="29">
                    <c:v>D</c:v>
                  </c:pt>
                  <c:pt idx="30">
                    <c:v>J</c:v>
                  </c:pt>
                  <c:pt idx="31">
                    <c:v>F</c:v>
                  </c:pt>
                  <c:pt idx="32">
                    <c:v>M</c:v>
                  </c:pt>
                  <c:pt idx="33">
                    <c:v>A</c:v>
                  </c:pt>
                  <c:pt idx="34">
                    <c:v>M</c:v>
                  </c:pt>
                  <c:pt idx="35">
                    <c:v>J</c:v>
                  </c:pt>
                  <c:pt idx="36">
                    <c:v>J</c:v>
                  </c:pt>
                  <c:pt idx="37">
                    <c:v>A</c:v>
                  </c:pt>
                  <c:pt idx="38">
                    <c:v>S</c:v>
                  </c:pt>
                  <c:pt idx="39">
                    <c:v>O</c:v>
                  </c:pt>
                  <c:pt idx="40">
                    <c:v>N</c:v>
                  </c:pt>
                  <c:pt idx="41">
                    <c:v>D</c:v>
                  </c:pt>
                  <c:pt idx="42">
                    <c:v>J</c:v>
                  </c:pt>
                  <c:pt idx="43">
                    <c:v>F</c:v>
                  </c:pt>
                  <c:pt idx="44">
                    <c:v>M</c:v>
                  </c:pt>
                  <c:pt idx="45">
                    <c:v>A</c:v>
                  </c:pt>
                  <c:pt idx="46">
                    <c:v>M</c:v>
                  </c:pt>
                  <c:pt idx="47">
                    <c:v>J</c:v>
                  </c:pt>
                  <c:pt idx="48">
                    <c:v>J</c:v>
                  </c:pt>
                  <c:pt idx="49">
                    <c:v>A</c:v>
                  </c:pt>
                  <c:pt idx="50">
                    <c:v>S</c:v>
                  </c:pt>
                  <c:pt idx="51">
                    <c:v>O</c:v>
                  </c:pt>
                  <c:pt idx="52">
                    <c:v>N</c:v>
                  </c:pt>
                  <c:pt idx="53">
                    <c:v>D</c:v>
                  </c:pt>
                  <c:pt idx="54">
                    <c:v>J</c:v>
                  </c:pt>
                  <c:pt idx="55">
                    <c:v>F</c:v>
                  </c:pt>
                  <c:pt idx="56">
                    <c:v>M</c:v>
                  </c:pt>
                  <c:pt idx="57">
                    <c:v>A</c:v>
                  </c:pt>
                  <c:pt idx="58">
                    <c:v>M</c:v>
                  </c:pt>
                  <c:pt idx="59">
                    <c:v>J</c:v>
                  </c:pt>
                </c:lvl>
                <c:lvl>
                  <c:pt idx="0">
                    <c:v>2014</c:v>
                  </c:pt>
                  <c:pt idx="6">
                    <c:v>2015</c:v>
                  </c:pt>
                  <c:pt idx="18">
                    <c:v>2016</c:v>
                  </c:pt>
                  <c:pt idx="30">
                    <c:v>2017</c:v>
                  </c:pt>
                  <c:pt idx="42">
                    <c:v>2018</c:v>
                  </c:pt>
                  <c:pt idx="54">
                    <c:v>2019</c:v>
                  </c:pt>
                </c:lvl>
              </c:multiLvlStrCache>
            </c:multiLvlStrRef>
          </c:cat>
          <c:val>
            <c:numRef>
              <c:f>'[Indicadores - Gráficos.xlsx]MapaIII'!$F$6:$F$65</c:f>
              <c:numCache>
                <c:formatCode>0.0</c:formatCode>
                <c:ptCount val="60"/>
                <c:pt idx="0">
                  <c:v>3.4103627791174937</c:v>
                </c:pt>
                <c:pt idx="1">
                  <c:v>4.3728687282092924</c:v>
                </c:pt>
                <c:pt idx="2">
                  <c:v>3.7195897723998268</c:v>
                </c:pt>
                <c:pt idx="3">
                  <c:v>4.5711520438858928</c:v>
                </c:pt>
                <c:pt idx="4">
                  <c:v>4.8704936916760513</c:v>
                </c:pt>
                <c:pt idx="5">
                  <c:v>2.6716958778793498</c:v>
                </c:pt>
                <c:pt idx="6">
                  <c:v>4.1755512781225947</c:v>
                </c:pt>
                <c:pt idx="7">
                  <c:v>6.7137707105031659</c:v>
                </c:pt>
                <c:pt idx="8">
                  <c:v>11.970777987757476</c:v>
                </c:pt>
                <c:pt idx="9">
                  <c:v>12.159038158602993</c:v>
                </c:pt>
                <c:pt idx="10">
                  <c:v>10.754956999125834</c:v>
                </c:pt>
                <c:pt idx="11">
                  <c:v>8.8774529844455259</c:v>
                </c:pt>
                <c:pt idx="12">
                  <c:v>6.6011524911680759</c:v>
                </c:pt>
                <c:pt idx="13">
                  <c:v>4.5657831196330472</c:v>
                </c:pt>
                <c:pt idx="14">
                  <c:v>4.3760182325831369</c:v>
                </c:pt>
                <c:pt idx="15">
                  <c:v>5.2086886989195911</c:v>
                </c:pt>
                <c:pt idx="16">
                  <c:v>4.8261459377971772</c:v>
                </c:pt>
                <c:pt idx="17">
                  <c:v>2.5527349515551765</c:v>
                </c:pt>
                <c:pt idx="18">
                  <c:v>0.27349509188860799</c:v>
                </c:pt>
                <c:pt idx="19">
                  <c:v>0.10732339788171785</c:v>
                </c:pt>
                <c:pt idx="20">
                  <c:v>-1.2361754038711674</c:v>
                </c:pt>
                <c:pt idx="21">
                  <c:v>-0.35312968647411691</c:v>
                </c:pt>
                <c:pt idx="22">
                  <c:v>-1.8306180534276726</c:v>
                </c:pt>
                <c:pt idx="23">
                  <c:v>-1.0161938350264597</c:v>
                </c:pt>
                <c:pt idx="24">
                  <c:v>1.1178581981955233</c:v>
                </c:pt>
                <c:pt idx="25">
                  <c:v>4.61882017626957</c:v>
                </c:pt>
                <c:pt idx="26">
                  <c:v>5.2658801102774708</c:v>
                </c:pt>
                <c:pt idx="27">
                  <c:v>5.8633061239523609</c:v>
                </c:pt>
                <c:pt idx="28">
                  <c:v>5.4401249658205337</c:v>
                </c:pt>
                <c:pt idx="29">
                  <c:v>9.740496560778535</c:v>
                </c:pt>
                <c:pt idx="30">
                  <c:v>12.15172694834466</c:v>
                </c:pt>
                <c:pt idx="31">
                  <c:v>12.644518838305483</c:v>
                </c:pt>
                <c:pt idx="32">
                  <c:v>11.69264707809435</c:v>
                </c:pt>
                <c:pt idx="33">
                  <c:v>11.301758270402942</c:v>
                </c:pt>
                <c:pt idx="34">
                  <c:v>13.786668030167407</c:v>
                </c:pt>
                <c:pt idx="35">
                  <c:v>13.242318668312215</c:v>
                </c:pt>
                <c:pt idx="36">
                  <c:v>12.361509326786809</c:v>
                </c:pt>
                <c:pt idx="37">
                  <c:v>10.418070672797883</c:v>
                </c:pt>
                <c:pt idx="38">
                  <c:v>9.9263619959235356</c:v>
                </c:pt>
                <c:pt idx="39">
                  <c:v>9.5831097086931276</c:v>
                </c:pt>
                <c:pt idx="40">
                  <c:v>9.386473774627131</c:v>
                </c:pt>
                <c:pt idx="41">
                  <c:v>6.4292428571662272</c:v>
                </c:pt>
                <c:pt idx="42">
                  <c:v>4.657535886526146</c:v>
                </c:pt>
                <c:pt idx="43">
                  <c:v>4.5873060235957714</c:v>
                </c:pt>
                <c:pt idx="44">
                  <c:v>4.5949992398196766</c:v>
                </c:pt>
                <c:pt idx="45">
                  <c:v>3.597452006881662</c:v>
                </c:pt>
                <c:pt idx="46">
                  <c:v>3.6060406678166466</c:v>
                </c:pt>
                <c:pt idx="47">
                  <c:v>4.5917447273337153</c:v>
                </c:pt>
                <c:pt idx="48">
                  <c:v>5.7797095701378405</c:v>
                </c:pt>
                <c:pt idx="49">
                  <c:v>4.1887768639694984</c:v>
                </c:pt>
                <c:pt idx="50">
                  <c:v>3.9647670090835896</c:v>
                </c:pt>
                <c:pt idx="51">
                  <c:v>2.821847601030413</c:v>
                </c:pt>
                <c:pt idx="52">
                  <c:v>4.3936324888908622</c:v>
                </c:pt>
                <c:pt idx="53">
                  <c:v>3.7523895664016789</c:v>
                </c:pt>
                <c:pt idx="54">
                  <c:v>6.6992731091046753</c:v>
                </c:pt>
                <c:pt idx="55">
                  <c:v>7.662421802759166</c:v>
                </c:pt>
                <c:pt idx="56">
                  <c:v>13.005725012386137</c:v>
                </c:pt>
                <c:pt idx="57">
                  <c:v>14.775548213297849</c:v>
                </c:pt>
                <c:pt idx="58">
                  <c:v>13.037037380529224</c:v>
                </c:pt>
                <c:pt idx="59">
                  <c:v>8.6165894338855651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673792"/>
        <c:axId val="100672256"/>
      </c:lineChart>
      <c:catAx>
        <c:axId val="106952192"/>
        <c:scaling>
          <c:orientation val="minMax"/>
        </c:scaling>
        <c:delete val="0"/>
        <c:axPos val="b"/>
        <c:numFmt formatCode="[$-816]mmm/yy;@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 anchor="ctr" anchorCtr="0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069537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6953728"/>
        <c:scaling>
          <c:orientation val="minMax"/>
          <c:max val="18"/>
          <c:min val="-8"/>
        </c:scaling>
        <c:delete val="0"/>
        <c:axPos val="l"/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06952192"/>
        <c:crosses val="autoZero"/>
        <c:crossBetween val="between"/>
        <c:majorUnit val="2"/>
      </c:valAx>
      <c:valAx>
        <c:axId val="100672256"/>
        <c:scaling>
          <c:orientation val="minMax"/>
          <c:max val="18"/>
          <c:min val="-8"/>
        </c:scaling>
        <c:delete val="0"/>
        <c:axPos val="r"/>
        <c:numFmt formatCode="0" sourceLinked="0"/>
        <c:majorTickMark val="cross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pt-PT"/>
          </a:p>
        </c:txPr>
        <c:crossAx val="100673792"/>
        <c:crosses val="max"/>
        <c:crossBetween val="between"/>
        <c:majorUnit val="2"/>
      </c:valAx>
      <c:catAx>
        <c:axId val="100673792"/>
        <c:scaling>
          <c:orientation val="minMax"/>
        </c:scaling>
        <c:delete val="1"/>
        <c:axPos val="b"/>
        <c:majorTickMark val="out"/>
        <c:minorTickMark val="none"/>
        <c:tickLblPos val="nextTo"/>
        <c:crossAx val="10067225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t-PT" dirty="0"/>
              <a:t>FBCF pública e FBCF privada (Milhões euros)</a:t>
            </a:r>
          </a:p>
          <a:p>
            <a:pPr>
              <a:defRPr/>
            </a:pPr>
            <a:r>
              <a:rPr lang="pt-PT" sz="1600" i="1" dirty="0" err="1">
                <a:solidFill>
                  <a:srgbClr val="6699FF"/>
                </a:solidFill>
              </a:rPr>
              <a:t>Public</a:t>
            </a:r>
            <a:r>
              <a:rPr lang="pt-PT" sz="1600" i="1" dirty="0">
                <a:solidFill>
                  <a:srgbClr val="6699FF"/>
                </a:solidFill>
              </a:rPr>
              <a:t> GFCF </a:t>
            </a:r>
            <a:r>
              <a:rPr lang="pt-PT" sz="1600" i="1" dirty="0" err="1">
                <a:solidFill>
                  <a:srgbClr val="6699FF"/>
                </a:solidFill>
              </a:rPr>
              <a:t>and</a:t>
            </a:r>
            <a:r>
              <a:rPr lang="pt-PT" sz="1600" i="1" dirty="0">
                <a:solidFill>
                  <a:srgbClr val="6699FF"/>
                </a:solidFill>
              </a:rPr>
              <a:t> </a:t>
            </a:r>
            <a:r>
              <a:rPr lang="pt-PT" sz="1600" i="1" dirty="0" err="1">
                <a:solidFill>
                  <a:srgbClr val="6699FF"/>
                </a:solidFill>
              </a:rPr>
              <a:t>Private</a:t>
            </a:r>
            <a:r>
              <a:rPr lang="pt-PT" sz="1600" i="1" dirty="0">
                <a:solidFill>
                  <a:srgbClr val="6699FF"/>
                </a:solidFill>
              </a:rPr>
              <a:t> GFCG (Euro </a:t>
            </a:r>
            <a:r>
              <a:rPr lang="pt-PT" sz="1600" i="1" dirty="0" err="1">
                <a:solidFill>
                  <a:srgbClr val="6699FF"/>
                </a:solidFill>
              </a:rPr>
              <a:t>Million</a:t>
            </a:r>
            <a:r>
              <a:rPr lang="pt-PT" sz="1600" i="1" dirty="0">
                <a:solidFill>
                  <a:srgbClr val="6699FF"/>
                </a:solidFill>
              </a:rPr>
              <a:t>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6975265282693309E-2"/>
          <c:y val="0.13492554275793592"/>
          <c:w val="0.88639133497824063"/>
          <c:h val="0.70747137551424499"/>
        </c:manualLayout>
      </c:layout>
      <c:lineChart>
        <c:grouping val="standard"/>
        <c:varyColors val="0"/>
        <c:ser>
          <c:idx val="0"/>
          <c:order val="0"/>
          <c:tx>
            <c:strRef>
              <c:f>Dados!$C$4</c:f>
              <c:strCache>
                <c:ptCount val="1"/>
                <c:pt idx="0">
                  <c:v>FBCF Privada / Private GFCF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Dados!$A$29:$B$85</c:f>
              <c:multiLvlStrCache>
                <c:ptCount val="57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I</c:v>
                  </c:pt>
                  <c:pt idx="25">
                    <c:v>II</c:v>
                  </c:pt>
                  <c:pt idx="26">
                    <c:v>III</c:v>
                  </c:pt>
                  <c:pt idx="27">
                    <c:v>IV</c:v>
                  </c:pt>
                  <c:pt idx="28">
                    <c:v>I</c:v>
                  </c:pt>
                  <c:pt idx="29">
                    <c:v>II</c:v>
                  </c:pt>
                  <c:pt idx="30">
                    <c:v>III</c:v>
                  </c:pt>
                  <c:pt idx="31">
                    <c:v>IV</c:v>
                  </c:pt>
                  <c:pt idx="32">
                    <c:v>I</c:v>
                  </c:pt>
                  <c:pt idx="33">
                    <c:v>II</c:v>
                  </c:pt>
                  <c:pt idx="34">
                    <c:v>III</c:v>
                  </c:pt>
                  <c:pt idx="35">
                    <c:v>IV</c:v>
                  </c:pt>
                  <c:pt idx="36">
                    <c:v>I</c:v>
                  </c:pt>
                  <c:pt idx="37">
                    <c:v>II</c:v>
                  </c:pt>
                  <c:pt idx="38">
                    <c:v>III</c:v>
                  </c:pt>
                  <c:pt idx="39">
                    <c:v>IV</c:v>
                  </c:pt>
                  <c:pt idx="40">
                    <c:v>I</c:v>
                  </c:pt>
                  <c:pt idx="41">
                    <c:v>II</c:v>
                  </c:pt>
                  <c:pt idx="42">
                    <c:v>III</c:v>
                  </c:pt>
                  <c:pt idx="43">
                    <c:v>IV</c:v>
                  </c:pt>
                  <c:pt idx="44">
                    <c:v>I</c:v>
                  </c:pt>
                  <c:pt idx="45">
                    <c:v>II</c:v>
                  </c:pt>
                  <c:pt idx="46">
                    <c:v>III</c:v>
                  </c:pt>
                  <c:pt idx="47">
                    <c:v>IV</c:v>
                  </c:pt>
                  <c:pt idx="48">
                    <c:v>I</c:v>
                  </c:pt>
                  <c:pt idx="49">
                    <c:v>II</c:v>
                  </c:pt>
                  <c:pt idx="50">
                    <c:v>III</c:v>
                  </c:pt>
                  <c:pt idx="51">
                    <c:v>IV</c:v>
                  </c:pt>
                  <c:pt idx="52">
                    <c:v>I</c:v>
                  </c:pt>
                  <c:pt idx="53">
                    <c:v>II</c:v>
                  </c:pt>
                  <c:pt idx="54">
                    <c:v>III</c:v>
                  </c:pt>
                  <c:pt idx="55">
                    <c:v>IV</c:v>
                  </c:pt>
                  <c:pt idx="56">
                    <c:v>I</c:v>
                  </c:pt>
                </c:lvl>
                <c:lvl>
                  <c:pt idx="0">
                    <c:v>2005</c:v>
                  </c:pt>
                  <c:pt idx="4">
                    <c:v>2006</c:v>
                  </c:pt>
                  <c:pt idx="8">
                    <c:v>2007</c:v>
                  </c:pt>
                  <c:pt idx="12">
                    <c:v>2008</c:v>
                  </c:pt>
                  <c:pt idx="16">
                    <c:v>2009</c:v>
                  </c:pt>
                  <c:pt idx="20">
                    <c:v>2010</c:v>
                  </c:pt>
                  <c:pt idx="24">
                    <c:v>2011</c:v>
                  </c:pt>
                  <c:pt idx="28">
                    <c:v>2012</c:v>
                  </c:pt>
                  <c:pt idx="32">
                    <c:v>2013</c:v>
                  </c:pt>
                  <c:pt idx="36">
                    <c:v>2014</c:v>
                  </c:pt>
                  <c:pt idx="40">
                    <c:v>2015</c:v>
                  </c:pt>
                  <c:pt idx="44">
                    <c:v>2016</c:v>
                  </c:pt>
                  <c:pt idx="48">
                    <c:v>2017</c:v>
                  </c:pt>
                  <c:pt idx="52">
                    <c:v>2018</c:v>
                  </c:pt>
                  <c:pt idx="56">
                    <c:v>2019</c:v>
                  </c:pt>
                </c:lvl>
              </c:multiLvlStrCache>
            </c:multiLvlStrRef>
          </c:cat>
          <c:val>
            <c:numRef>
              <c:f>Dados!$C$29:$C$85</c:f>
              <c:numCache>
                <c:formatCode>General</c:formatCode>
                <c:ptCount val="57"/>
                <c:pt idx="0">
                  <c:v>7898.4349874987311</c:v>
                </c:pt>
                <c:pt idx="1">
                  <c:v>7522.2498819401117</c:v>
                </c:pt>
                <c:pt idx="2">
                  <c:v>7445.9231377552396</c:v>
                </c:pt>
                <c:pt idx="3">
                  <c:v>7310.0329928059218</c:v>
                </c:pt>
                <c:pt idx="4">
                  <c:v>8306.4618130836188</c:v>
                </c:pt>
                <c:pt idx="5">
                  <c:v>8184.328995561481</c:v>
                </c:pt>
                <c:pt idx="6">
                  <c:v>7907.6383137698303</c:v>
                </c:pt>
                <c:pt idx="7">
                  <c:v>7429.1498775850714</c:v>
                </c:pt>
                <c:pt idx="8">
                  <c:v>8793.3013154759901</c:v>
                </c:pt>
                <c:pt idx="9">
                  <c:v>8427.1794285115593</c:v>
                </c:pt>
                <c:pt idx="10">
                  <c:v>8429.450879836797</c:v>
                </c:pt>
                <c:pt idx="11">
                  <c:v>8152.570376175654</c:v>
                </c:pt>
                <c:pt idx="12">
                  <c:v>9266.9799725414687</c:v>
                </c:pt>
                <c:pt idx="13">
                  <c:v>9080.5364680361145</c:v>
                </c:pt>
                <c:pt idx="14">
                  <c:v>8369.4374213104529</c:v>
                </c:pt>
                <c:pt idx="15">
                  <c:v>7482.6651381119646</c:v>
                </c:pt>
                <c:pt idx="16">
                  <c:v>7804.9259104178864</c:v>
                </c:pt>
                <c:pt idx="17">
                  <c:v>7585.0528967157243</c:v>
                </c:pt>
                <c:pt idx="18">
                  <c:v>7738.4300686184497</c:v>
                </c:pt>
                <c:pt idx="19">
                  <c:v>6772.9201242479357</c:v>
                </c:pt>
                <c:pt idx="20">
                  <c:v>8038.4938577591583</c:v>
                </c:pt>
                <c:pt idx="21">
                  <c:v>7359.1142075488206</c:v>
                </c:pt>
                <c:pt idx="22">
                  <c:v>7158.804523287904</c:v>
                </c:pt>
                <c:pt idx="23">
                  <c:v>4902.5774114041224</c:v>
                </c:pt>
                <c:pt idx="24">
                  <c:v>7506.9296971109206</c:v>
                </c:pt>
                <c:pt idx="25">
                  <c:v>6601.2131165895607</c:v>
                </c:pt>
                <c:pt idx="26">
                  <c:v>6734.1482273994461</c:v>
                </c:pt>
                <c:pt idx="27">
                  <c:v>5470.0489589000745</c:v>
                </c:pt>
                <c:pt idx="28">
                  <c:v>6436.9309895106417</c:v>
                </c:pt>
                <c:pt idx="29">
                  <c:v>5610.0983890425205</c:v>
                </c:pt>
                <c:pt idx="30">
                  <c:v>5525.579610539603</c:v>
                </c:pt>
                <c:pt idx="31">
                  <c:v>4941.0720109072336</c:v>
                </c:pt>
                <c:pt idx="32">
                  <c:v>5491.0785909197921</c:v>
                </c:pt>
                <c:pt idx="33">
                  <c:v>5337.413663100745</c:v>
                </c:pt>
                <c:pt idx="34">
                  <c:v>5330.1888462708139</c:v>
                </c:pt>
                <c:pt idx="35">
                  <c:v>5262.2088997086503</c:v>
                </c:pt>
                <c:pt idx="36">
                  <c:v>5528.5627939538599</c:v>
                </c:pt>
                <c:pt idx="37">
                  <c:v>5857.93165823257</c:v>
                </c:pt>
                <c:pt idx="38">
                  <c:v>5706.7857506684513</c:v>
                </c:pt>
                <c:pt idx="39">
                  <c:v>5453.4867971451167</c:v>
                </c:pt>
                <c:pt idx="40">
                  <c:v>6137.9678189999995</c:v>
                </c:pt>
                <c:pt idx="41">
                  <c:v>6209.0384199999999</c:v>
                </c:pt>
                <c:pt idx="42">
                  <c:v>6072.7047680000005</c:v>
                </c:pt>
                <c:pt idx="43">
                  <c:v>5378.8469890000033</c:v>
                </c:pt>
                <c:pt idx="44">
                  <c:v>6387.5924150000001</c:v>
                </c:pt>
                <c:pt idx="45">
                  <c:v>6267.7270469999994</c:v>
                </c:pt>
                <c:pt idx="46">
                  <c:v>6541.1749870000003</c:v>
                </c:pt>
                <c:pt idx="47">
                  <c:v>6745.6355510000021</c:v>
                </c:pt>
                <c:pt idx="48">
                  <c:v>7257.9959999999992</c:v>
                </c:pt>
                <c:pt idx="49">
                  <c:v>7287.924</c:v>
                </c:pt>
                <c:pt idx="50">
                  <c:v>7221.433</c:v>
                </c:pt>
                <c:pt idx="51">
                  <c:v>6959.4250000000011</c:v>
                </c:pt>
                <c:pt idx="52">
                  <c:v>7733.5660000000007</c:v>
                </c:pt>
                <c:pt idx="53">
                  <c:v>7718.9519999999993</c:v>
                </c:pt>
                <c:pt idx="54">
                  <c:v>7644.3350000000009</c:v>
                </c:pt>
                <c:pt idx="55">
                  <c:v>7353.2750000000005</c:v>
                </c:pt>
                <c:pt idx="56">
                  <c:v>8781.3209999999999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3A5-41F7-96C0-F575FAB35A08}"/>
            </c:ext>
          </c:extLst>
        </c:ser>
        <c:ser>
          <c:idx val="1"/>
          <c:order val="1"/>
          <c:tx>
            <c:strRef>
              <c:f>Dados!$D$4</c:f>
              <c:strCache>
                <c:ptCount val="1"/>
                <c:pt idx="0">
                  <c:v>FBCF Pública / Public GFCF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multiLvlStrRef>
              <c:f>Dados!$A$29:$B$85</c:f>
              <c:multiLvlStrCache>
                <c:ptCount val="57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I</c:v>
                  </c:pt>
                  <c:pt idx="25">
                    <c:v>II</c:v>
                  </c:pt>
                  <c:pt idx="26">
                    <c:v>III</c:v>
                  </c:pt>
                  <c:pt idx="27">
                    <c:v>IV</c:v>
                  </c:pt>
                  <c:pt idx="28">
                    <c:v>I</c:v>
                  </c:pt>
                  <c:pt idx="29">
                    <c:v>II</c:v>
                  </c:pt>
                  <c:pt idx="30">
                    <c:v>III</c:v>
                  </c:pt>
                  <c:pt idx="31">
                    <c:v>IV</c:v>
                  </c:pt>
                  <c:pt idx="32">
                    <c:v>I</c:v>
                  </c:pt>
                  <c:pt idx="33">
                    <c:v>II</c:v>
                  </c:pt>
                  <c:pt idx="34">
                    <c:v>III</c:v>
                  </c:pt>
                  <c:pt idx="35">
                    <c:v>IV</c:v>
                  </c:pt>
                  <c:pt idx="36">
                    <c:v>I</c:v>
                  </c:pt>
                  <c:pt idx="37">
                    <c:v>II</c:v>
                  </c:pt>
                  <c:pt idx="38">
                    <c:v>III</c:v>
                  </c:pt>
                  <c:pt idx="39">
                    <c:v>IV</c:v>
                  </c:pt>
                  <c:pt idx="40">
                    <c:v>I</c:v>
                  </c:pt>
                  <c:pt idx="41">
                    <c:v>II</c:v>
                  </c:pt>
                  <c:pt idx="42">
                    <c:v>III</c:v>
                  </c:pt>
                  <c:pt idx="43">
                    <c:v>IV</c:v>
                  </c:pt>
                  <c:pt idx="44">
                    <c:v>I</c:v>
                  </c:pt>
                  <c:pt idx="45">
                    <c:v>II</c:v>
                  </c:pt>
                  <c:pt idx="46">
                    <c:v>III</c:v>
                  </c:pt>
                  <c:pt idx="47">
                    <c:v>IV</c:v>
                  </c:pt>
                  <c:pt idx="48">
                    <c:v>I</c:v>
                  </c:pt>
                  <c:pt idx="49">
                    <c:v>II</c:v>
                  </c:pt>
                  <c:pt idx="50">
                    <c:v>III</c:v>
                  </c:pt>
                  <c:pt idx="51">
                    <c:v>IV</c:v>
                  </c:pt>
                  <c:pt idx="52">
                    <c:v>I</c:v>
                  </c:pt>
                  <c:pt idx="53">
                    <c:v>II</c:v>
                  </c:pt>
                  <c:pt idx="54">
                    <c:v>III</c:v>
                  </c:pt>
                  <c:pt idx="55">
                    <c:v>IV</c:v>
                  </c:pt>
                  <c:pt idx="56">
                    <c:v>I</c:v>
                  </c:pt>
                </c:lvl>
                <c:lvl>
                  <c:pt idx="0">
                    <c:v>2005</c:v>
                  </c:pt>
                  <c:pt idx="4">
                    <c:v>2006</c:v>
                  </c:pt>
                  <c:pt idx="8">
                    <c:v>2007</c:v>
                  </c:pt>
                  <c:pt idx="12">
                    <c:v>2008</c:v>
                  </c:pt>
                  <c:pt idx="16">
                    <c:v>2009</c:v>
                  </c:pt>
                  <c:pt idx="20">
                    <c:v>2010</c:v>
                  </c:pt>
                  <c:pt idx="24">
                    <c:v>2011</c:v>
                  </c:pt>
                  <c:pt idx="28">
                    <c:v>2012</c:v>
                  </c:pt>
                  <c:pt idx="32">
                    <c:v>2013</c:v>
                  </c:pt>
                  <c:pt idx="36">
                    <c:v>2014</c:v>
                  </c:pt>
                  <c:pt idx="40">
                    <c:v>2015</c:v>
                  </c:pt>
                  <c:pt idx="44">
                    <c:v>2016</c:v>
                  </c:pt>
                  <c:pt idx="48">
                    <c:v>2017</c:v>
                  </c:pt>
                  <c:pt idx="52">
                    <c:v>2018</c:v>
                  </c:pt>
                  <c:pt idx="56">
                    <c:v>2019</c:v>
                  </c:pt>
                </c:lvl>
              </c:multiLvlStrCache>
            </c:multiLvlStrRef>
          </c:cat>
          <c:val>
            <c:numRef>
              <c:f>Dados!$D$29:$D$85</c:f>
              <c:numCache>
                <c:formatCode>General</c:formatCode>
                <c:ptCount val="57"/>
                <c:pt idx="0">
                  <c:v>1197.8130125012688</c:v>
                </c:pt>
                <c:pt idx="1">
                  <c:v>1620.3171180598879</c:v>
                </c:pt>
                <c:pt idx="2">
                  <c:v>1703.4168622447608</c:v>
                </c:pt>
                <c:pt idx="3">
                  <c:v>1946.5020071940821</c:v>
                </c:pt>
                <c:pt idx="4">
                  <c:v>1065.5201869163818</c:v>
                </c:pt>
                <c:pt idx="5">
                  <c:v>1380.9350044385185</c:v>
                </c:pt>
                <c:pt idx="6">
                  <c:v>1262.2036862301698</c:v>
                </c:pt>
                <c:pt idx="7">
                  <c:v>1871.0141224149295</c:v>
                </c:pt>
                <c:pt idx="8">
                  <c:v>938.74668452401113</c:v>
                </c:pt>
                <c:pt idx="9">
                  <c:v>1118.931571488441</c:v>
                </c:pt>
                <c:pt idx="10">
                  <c:v>1471.4801201632044</c:v>
                </c:pt>
                <c:pt idx="11">
                  <c:v>2115.5156238243435</c:v>
                </c:pt>
                <c:pt idx="12">
                  <c:v>1122.8560274585309</c:v>
                </c:pt>
                <c:pt idx="13">
                  <c:v>1377.5205319638858</c:v>
                </c:pt>
                <c:pt idx="14">
                  <c:v>1740.8625786895457</c:v>
                </c:pt>
                <c:pt idx="15">
                  <c:v>2409.5038618880376</c:v>
                </c:pt>
                <c:pt idx="16">
                  <c:v>1449.9420895821138</c:v>
                </c:pt>
                <c:pt idx="17">
                  <c:v>1646.0561032842759</c:v>
                </c:pt>
                <c:pt idx="18">
                  <c:v>1789.5609313815501</c:v>
                </c:pt>
                <c:pt idx="19">
                  <c:v>2319.9238757520598</c:v>
                </c:pt>
                <c:pt idx="20">
                  <c:v>1204.5921422408412</c:v>
                </c:pt>
                <c:pt idx="21">
                  <c:v>2093.6157924511795</c:v>
                </c:pt>
                <c:pt idx="22">
                  <c:v>1731.2744767120957</c:v>
                </c:pt>
                <c:pt idx="23">
                  <c:v>4449.2515885958828</c:v>
                </c:pt>
                <c:pt idx="24">
                  <c:v>1158.5133028890784</c:v>
                </c:pt>
                <c:pt idx="25">
                  <c:v>1705.6168834104396</c:v>
                </c:pt>
                <c:pt idx="26">
                  <c:v>1258.7577726005536</c:v>
                </c:pt>
                <c:pt idx="27">
                  <c:v>2016.5760410999271</c:v>
                </c:pt>
                <c:pt idx="28">
                  <c:v>921.8460104893586</c:v>
                </c:pt>
                <c:pt idx="29">
                  <c:v>991.62361095747951</c:v>
                </c:pt>
                <c:pt idx="30">
                  <c:v>937.90238946039733</c:v>
                </c:pt>
                <c:pt idx="31">
                  <c:v>1306.920989092765</c:v>
                </c:pt>
                <c:pt idx="32">
                  <c:v>704.04640908020758</c:v>
                </c:pt>
                <c:pt idx="33">
                  <c:v>865.5893368992547</c:v>
                </c:pt>
                <c:pt idx="34">
                  <c:v>958.80015372918524</c:v>
                </c:pt>
                <c:pt idx="35">
                  <c:v>1172.6621002913523</c:v>
                </c:pt>
                <c:pt idx="36">
                  <c:v>723.11620604614006</c:v>
                </c:pt>
                <c:pt idx="37">
                  <c:v>585.07334176742961</c:v>
                </c:pt>
                <c:pt idx="38">
                  <c:v>867.29724933154796</c:v>
                </c:pt>
                <c:pt idx="39">
                  <c:v>1270.8302028548824</c:v>
                </c:pt>
                <c:pt idx="40">
                  <c:v>816.78918099999999</c:v>
                </c:pt>
                <c:pt idx="41">
                  <c:v>826.56457999999998</c:v>
                </c:pt>
                <c:pt idx="42">
                  <c:v>843.34123199999999</c:v>
                </c:pt>
                <c:pt idx="43">
                  <c:v>1558.6780110000002</c:v>
                </c:pt>
                <c:pt idx="44">
                  <c:v>576.197585</c:v>
                </c:pt>
                <c:pt idx="45">
                  <c:v>744.00395300000002</c:v>
                </c:pt>
                <c:pt idx="46">
                  <c:v>701.19601299999988</c:v>
                </c:pt>
                <c:pt idx="47">
                  <c:v>866.04844900000001</c:v>
                </c:pt>
                <c:pt idx="48">
                  <c:v>629.721</c:v>
                </c:pt>
                <c:pt idx="49">
                  <c:v>741.50099999999998</c:v>
                </c:pt>
                <c:pt idx="50">
                  <c:v>887.40499999999997</c:v>
                </c:pt>
                <c:pt idx="51">
                  <c:v>1304.838</c:v>
                </c:pt>
                <c:pt idx="52">
                  <c:v>666.83699999999999</c:v>
                </c:pt>
                <c:pt idx="53">
                  <c:v>844.27</c:v>
                </c:pt>
                <c:pt idx="54">
                  <c:v>1011.891</c:v>
                </c:pt>
                <c:pt idx="55">
                  <c:v>1442.164</c:v>
                </c:pt>
                <c:pt idx="56">
                  <c:v>745.197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3A5-41F7-96C0-F575FAB35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849792"/>
        <c:axId val="106851328"/>
      </c:lineChart>
      <c:catAx>
        <c:axId val="10684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pt-PT"/>
          </a:p>
        </c:txPr>
        <c:crossAx val="106851328"/>
        <c:crosses val="autoZero"/>
        <c:auto val="1"/>
        <c:lblAlgn val="ctr"/>
        <c:lblOffset val="100"/>
        <c:noMultiLvlLbl val="0"/>
      </c:catAx>
      <c:valAx>
        <c:axId val="1068513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/>
              <a:lstStyle/>
              <a:p>
                <a:pPr>
                  <a:defRPr/>
                </a:pPr>
                <a:r>
                  <a:rPr lang="pt-PT"/>
                  <a:t>(M€)</a:t>
                </a:r>
              </a:p>
            </c:rich>
          </c:tx>
          <c:layout>
            <c:manualLayout>
              <c:xMode val="edge"/>
              <c:yMode val="edge"/>
              <c:x val="4.5049703011633378E-2"/>
              <c:y val="7.4324002926433444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vert="horz"/>
          <a:lstStyle/>
          <a:p>
            <a:pPr>
              <a:defRPr sz="1000"/>
            </a:pPr>
            <a:endParaRPr lang="pt-PT"/>
          </a:p>
        </c:txPr>
        <c:crossAx val="10684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1641073375959607"/>
          <c:y val="0.16689536649593295"/>
          <c:w val="0.26993449574924711"/>
          <c:h val="8.9897051343673914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P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t-PT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0.0101</cdr:x>
      <cdr:y>0.94793</cdr:y>
    </cdr:from>
    <cdr:to>
      <cdr:x>0.11136</cdr:x>
      <cdr:y>1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91168" y="5102678"/>
          <a:ext cx="914400" cy="280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PT" sz="1200" dirty="0"/>
            <a:t>Fonte/</a:t>
          </a:r>
          <a:r>
            <a:rPr lang="pt-PT" sz="1200" dirty="0" err="1"/>
            <a:t>Source</a:t>
          </a:r>
          <a:r>
            <a:rPr lang="pt-PT" sz="1200" dirty="0"/>
            <a:t>:</a:t>
          </a:r>
          <a:r>
            <a:rPr lang="pt-PT" sz="1200" baseline="0" dirty="0"/>
            <a:t> INE e/</a:t>
          </a:r>
          <a:r>
            <a:rPr lang="pt-PT" sz="1200" baseline="0" dirty="0" err="1"/>
            <a:t>and</a:t>
          </a:r>
          <a:r>
            <a:rPr lang="pt-PT" sz="1200" baseline="0" dirty="0"/>
            <a:t> </a:t>
          </a:r>
          <a:r>
            <a:rPr lang="pt-PT" sz="1200" baseline="0" dirty="0" err="1"/>
            <a:t>BdP</a:t>
          </a:r>
          <a:endParaRPr lang="pt-PT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0.09385</cdr:x>
      <cdr:y>0.95434</cdr:y>
    </cdr:from>
    <cdr:to>
      <cdr:x>0.47532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729432" y="4590495"/>
          <a:ext cx="2964937" cy="2196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PT" b="1" dirty="0"/>
            <a:t>Fonte/</a:t>
          </a:r>
          <a:r>
            <a:rPr lang="pt-PT" b="1" dirty="0" err="1"/>
            <a:t>Source</a:t>
          </a:r>
          <a:r>
            <a:rPr lang="pt-PT" b="1" dirty="0"/>
            <a:t>:</a:t>
          </a:r>
          <a:r>
            <a:rPr lang="pt-PT" b="1" baseline="0" dirty="0"/>
            <a:t> INE, Contas Nacionais</a:t>
          </a:r>
          <a:endParaRPr lang="pt-PT" sz="105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8" y="2"/>
            <a:ext cx="4310194" cy="340661"/>
          </a:xfrm>
          <a:prstGeom prst="rect">
            <a:avLst/>
          </a:prstGeom>
        </p:spPr>
        <p:txBody>
          <a:bodyPr vert="horz" lIns="91510" tIns="45755" rIns="91510" bIns="4575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5631592" y="2"/>
            <a:ext cx="4310194" cy="340661"/>
          </a:xfrm>
          <a:prstGeom prst="rect">
            <a:avLst/>
          </a:prstGeom>
        </p:spPr>
        <p:txBody>
          <a:bodyPr vert="horz" lIns="91510" tIns="45755" rIns="91510" bIns="4575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570D1F-F53A-47BB-B9E1-AEB5064B4EC8}" type="datetimeFigureOut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8" y="6463864"/>
            <a:ext cx="4310194" cy="340661"/>
          </a:xfrm>
          <a:prstGeom prst="rect">
            <a:avLst/>
          </a:prstGeom>
        </p:spPr>
        <p:txBody>
          <a:bodyPr vert="horz" lIns="91510" tIns="45755" rIns="91510" bIns="4575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5631592" y="6463864"/>
            <a:ext cx="4310194" cy="340661"/>
          </a:xfrm>
          <a:prstGeom prst="rect">
            <a:avLst/>
          </a:prstGeom>
        </p:spPr>
        <p:txBody>
          <a:bodyPr vert="horz" lIns="91510" tIns="45755" rIns="91510" bIns="4575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B034522-BD01-4D0F-85B3-C949D0A8785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4889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8" y="1"/>
            <a:ext cx="4310194" cy="339574"/>
          </a:xfrm>
          <a:prstGeom prst="rect">
            <a:avLst/>
          </a:prstGeom>
        </p:spPr>
        <p:txBody>
          <a:bodyPr vert="horz" lIns="91510" tIns="45755" rIns="91510" bIns="4575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5631592" y="1"/>
            <a:ext cx="4310194" cy="339574"/>
          </a:xfrm>
          <a:prstGeom prst="rect">
            <a:avLst/>
          </a:prstGeom>
        </p:spPr>
        <p:txBody>
          <a:bodyPr vert="horz" lIns="91510" tIns="45755" rIns="91510" bIns="4575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758B59-7ABB-44B0-A273-AAF7D61C4F29}" type="datetimeFigureOut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09588"/>
            <a:ext cx="340042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10" tIns="45755" rIns="91510" bIns="45755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993951" y="3232478"/>
            <a:ext cx="7956209" cy="3062689"/>
          </a:xfrm>
          <a:prstGeom prst="rect">
            <a:avLst/>
          </a:prstGeom>
        </p:spPr>
        <p:txBody>
          <a:bodyPr vert="horz" lIns="91510" tIns="45755" rIns="91510" bIns="45755" rtlCol="0"/>
          <a:lstStyle/>
          <a:p>
            <a:pPr lvl="0"/>
            <a:r>
              <a:rPr lang="pt-PT" noProof="0" smtClean="0"/>
              <a:t>Clique para editar os estilos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8" y="6463864"/>
            <a:ext cx="4310194" cy="340661"/>
          </a:xfrm>
          <a:prstGeom prst="rect">
            <a:avLst/>
          </a:prstGeom>
        </p:spPr>
        <p:txBody>
          <a:bodyPr vert="horz" lIns="91510" tIns="45755" rIns="91510" bIns="4575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5631592" y="6463864"/>
            <a:ext cx="4310194" cy="340661"/>
          </a:xfrm>
          <a:prstGeom prst="rect">
            <a:avLst/>
          </a:prstGeom>
        </p:spPr>
        <p:txBody>
          <a:bodyPr vert="horz" lIns="91510" tIns="45755" rIns="91510" bIns="4575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B58183E-1D2E-4038-894F-FD5E68A95E7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9194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Atualizado em</a:t>
            </a:r>
            <a:r>
              <a:rPr lang="pt-PT" baseline="0" dirty="0" smtClean="0"/>
              <a:t> abril 2019</a:t>
            </a:r>
            <a:endParaRPr lang="pt-PT" dirty="0" smtClean="0"/>
          </a:p>
          <a:p>
            <a:pPr eaLnBrk="1" hangingPunct="1">
              <a:spcBef>
                <a:spcPct val="0"/>
              </a:spcBef>
            </a:pPr>
            <a:r>
              <a:rPr lang="pt-PT" dirty="0" smtClean="0"/>
              <a:t>(FA)</a:t>
            </a:r>
          </a:p>
        </p:txBody>
      </p:sp>
      <p:sp>
        <p:nvSpPr>
          <p:cNvPr id="3686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DC73993-5440-40C7-913A-B68D82F2CCBD}" type="slidenum">
              <a:rPr lang="pt-P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PT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Temos</a:t>
            </a:r>
            <a:r>
              <a:rPr lang="pt-PT" baseline="0" dirty="0" smtClean="0"/>
              <a:t> dados para o indicador coincidente desde jun.2003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</a:t>
            </a:r>
            <a:r>
              <a:rPr lang="pt-PT" baseline="0" dirty="0" smtClean="0"/>
              <a:t> </a:t>
            </a:r>
            <a:r>
              <a:rPr lang="pt-PT" baseline="0" dirty="0" err="1" smtClean="0"/>
              <a:t>Gráficos_Apresentação</a:t>
            </a:r>
            <a:r>
              <a:rPr lang="pt-PT" baseline="0" dirty="0" smtClean="0"/>
              <a:t> Economia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Folha: Indicador Coincidente </a:t>
            </a:r>
            <a:r>
              <a:rPr lang="pt-PT" dirty="0" err="1" smtClean="0"/>
              <a:t>SEC_Bil</a:t>
            </a:r>
            <a:endParaRPr lang="pt-PT" dirty="0" smtClean="0"/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Atualizado</a:t>
            </a:r>
            <a:r>
              <a:rPr lang="pt-PT" baseline="0" dirty="0" smtClean="0"/>
              <a:t> em: </a:t>
            </a:r>
            <a:r>
              <a:rPr lang="pt-PT" dirty="0" smtClean="0"/>
              <a:t>4-4-2019</a:t>
            </a:r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1DD222-3FEA-4CE1-A72D-7CF2BE7989CD}" type="slidenum">
              <a:rPr lang="pt-PT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10</a:t>
            </a:fld>
            <a:endParaRPr lang="pt-PT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Temos dados</a:t>
            </a:r>
            <a:r>
              <a:rPr lang="pt-PT" baseline="0" dirty="0" smtClean="0"/>
              <a:t> desde Nov2014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</a:t>
            </a:r>
            <a:r>
              <a:rPr lang="pt-PT" baseline="0" dirty="0" smtClean="0"/>
              <a:t> </a:t>
            </a:r>
            <a:r>
              <a:rPr lang="pt-PT" baseline="0" dirty="0" err="1" smtClean="0"/>
              <a:t>Gráficos_Apresentação</a:t>
            </a:r>
            <a:r>
              <a:rPr lang="pt-PT" baseline="0" dirty="0" smtClean="0"/>
              <a:t> Economia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Folha: </a:t>
            </a:r>
            <a:r>
              <a:rPr lang="pt-PT" dirty="0" err="1" smtClean="0"/>
              <a:t>IndCoincidenteConsPrivadoSE</a:t>
            </a:r>
            <a:r>
              <a:rPr lang="pt-PT" dirty="0" smtClean="0"/>
              <a:t> (2)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4-4-2019</a:t>
            </a:r>
          </a:p>
          <a:p>
            <a:pPr defTabSz="914398" eaLnBrk="1" hangingPunct="1">
              <a:spcBef>
                <a:spcPct val="0"/>
              </a:spcBef>
              <a:defRPr/>
            </a:pPr>
            <a:endParaRPr lang="pt-PT" dirty="0" smtClean="0"/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1DD222-3FEA-4CE1-A72D-7CF2BE7989CD}" type="slidenum">
              <a:rPr lang="pt-PT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11</a:t>
            </a:fld>
            <a:endParaRPr lang="pt-PT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Temos dados</a:t>
            </a:r>
            <a:r>
              <a:rPr lang="pt-PT" baseline="0" dirty="0" smtClean="0"/>
              <a:t> desde Set 2004</a:t>
            </a:r>
            <a:endParaRPr lang="pt-PT" dirty="0" smtClean="0"/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 </a:t>
            </a:r>
            <a:r>
              <a:rPr lang="pt-PT" baseline="0" dirty="0" err="1" smtClean="0"/>
              <a:t>Gráficos_Apresentação</a:t>
            </a:r>
            <a:r>
              <a:rPr lang="pt-PT" baseline="0" dirty="0" smtClean="0"/>
              <a:t> Economia</a:t>
            </a:r>
          </a:p>
          <a:p>
            <a:pPr eaLnBrk="1" hangingPunct="1">
              <a:spcBef>
                <a:spcPct val="0"/>
              </a:spcBef>
            </a:pPr>
            <a:r>
              <a:rPr lang="pt-PT" dirty="0" smtClean="0"/>
              <a:t>Folha: Ind_FBCF-mm3mSEC_Bil</a:t>
            </a:r>
          </a:p>
          <a:p>
            <a:pPr eaLnBrk="1" hangingPunct="1">
              <a:spcBef>
                <a:spcPct val="0"/>
              </a:spcBef>
            </a:pPr>
            <a:r>
              <a:rPr lang="pt-PT" dirty="0" smtClean="0"/>
              <a:t>4-4-2019</a:t>
            </a:r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1DD222-3FEA-4CE1-A72D-7CF2BE7989CD}" type="slidenum">
              <a:rPr lang="pt-PT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12</a:t>
            </a:fld>
            <a:endParaRPr lang="pt-PT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DSE</a:t>
            </a:r>
            <a:r>
              <a:rPr lang="pt-PT" baseline="0" dirty="0" smtClean="0"/>
              <a:t> 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baseline="0" dirty="0" err="1" smtClean="0"/>
              <a:t>Grf</a:t>
            </a:r>
            <a:r>
              <a:rPr lang="pt-PT" baseline="0" dirty="0" smtClean="0"/>
              <a:t> 13 </a:t>
            </a:r>
          </a:p>
          <a:p>
            <a:pPr marL="0" marR="0" indent="0" algn="l" defTabSz="9143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4-4-2019</a:t>
            </a:r>
          </a:p>
          <a:p>
            <a:pPr marL="0" marR="0" indent="0" algn="l" defTabSz="9143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PT" dirty="0" smtClean="0"/>
          </a:p>
          <a:p>
            <a:pPr defTabSz="914398" eaLnBrk="1" hangingPunct="1">
              <a:spcBef>
                <a:spcPct val="0"/>
              </a:spcBef>
              <a:defRPr/>
            </a:pPr>
            <a:endParaRPr lang="pt-PT" baseline="0" dirty="0" smtClean="0"/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1DD222-3FEA-4CE1-A72D-7CF2BE7989CD}" type="slidenum">
              <a:rPr lang="pt-PT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13</a:t>
            </a:fld>
            <a:endParaRPr lang="pt-PT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DSE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 Slide 14 e Slide 15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Slide 14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4-4-2019</a:t>
            </a:r>
          </a:p>
          <a:p>
            <a:pPr defTabSz="914398" eaLnBrk="1" hangingPunct="1">
              <a:spcBef>
                <a:spcPct val="0"/>
              </a:spcBef>
              <a:defRPr/>
            </a:pP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183E-1D2E-4038-894F-FD5E68A95E7C}" type="slidenum">
              <a:rPr lang="pt-PT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pt-PT" dirty="0" smtClean="0"/>
              <a:t>DSE</a:t>
            </a:r>
          </a:p>
          <a:p>
            <a:pPr defTabSz="915680">
              <a:defRPr/>
            </a:pPr>
            <a:r>
              <a:rPr lang="pt-PT" dirty="0" smtClean="0"/>
              <a:t>Ficheiro: Slide 14 e Slide 15</a:t>
            </a:r>
          </a:p>
          <a:p>
            <a:pPr defTabSz="915680">
              <a:defRPr/>
            </a:pPr>
            <a:r>
              <a:rPr lang="pt-PT" dirty="0" smtClean="0"/>
              <a:t>Slide 15</a:t>
            </a:r>
          </a:p>
          <a:p>
            <a:pPr defTabSz="915680">
              <a:defRPr/>
            </a:pPr>
            <a:r>
              <a:rPr lang="pt-PT" dirty="0" smtClean="0"/>
              <a:t>4-4-2019</a:t>
            </a:r>
          </a:p>
          <a:p>
            <a:pPr defTabSz="915680">
              <a:defRPr/>
            </a:pP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183E-1D2E-4038-894F-FD5E68A95E7C}" type="slidenum">
              <a:rPr lang="pt-PT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03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Pasta</a:t>
            </a:r>
            <a:r>
              <a:rPr lang="pt-PT" baseline="0" dirty="0" smtClean="0"/>
              <a:t> DSE</a:t>
            </a:r>
          </a:p>
          <a:p>
            <a:r>
              <a:rPr lang="pt-PT" baseline="0" dirty="0" smtClean="0"/>
              <a:t>Slide17_stocks</a:t>
            </a:r>
          </a:p>
          <a:p>
            <a:r>
              <a:rPr lang="pt-PT" dirty="0" smtClean="0"/>
              <a:t>4-4-2019</a:t>
            </a:r>
          </a:p>
          <a:p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183E-1D2E-4038-894F-FD5E68A95E7C}" type="slidenum">
              <a:rPr lang="pt-PT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64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Pasta</a:t>
            </a:r>
            <a:r>
              <a:rPr lang="pt-PT" baseline="0" dirty="0" smtClean="0"/>
              <a:t> DSE</a:t>
            </a:r>
          </a:p>
          <a:p>
            <a:r>
              <a:rPr lang="pt-PT" dirty="0" smtClean="0"/>
              <a:t>Ficheiro</a:t>
            </a:r>
            <a:r>
              <a:rPr lang="pt-PT" baseline="0" dirty="0" smtClean="0"/>
              <a:t>: Slide 18</a:t>
            </a:r>
            <a:endParaRPr lang="pt-PT" dirty="0" smtClean="0"/>
          </a:p>
          <a:p>
            <a:r>
              <a:rPr lang="pt-PT" dirty="0" smtClean="0"/>
              <a:t>8-4-2019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183E-1D2E-4038-894F-FD5E68A95E7C}" type="slidenum">
              <a:rPr lang="pt-PT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73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Pasta DSE</a:t>
            </a:r>
          </a:p>
          <a:p>
            <a:r>
              <a:rPr lang="pt-PT" dirty="0" smtClean="0"/>
              <a:t>Slide</a:t>
            </a:r>
            <a:r>
              <a:rPr lang="pt-PT" baseline="0" dirty="0" smtClean="0"/>
              <a:t> 19 e 21</a:t>
            </a:r>
          </a:p>
          <a:p>
            <a:endParaRPr lang="pt-PT" baseline="0" dirty="0" smtClean="0"/>
          </a:p>
          <a:p>
            <a:r>
              <a:rPr lang="pt-PT" dirty="0" smtClean="0"/>
              <a:t>8-4-2019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5A9A8-9AB1-44C0-9F97-0E0BE89BA9EE}" type="slidenum">
              <a:rPr lang="pt-PT" smtClean="0">
                <a:solidFill>
                  <a:prstClr val="black"/>
                </a:solidFill>
              </a:rPr>
              <a:pPr/>
              <a:t>18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63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Pasta DSE</a:t>
            </a:r>
          </a:p>
          <a:p>
            <a:r>
              <a:rPr lang="pt-PT" dirty="0" smtClean="0"/>
              <a:t>Slide</a:t>
            </a:r>
            <a:r>
              <a:rPr lang="pt-PT" baseline="0" dirty="0" smtClean="0"/>
              <a:t> 19 e 21</a:t>
            </a:r>
          </a:p>
          <a:p>
            <a:endParaRPr lang="pt-PT" baseline="0" dirty="0" smtClean="0"/>
          </a:p>
          <a:p>
            <a:r>
              <a:rPr lang="pt-PT" baseline="0" dirty="0" smtClean="0"/>
              <a:t>8-4-2018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5A9A8-9AB1-44C0-9F97-0E0BE89BA9EE}" type="slidenum">
              <a:rPr lang="pt-PT" smtClean="0">
                <a:solidFill>
                  <a:prstClr val="black"/>
                </a:solidFill>
              </a:rPr>
              <a:pPr/>
              <a:t>19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6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dirty="0" smtClean="0"/>
          </a:p>
        </p:txBody>
      </p:sp>
      <p:sp>
        <p:nvSpPr>
          <p:cNvPr id="3686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DC73993-5440-40C7-913A-B68D82F2CCBD}" type="slidenum">
              <a:rPr lang="pt-P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t-PT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Pasta</a:t>
            </a:r>
            <a:r>
              <a:rPr lang="pt-PT" baseline="0" dirty="0" err="1" smtClean="0"/>
              <a:t>:DSE</a:t>
            </a:r>
            <a:endParaRPr lang="pt-PT" baseline="0" dirty="0" smtClean="0"/>
          </a:p>
          <a:p>
            <a:r>
              <a:rPr lang="pt-PT" baseline="0" dirty="0" smtClean="0"/>
              <a:t>Ficheiro: slide 22</a:t>
            </a:r>
          </a:p>
          <a:p>
            <a:r>
              <a:rPr lang="pt-PT" baseline="0" dirty="0" smtClean="0"/>
              <a:t>03-08-2018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5A9A8-9AB1-44C0-9F97-0E0BE89BA9EE}" type="slidenum">
              <a:rPr lang="pt-PT" smtClean="0">
                <a:solidFill>
                  <a:prstClr val="black"/>
                </a:solidFill>
              </a:rPr>
              <a:pPr/>
              <a:t>20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33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440113" y="850900"/>
            <a:ext cx="3063875" cy="2297113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Ficheiro</a:t>
            </a:r>
            <a:r>
              <a:rPr lang="pt-PT" baseline="0" dirty="0" smtClean="0"/>
              <a:t> slides 30 31</a:t>
            </a:r>
          </a:p>
          <a:p>
            <a:r>
              <a:rPr lang="pt-PT" baseline="0" dirty="0" smtClean="0"/>
              <a:t>Slide 30</a:t>
            </a:r>
          </a:p>
          <a:p>
            <a:pPr defTabSz="915680">
              <a:defRPr/>
            </a:pPr>
            <a:r>
              <a:rPr lang="pt-PT" b="0" dirty="0" smtClean="0"/>
              <a:t>9-4-2019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5A9A8-9AB1-44C0-9F97-0E0BE89BA9EE}" type="slidenum">
              <a:rPr lang="pt-PT" smtClean="0">
                <a:solidFill>
                  <a:prstClr val="black"/>
                </a:solidFill>
              </a:rPr>
              <a:pPr/>
              <a:t>21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19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440113" y="850900"/>
            <a:ext cx="3063875" cy="2297113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Ficheiro</a:t>
            </a:r>
            <a:r>
              <a:rPr lang="pt-PT" baseline="0" dirty="0" smtClean="0"/>
              <a:t> slides 30 31</a:t>
            </a:r>
          </a:p>
          <a:p>
            <a:r>
              <a:rPr lang="pt-PT" baseline="0" dirty="0" smtClean="0"/>
              <a:t>Slide 31</a:t>
            </a:r>
          </a:p>
          <a:p>
            <a:pPr defTabSz="915680">
              <a:defRPr/>
            </a:pPr>
            <a:r>
              <a:rPr lang="pt-PT" b="0" dirty="0" smtClean="0"/>
              <a:t>9-4-2019</a:t>
            </a:r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5A9A8-9AB1-44C0-9F97-0E0BE89BA9EE}" type="slidenum">
              <a:rPr lang="pt-PT" smtClean="0">
                <a:solidFill>
                  <a:prstClr val="black"/>
                </a:solidFill>
              </a:rPr>
              <a:pPr/>
              <a:t>22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19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Pasta</a:t>
            </a:r>
            <a:r>
              <a:rPr lang="pt-PT" baseline="0" dirty="0" smtClean="0"/>
              <a:t> DSE</a:t>
            </a:r>
          </a:p>
          <a:p>
            <a:r>
              <a:rPr lang="pt-PT" baseline="0" dirty="0" smtClean="0"/>
              <a:t>F</a:t>
            </a:r>
            <a:r>
              <a:rPr lang="pt-PT" dirty="0" smtClean="0"/>
              <a:t>icheiro</a:t>
            </a:r>
            <a:r>
              <a:rPr lang="pt-PT" baseline="0" dirty="0" smtClean="0"/>
              <a:t> slides 25 e 33</a:t>
            </a:r>
          </a:p>
          <a:p>
            <a:pPr defTabSz="915680">
              <a:defRPr/>
            </a:pPr>
            <a:r>
              <a:rPr lang="pt-PT" b="0" dirty="0" smtClean="0"/>
              <a:t>9-4-2019</a:t>
            </a:r>
          </a:p>
          <a:p>
            <a:pPr defTabSz="915680">
              <a:defRPr/>
            </a:pP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E8604-0909-4D3E-8DF6-228D47D43F18}" type="slidenum">
              <a:rPr lang="pt-PT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8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Pasta</a:t>
            </a:r>
            <a:r>
              <a:rPr lang="pt-PT" baseline="0" dirty="0" smtClean="0"/>
              <a:t> DSE</a:t>
            </a:r>
            <a:endParaRPr lang="pt-PT" dirty="0" smtClean="0"/>
          </a:p>
          <a:p>
            <a:r>
              <a:rPr lang="pt-PT" dirty="0" smtClean="0"/>
              <a:t>Ficheiro</a:t>
            </a:r>
            <a:r>
              <a:rPr lang="pt-PT" baseline="0" dirty="0" smtClean="0"/>
              <a:t> slides 25 e 33</a:t>
            </a:r>
          </a:p>
          <a:p>
            <a:pPr defTabSz="915680">
              <a:defRPr/>
            </a:pPr>
            <a:r>
              <a:rPr lang="pt-PT" b="0" dirty="0" smtClean="0"/>
              <a:t>Slide 25</a:t>
            </a:r>
          </a:p>
          <a:p>
            <a:pPr defTabSz="915680">
              <a:defRPr/>
            </a:pPr>
            <a:r>
              <a:rPr lang="pt-PT" b="0" dirty="0" smtClean="0"/>
              <a:t>9-4-2019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054A97-7830-4550-9956-765AD5AECCC9}" type="slidenum">
              <a:rPr lang="pt-PT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8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Pasta DSE</a:t>
            </a:r>
          </a:p>
          <a:p>
            <a:r>
              <a:rPr lang="pt-PT" dirty="0" smtClean="0"/>
              <a:t>Slide</a:t>
            </a:r>
            <a:r>
              <a:rPr lang="pt-PT" baseline="0" dirty="0" smtClean="0"/>
              <a:t> 35</a:t>
            </a:r>
          </a:p>
          <a:p>
            <a:r>
              <a:rPr lang="pt-PT" baseline="0" dirty="0" smtClean="0"/>
              <a:t>10-4-2019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183E-1D2E-4038-894F-FD5E68A95E7C}" type="slidenum">
              <a:rPr lang="pt-PT" smtClean="0"/>
              <a:pPr>
                <a:defRPr/>
              </a:pPr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0578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Temos dados</a:t>
            </a:r>
            <a:r>
              <a:rPr lang="pt-PT" baseline="0" dirty="0" smtClean="0"/>
              <a:t> desde 1999</a:t>
            </a:r>
            <a:endParaRPr lang="pt-PT" dirty="0" smtClean="0"/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</a:t>
            </a:r>
            <a:r>
              <a:rPr lang="pt-PT" baseline="0" dirty="0" smtClean="0"/>
              <a:t> </a:t>
            </a:r>
            <a:r>
              <a:rPr lang="pt-PT" dirty="0" err="1" smtClean="0"/>
              <a:t>Gráficos_Apresentação</a:t>
            </a:r>
            <a:r>
              <a:rPr lang="pt-PT" dirty="0" smtClean="0"/>
              <a:t> Economia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Folha: </a:t>
            </a:r>
            <a:r>
              <a:rPr lang="pt-PT" dirty="0" err="1" smtClean="0"/>
              <a:t>G_BCC_SEC_Bil</a:t>
            </a:r>
            <a:endParaRPr lang="pt-PT" dirty="0" smtClean="0"/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4-4-2019</a:t>
            </a:r>
          </a:p>
          <a:p>
            <a:pPr defTabSz="914398" eaLnBrk="1" hangingPunct="1">
              <a:spcBef>
                <a:spcPct val="0"/>
              </a:spcBef>
              <a:defRPr/>
            </a:pPr>
            <a:endParaRPr lang="pt-PT" dirty="0" smtClean="0"/>
          </a:p>
          <a:p>
            <a:pPr defTabSz="914398" eaLnBrk="1" hangingPunct="1">
              <a:spcBef>
                <a:spcPct val="0"/>
              </a:spcBef>
              <a:defRPr/>
            </a:pPr>
            <a:endParaRPr lang="pt-PT" dirty="0" smtClean="0"/>
          </a:p>
          <a:p>
            <a:pPr defTabSz="914398" eaLnBrk="1" hangingPunct="1">
              <a:spcBef>
                <a:spcPct val="0"/>
              </a:spcBef>
              <a:defRPr/>
            </a:pPr>
            <a:endParaRPr lang="pt-PT" dirty="0" smtClean="0"/>
          </a:p>
          <a:p>
            <a:pPr defTabSz="914398" eaLnBrk="1" hangingPunct="1">
              <a:spcBef>
                <a:spcPct val="0"/>
              </a:spcBef>
              <a:defRPr/>
            </a:pPr>
            <a:endParaRPr lang="pt-PT" dirty="0" smtClean="0"/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1DD222-3FEA-4CE1-A72D-7CF2BE7989CD}" type="slidenum">
              <a:rPr lang="pt-P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pt-P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Pasta:</a:t>
            </a:r>
            <a:r>
              <a:rPr lang="pt-PT" baseline="0" dirty="0" smtClean="0"/>
              <a:t> DSE</a:t>
            </a:r>
          </a:p>
          <a:p>
            <a:pPr eaLnBrk="1" hangingPunct="1">
              <a:spcBef>
                <a:spcPct val="0"/>
              </a:spcBef>
            </a:pPr>
            <a:r>
              <a:rPr lang="pt-PT" baseline="0" dirty="0" smtClean="0"/>
              <a:t>Ficheiro: slide 38</a:t>
            </a:r>
          </a:p>
          <a:p>
            <a:pPr eaLnBrk="1" hangingPunct="1">
              <a:spcBef>
                <a:spcPct val="0"/>
              </a:spcBef>
            </a:pPr>
            <a:r>
              <a:rPr lang="pt-PT" baseline="0" dirty="0" smtClean="0"/>
              <a:t>9-4-2019</a:t>
            </a:r>
          </a:p>
          <a:p>
            <a:pPr algn="l" eaLnBrk="1" hangingPunct="1">
              <a:spcBef>
                <a:spcPct val="0"/>
              </a:spcBef>
            </a:pPr>
            <a:endParaRPr lang="pt-PT" baseline="0" dirty="0" smtClean="0"/>
          </a:p>
          <a:p>
            <a:pPr eaLnBrk="1" hangingPunct="1">
              <a:spcBef>
                <a:spcPct val="0"/>
              </a:spcBef>
            </a:pPr>
            <a:endParaRPr lang="pt-PT" baseline="0" dirty="0" smtClean="0"/>
          </a:p>
          <a:p>
            <a:pPr eaLnBrk="1" hangingPunct="1">
              <a:spcBef>
                <a:spcPct val="0"/>
              </a:spcBef>
            </a:pPr>
            <a:endParaRPr lang="pt-PT" dirty="0" smtClean="0"/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1DD222-3FEA-4CE1-A72D-7CF2BE7989CD}" type="slidenum">
              <a:rPr lang="pt-P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pt-P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</a:t>
            </a:r>
            <a:r>
              <a:rPr lang="pt-PT" baseline="0" dirty="0" smtClean="0"/>
              <a:t> </a:t>
            </a:r>
            <a:r>
              <a:rPr lang="pt-PT" dirty="0" err="1" smtClean="0"/>
              <a:t>Gráficos_Apresentação</a:t>
            </a:r>
            <a:r>
              <a:rPr lang="pt-PT" dirty="0" smtClean="0"/>
              <a:t> Economia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err="1" smtClean="0"/>
              <a:t>G_PoupançaFBCNLF%PIB_SEC_Bil</a:t>
            </a:r>
            <a:endParaRPr lang="pt-PT" dirty="0" smtClean="0"/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9-4-2019</a:t>
            </a:r>
          </a:p>
          <a:p>
            <a:pPr defTabSz="914398" eaLnBrk="1" hangingPunct="1">
              <a:spcBef>
                <a:spcPct val="0"/>
              </a:spcBef>
              <a:defRPr/>
            </a:pPr>
            <a:endParaRPr lang="pt-PT" dirty="0" smtClean="0"/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1DD222-3FEA-4CE1-A72D-7CF2BE7989CD}" type="slidenum">
              <a:rPr lang="pt-P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pt-P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Temos dados</a:t>
            </a:r>
            <a:r>
              <a:rPr lang="pt-PT" baseline="0" dirty="0" smtClean="0"/>
              <a:t> desde 2000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</a:t>
            </a:r>
            <a:r>
              <a:rPr lang="pt-PT" baseline="0" dirty="0" smtClean="0"/>
              <a:t> </a:t>
            </a:r>
            <a:r>
              <a:rPr lang="pt-PT" i="0" dirty="0" err="1" smtClean="0"/>
              <a:t>Gráficos_Apresentação</a:t>
            </a:r>
            <a:r>
              <a:rPr lang="pt-PT" i="0" dirty="0" smtClean="0"/>
              <a:t> Economia</a:t>
            </a:r>
          </a:p>
          <a:p>
            <a:pPr eaLnBrk="1" hangingPunct="1">
              <a:spcBef>
                <a:spcPct val="0"/>
              </a:spcBef>
            </a:pPr>
            <a:r>
              <a:rPr lang="pt-PT" i="0" dirty="0" smtClean="0"/>
              <a:t>Folha:</a:t>
            </a:r>
            <a:r>
              <a:rPr lang="pt-PT" i="0" baseline="0" dirty="0" smtClean="0"/>
              <a:t> </a:t>
            </a:r>
            <a:r>
              <a:rPr lang="pt-PT" i="0" dirty="0" smtClean="0"/>
              <a:t>G_CNLF_%PIB_MM4_SEC_Bil</a:t>
            </a:r>
          </a:p>
          <a:p>
            <a:r>
              <a:rPr lang="en-GB" baseline="0" dirty="0" smtClean="0"/>
              <a:t>9-4-2019</a:t>
            </a:r>
          </a:p>
          <a:p>
            <a:endParaRPr lang="en-GB" baseline="0" dirty="0" smtClean="0"/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1DD222-3FEA-4CE1-A72D-7CF2BE7989CD}" type="slidenum">
              <a:rPr lang="pt-P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pt-P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DSAEP</a:t>
            </a:r>
            <a:r>
              <a:rPr lang="pt-PT" baseline="0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pt-PT" baseline="0" dirty="0" smtClean="0"/>
              <a:t>Previsões finais</a:t>
            </a:r>
            <a:endParaRPr lang="pt-PT" dirty="0" smtClean="0"/>
          </a:p>
          <a:p>
            <a:pPr eaLnBrk="1" hangingPunct="1">
              <a:spcBef>
                <a:spcPct val="0"/>
              </a:spcBef>
            </a:pPr>
            <a:r>
              <a:rPr lang="pt-PT" dirty="0" smtClean="0"/>
              <a:t>28-02</a:t>
            </a:r>
          </a:p>
          <a:p>
            <a:pPr eaLnBrk="1" hangingPunct="1">
              <a:spcBef>
                <a:spcPct val="0"/>
              </a:spcBef>
            </a:pPr>
            <a:endParaRPr lang="pt-PT" dirty="0" smtClean="0"/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1DD222-3FEA-4CE1-A72D-7CF2BE7989CD}" type="slidenum">
              <a:rPr lang="pt-PT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3</a:t>
            </a:fld>
            <a:endParaRPr lang="pt-PT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Temos dados</a:t>
            </a:r>
            <a:r>
              <a:rPr lang="pt-PT" baseline="0" dirty="0" smtClean="0"/>
              <a:t> desde 2000 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</a:t>
            </a:r>
            <a:r>
              <a:rPr lang="pt-PT" baseline="0" dirty="0" smtClean="0"/>
              <a:t> </a:t>
            </a:r>
            <a:r>
              <a:rPr lang="pt-PT" i="0" dirty="0" err="1" smtClean="0"/>
              <a:t>Gráficos_Apresentação</a:t>
            </a:r>
            <a:r>
              <a:rPr lang="pt-PT" i="0" dirty="0" smtClean="0"/>
              <a:t> Economia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Folha: </a:t>
            </a:r>
            <a:r>
              <a:rPr lang="pt-PT" baseline="0" dirty="0" smtClean="0"/>
              <a:t>G_Dívida_Bruta_SI_%</a:t>
            </a:r>
            <a:r>
              <a:rPr lang="pt-PT" baseline="0" dirty="0" err="1" smtClean="0"/>
              <a:t>PIB_Trim_Bil</a:t>
            </a:r>
            <a:endParaRPr lang="pt-PT" baseline="0" dirty="0" smtClean="0"/>
          </a:p>
          <a:p>
            <a:r>
              <a:rPr lang="en-GB" baseline="0" dirty="0" smtClean="0"/>
              <a:t>9-4-2019</a:t>
            </a:r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1DD222-3FEA-4CE1-A72D-7CF2BE7989CD}" type="slidenum">
              <a:rPr lang="pt-P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pt-P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Pasta DSAEP</a:t>
            </a:r>
          </a:p>
          <a:p>
            <a:r>
              <a:rPr lang="pt-PT" dirty="0" smtClean="0"/>
              <a:t>Ficheiro</a:t>
            </a:r>
            <a:r>
              <a:rPr lang="pt-PT" baseline="0" dirty="0" smtClean="0"/>
              <a:t>: Slide 43 e 49 dívida</a:t>
            </a:r>
          </a:p>
          <a:p>
            <a:r>
              <a:rPr lang="pt-PT" dirty="0" smtClean="0"/>
              <a:t>10-4-2019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183E-1D2E-4038-894F-FD5E68A95E7C}" type="slidenum">
              <a:rPr lang="pt-PT" smtClean="0"/>
              <a:pPr>
                <a:defRPr/>
              </a:pPr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33850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271838" y="511175"/>
            <a:ext cx="3400425" cy="25495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Pasta DSE</a:t>
            </a:r>
          </a:p>
          <a:p>
            <a:r>
              <a:rPr lang="en-GB" dirty="0" smtClean="0"/>
              <a:t>Slide</a:t>
            </a:r>
            <a:r>
              <a:rPr lang="en-GB" baseline="0" dirty="0" smtClean="0"/>
              <a:t> 44</a:t>
            </a:r>
          </a:p>
          <a:p>
            <a:r>
              <a:rPr lang="en-GB" baseline="0" dirty="0" smtClean="0"/>
              <a:t>10-4-2019</a:t>
            </a:r>
          </a:p>
          <a:p>
            <a:endParaRPr lang="en-GB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183E-1D2E-4038-894F-FD5E68A95E7C}" type="slidenum">
              <a:rPr lang="pt-PT" smtClean="0"/>
              <a:pPr>
                <a:defRPr/>
              </a:pPr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24841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271838" y="511175"/>
            <a:ext cx="3400425" cy="25495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Pasta</a:t>
            </a:r>
            <a:r>
              <a:rPr lang="en-GB" baseline="0" dirty="0" smtClean="0"/>
              <a:t> DSE</a:t>
            </a:r>
          </a:p>
          <a:p>
            <a:r>
              <a:rPr lang="en-GB" baseline="0" dirty="0" smtClean="0"/>
              <a:t>Slide 45 e 46</a:t>
            </a:r>
          </a:p>
          <a:p>
            <a:r>
              <a:rPr lang="en-GB" baseline="0" dirty="0" smtClean="0"/>
              <a:t>9-4-2019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183E-1D2E-4038-894F-FD5E68A95E7C}" type="slidenum">
              <a:rPr lang="pt-PT" smtClean="0"/>
              <a:pPr>
                <a:defRPr/>
              </a:pPr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24841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271838" y="511175"/>
            <a:ext cx="3400425" cy="25495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Pasta</a:t>
            </a:r>
            <a:r>
              <a:rPr lang="en-GB" baseline="0" dirty="0" smtClean="0"/>
              <a:t> DSE</a:t>
            </a:r>
          </a:p>
          <a:p>
            <a:r>
              <a:rPr lang="pt-PT" baseline="0" dirty="0" smtClean="0"/>
              <a:t>Slide 46</a:t>
            </a:r>
            <a:endParaRPr lang="en-GB" baseline="0" dirty="0" smtClean="0"/>
          </a:p>
          <a:p>
            <a:r>
              <a:rPr lang="en-GB" baseline="0" dirty="0" smtClean="0"/>
              <a:t>9-4-2019</a:t>
            </a:r>
          </a:p>
          <a:p>
            <a:endParaRPr lang="en-GB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183E-1D2E-4038-894F-FD5E68A95E7C}" type="slidenum">
              <a:rPr lang="pt-PT" smtClean="0"/>
              <a:pPr>
                <a:defRPr/>
              </a:pPr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2484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dirty="0" smtClean="0"/>
          </a:p>
        </p:txBody>
      </p:sp>
      <p:sp>
        <p:nvSpPr>
          <p:cNvPr id="3686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DC73993-5440-40C7-913A-B68D82F2CCBD}" type="slidenum">
              <a:rPr lang="pt-P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pt-P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DSAEP</a:t>
            </a:r>
            <a:r>
              <a:rPr lang="pt-PT" baseline="0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pt-PT" baseline="0" dirty="0" smtClean="0"/>
              <a:t>Previsões finais</a:t>
            </a:r>
            <a:endParaRPr lang="pt-PT" dirty="0" smtClean="0"/>
          </a:p>
          <a:p>
            <a:pPr eaLnBrk="1" hangingPunct="1">
              <a:spcBef>
                <a:spcPct val="0"/>
              </a:spcBef>
            </a:pPr>
            <a:r>
              <a:rPr lang="pt-PT" dirty="0" smtClean="0"/>
              <a:t>28-02</a:t>
            </a:r>
          </a:p>
          <a:p>
            <a:pPr eaLnBrk="1" hangingPunct="1">
              <a:spcBef>
                <a:spcPct val="0"/>
              </a:spcBef>
            </a:pPr>
            <a:endParaRPr lang="pt-PT" dirty="0" smtClean="0"/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1DD222-3FEA-4CE1-A72D-7CF2BE7989CD}" type="slidenum">
              <a:rPr lang="pt-PT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4</a:t>
            </a:fld>
            <a:endParaRPr lang="pt-PT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Temos dados desde 1998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</a:t>
            </a:r>
            <a:r>
              <a:rPr lang="pt-PT" baseline="0" dirty="0" smtClean="0"/>
              <a:t> </a:t>
            </a:r>
            <a:r>
              <a:rPr lang="pt-PT" baseline="0" dirty="0" err="1" smtClean="0"/>
              <a:t>Gráficos_Apresentação</a:t>
            </a:r>
            <a:r>
              <a:rPr lang="pt-PT" baseline="0" dirty="0" smtClean="0"/>
              <a:t> Economia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baseline="0" dirty="0" err="1" smtClean="0"/>
              <a:t>EmpregoTotalSEC_Bil</a:t>
            </a:r>
            <a:endParaRPr lang="pt-PT" baseline="0" dirty="0" smtClean="0"/>
          </a:p>
          <a:p>
            <a:pPr defTabSz="915680">
              <a:defRPr/>
            </a:pPr>
            <a:r>
              <a:rPr lang="pt-PT" b="0" dirty="0" smtClean="0"/>
              <a:t>4-4-2019</a:t>
            </a:r>
            <a:endParaRPr lang="pt-PT" baseline="0" dirty="0" smtClean="0"/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1DD222-3FEA-4CE1-A72D-7CF2BE7989CD}" type="slidenum">
              <a:rPr lang="pt-PT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5</a:t>
            </a:fld>
            <a:endParaRPr lang="pt-PT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PT" dirty="0" smtClean="0"/>
              <a:t>Temos dados desde 1990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</a:t>
            </a:r>
            <a:r>
              <a:rPr lang="pt-PT" baseline="0" dirty="0" smtClean="0"/>
              <a:t> </a:t>
            </a:r>
            <a:r>
              <a:rPr lang="pt-PT" baseline="0" dirty="0" err="1" smtClean="0"/>
              <a:t>Gráficos_Apresentação</a:t>
            </a:r>
            <a:r>
              <a:rPr lang="pt-PT" baseline="0" dirty="0" smtClean="0"/>
              <a:t> Economia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Folha: </a:t>
            </a:r>
            <a:r>
              <a:rPr lang="pt-PT" dirty="0" err="1" smtClean="0"/>
              <a:t>Gráfico_DesempSEC_Bil</a:t>
            </a:r>
            <a:endParaRPr lang="pt-PT" dirty="0" smtClean="0"/>
          </a:p>
          <a:p>
            <a:pPr defTabSz="915680">
              <a:defRPr/>
            </a:pPr>
            <a:r>
              <a:rPr lang="pt-PT" b="0" dirty="0" smtClean="0"/>
              <a:t>4-4-2019</a:t>
            </a:r>
          </a:p>
        </p:txBody>
      </p:sp>
      <p:sp>
        <p:nvSpPr>
          <p:cNvPr id="389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1DD222-3FEA-4CE1-A72D-7CF2BE7989CD}" type="slidenum">
              <a:rPr lang="pt-PT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6</a:t>
            </a:fld>
            <a:endParaRPr lang="pt-PT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Pasta</a:t>
            </a:r>
            <a:r>
              <a:rPr lang="pt-PT" baseline="0" dirty="0" smtClean="0"/>
              <a:t> DSE</a:t>
            </a:r>
            <a:endParaRPr lang="pt-PT" dirty="0" smtClean="0"/>
          </a:p>
          <a:p>
            <a:r>
              <a:rPr lang="pt-PT" dirty="0" smtClean="0"/>
              <a:t>Ficheiro</a:t>
            </a:r>
            <a:r>
              <a:rPr lang="pt-PT" baseline="0" dirty="0" smtClean="0"/>
              <a:t> slides 25 e 33</a:t>
            </a:r>
          </a:p>
          <a:p>
            <a:pPr defTabSz="915680">
              <a:defRPr/>
            </a:pPr>
            <a:r>
              <a:rPr lang="pt-PT" b="0" dirty="0" smtClean="0"/>
              <a:t>Slide 25</a:t>
            </a:r>
          </a:p>
          <a:p>
            <a:pPr defTabSz="915680">
              <a:defRPr/>
            </a:pPr>
            <a:r>
              <a:rPr lang="pt-PT" b="0" dirty="0" smtClean="0"/>
              <a:t>9-4-2019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054A97-7830-4550-9956-765AD5AECCC9}" type="slidenum">
              <a:rPr lang="pt-PT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8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1838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dirty="0" smtClean="0"/>
          </a:p>
        </p:txBody>
      </p:sp>
      <p:sp>
        <p:nvSpPr>
          <p:cNvPr id="3686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677" indent="-28603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118" indent="-2288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764" indent="-2288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411" indent="-2288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05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704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2351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997" indent="-228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DC73993-5440-40C7-913A-B68D82F2CCBD}" type="slidenum">
              <a:rPr lang="pt-P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pt-PT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271838" y="509588"/>
            <a:ext cx="3400425" cy="255111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Ficheiro:</a:t>
            </a:r>
            <a:r>
              <a:rPr lang="pt-PT" baseline="0" dirty="0" smtClean="0"/>
              <a:t> </a:t>
            </a:r>
            <a:r>
              <a:rPr lang="pt-PT" baseline="0" dirty="0" err="1" smtClean="0"/>
              <a:t>Gráficos_Apresentação</a:t>
            </a:r>
            <a:r>
              <a:rPr lang="pt-PT" baseline="0" dirty="0" smtClean="0"/>
              <a:t> Economia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Folha</a:t>
            </a:r>
            <a:r>
              <a:rPr lang="pt-PT" smtClean="0"/>
              <a:t>: Contributos_PIBTrim_1</a:t>
            </a:r>
          </a:p>
          <a:p>
            <a:pPr defTabSz="914398" eaLnBrk="1" hangingPunct="1">
              <a:spcBef>
                <a:spcPct val="0"/>
              </a:spcBef>
              <a:defRPr/>
            </a:pPr>
            <a:r>
              <a:rPr lang="pt-PT" dirty="0" smtClean="0"/>
              <a:t>Atualizado</a:t>
            </a:r>
            <a:r>
              <a:rPr lang="pt-PT" baseline="0" dirty="0" smtClean="0"/>
              <a:t> em: </a:t>
            </a:r>
            <a:r>
              <a:rPr lang="pt-PT" dirty="0" smtClean="0"/>
              <a:t>4-4-2019</a:t>
            </a:r>
          </a:p>
          <a:p>
            <a:pPr defTabSz="914398" eaLnBrk="1" hangingPunct="1">
              <a:spcBef>
                <a:spcPct val="0"/>
              </a:spcBef>
              <a:defRPr/>
            </a:pPr>
            <a:endParaRPr lang="pt-PT" dirty="0" smtClean="0"/>
          </a:p>
          <a:p>
            <a:pPr defTabSz="914398" eaLnBrk="1" hangingPunct="1">
              <a:spcBef>
                <a:spcPct val="0"/>
              </a:spcBef>
              <a:defRPr/>
            </a:pPr>
            <a:endParaRPr lang="pt-PT" dirty="0" smtClean="0"/>
          </a:p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58183E-1D2E-4038-894F-FD5E68A95E7C}" type="slidenum">
              <a:rPr lang="pt-PT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84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8"/>
          <a:stretch>
            <a:fillRect/>
          </a:stretch>
        </p:blipFill>
        <p:spPr bwMode="auto">
          <a:xfrm>
            <a:off x="3175" y="6524643"/>
            <a:ext cx="9140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61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pt-PT" dirty="0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19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dirty="0" smtClean="0"/>
              <a:t>Faça clique para editar o estilo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AA442-074E-45D5-A04A-B4024BF59EC7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9AB02-7676-4657-9967-847D4D108E6B}" type="slidenum">
              <a:rPr lang="pt-PT"/>
              <a:pPr>
                <a:defRPr/>
              </a:pPr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7627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9A247-BACC-4504-B737-870626B78C56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/>
              <a:t>‹nº›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A75BA-FE82-4FD2-8EE5-BE54B0FB20B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8629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0EF64-2436-4E8C-AF9A-D17371BADE6E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/>
              <a:t>‹nº›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FEDF0-E12B-427E-A8C0-FF203CCC963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2347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524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47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9437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3576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991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4583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355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007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/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730" y="827568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92648-D324-40DA-8FF1-3DA02208E302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2800C-F0F1-4029-B70E-8155A3DD9744}" type="slidenum">
              <a:rPr lang="pt-PT"/>
              <a:pPr>
                <a:defRPr/>
              </a:pPr>
              <a:t>‹nº›</a:t>
            </a:fld>
            <a:endParaRPr lang="pt-PT" dirty="0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/>
              <a:t>‹nº›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8353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1875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204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5086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2994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8"/>
          <a:stretch>
            <a:fillRect/>
          </a:stretch>
        </p:blipFill>
        <p:spPr bwMode="auto">
          <a:xfrm>
            <a:off x="3175" y="6524643"/>
            <a:ext cx="9140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61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pt-PT" dirty="0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19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dirty="0" smtClean="0"/>
              <a:t>Faça clique para editar o estilo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AA442-074E-45D5-A04A-B4024BF59EC7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9AB02-7676-4657-9967-847D4D108E6B}" type="slidenum"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pt-PT" dirty="0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51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/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730" y="827568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92648-D324-40DA-8FF1-3DA02208E302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2800C-F0F1-4029-B70E-8155A3DD9744}" type="slidenum"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pt-PT" dirty="0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  <a:endParaRPr lang="pt-PT" dirty="0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64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8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/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67A62-6B61-4F7C-9D26-968C90639C8C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5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DA412-F72C-4FA3-B04F-FA8F4126137F}" type="slidenum"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</a:p>
        </p:txBody>
      </p:sp>
    </p:spTree>
    <p:extLst>
      <p:ext uri="{BB962C8B-B14F-4D97-AF65-F5344CB8AC3E}">
        <p14:creationId xmlns:p14="http://schemas.microsoft.com/office/powerpoint/2010/main" val="2547313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48955-4EB8-44D1-B390-B9F5CA506EB6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</a:p>
        </p:txBody>
      </p:sp>
    </p:spTree>
    <p:extLst>
      <p:ext uri="{BB962C8B-B14F-4D97-AF65-F5344CB8AC3E}">
        <p14:creationId xmlns:p14="http://schemas.microsoft.com/office/powerpoint/2010/main" val="955866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9" y="841248"/>
            <a:ext cx="3735267" cy="533400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9D0E-22A5-40F1-9CB7-8DEE374059B5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95DE-287D-4E8C-9130-7F9A3B65B61F}" type="slidenum"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27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77124-D233-4157-8754-9DE93433EE53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A7222-2581-4E01-98F5-470C7ACE12DA}" type="slidenum"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6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8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/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67A62-6B61-4F7C-9D26-968C90639C8C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5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DA412-F72C-4FA3-B04F-FA8F4126137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/>
              <a:t>‹nº›</a:t>
            </a:r>
          </a:p>
        </p:txBody>
      </p:sp>
    </p:spTree>
    <p:extLst>
      <p:ext uri="{BB962C8B-B14F-4D97-AF65-F5344CB8AC3E}">
        <p14:creationId xmlns:p14="http://schemas.microsoft.com/office/powerpoint/2010/main" val="2436805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C5D8-995C-40E5-9C12-708DE9C84BF3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63000" y="6492893"/>
            <a:ext cx="3810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A16186-A627-4011-AFFB-F06B7DD0E539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</a:p>
        </p:txBody>
      </p:sp>
    </p:spTree>
    <p:extLst>
      <p:ext uri="{BB962C8B-B14F-4D97-AF65-F5344CB8AC3E}">
        <p14:creationId xmlns:p14="http://schemas.microsoft.com/office/powerpoint/2010/main" val="3041835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45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450C-EC41-4742-8250-DA3F911E49D3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FE6DC-0ECE-4816-8908-B13A76B91FB7}" type="slidenum"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</a:p>
        </p:txBody>
      </p:sp>
    </p:spTree>
    <p:extLst>
      <p:ext uri="{BB962C8B-B14F-4D97-AF65-F5344CB8AC3E}">
        <p14:creationId xmlns:p14="http://schemas.microsoft.com/office/powerpoint/2010/main" val="3281032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 smtClean="0"/>
              <a:t>Clique no ícone para adicionar uma imagem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8AFC6-F8A7-41D3-B290-BB8E2DA6AB4B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E3C8-85E7-44B0-A460-267EA2C9207E}" type="slidenum"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97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9A247-BACC-4504-B737-870626B78C56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A75BA-FE82-4FD2-8EE5-BE54B0FB20BC}" type="slidenum"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71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0EF64-2436-4E8C-AF9A-D17371BADE6E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FEDF0-E12B-427E-A8C0-FF203CCC963C}" type="slidenum"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3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48955-4EB8-44D1-B390-B9F5CA506EB6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/>
              <a:t>‹nº›</a:t>
            </a:r>
          </a:p>
        </p:txBody>
      </p:sp>
    </p:spTree>
    <p:extLst>
      <p:ext uri="{BB962C8B-B14F-4D97-AF65-F5344CB8AC3E}">
        <p14:creationId xmlns:p14="http://schemas.microsoft.com/office/powerpoint/2010/main" val="365094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9" y="841248"/>
            <a:ext cx="3735267" cy="533400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9D0E-22A5-40F1-9CB7-8DEE374059B5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/>
              <a:t>‹nº›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95DE-287D-4E8C-9130-7F9A3B65B61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390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77124-D233-4157-8754-9DE93433EE53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/>
              <a:t>‹nº›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A7222-2581-4E01-98F5-470C7ACE12DA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321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C5D8-995C-40E5-9C12-708DE9C84BF3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63000" y="6492893"/>
            <a:ext cx="3810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A16186-A627-4011-AFFB-F06B7DD0E539}" type="slidenum">
              <a:rPr lang="pt-PT"/>
              <a:pPr>
                <a:defRPr/>
              </a:pPr>
              <a:t>‹nº›</a:t>
            </a:fld>
            <a:endParaRPr lang="pt-PT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/>
              <a:t>‹nº›</a:t>
            </a:r>
          </a:p>
        </p:txBody>
      </p:sp>
    </p:spTree>
    <p:extLst>
      <p:ext uri="{BB962C8B-B14F-4D97-AF65-F5344CB8AC3E}">
        <p14:creationId xmlns:p14="http://schemas.microsoft.com/office/powerpoint/2010/main" val="321711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45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450C-EC41-4742-8250-DA3F911E49D3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FE6DC-0ECE-4816-8908-B13A76B91FB7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/>
              <a:t>‹nº›</a:t>
            </a:r>
          </a:p>
        </p:txBody>
      </p:sp>
    </p:spTree>
    <p:extLst>
      <p:ext uri="{BB962C8B-B14F-4D97-AF65-F5344CB8AC3E}">
        <p14:creationId xmlns:p14="http://schemas.microsoft.com/office/powerpoint/2010/main" val="278219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 smtClean="0"/>
              <a:t>Clique no ícone para adicionar uma imagem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8AFC6-F8A7-41D3-B290-BB8E2DA6AB4B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t-PT"/>
              <a:t>‹nº›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E3C8-85E7-44B0-A460-267EA2C9207E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819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vmlDrawing" Target="../drawings/vmlDrawing2.v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5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8"/>
          <a:stretch/>
        </p:blipFill>
        <p:spPr bwMode="auto">
          <a:xfrm>
            <a:off x="3175" y="-19051"/>
            <a:ext cx="9144000" cy="86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187826993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01" name="Slide do think-cell" r:id="rId16" imgW="360" imgH="360" progId="TCLayout.ActiveDocument.1">
                  <p:embed/>
                </p:oleObj>
              </mc:Choice>
              <mc:Fallback>
                <p:oleObj name="Slide do think-cell" r:id="rId16" imgW="360" imgH="360" progId="TCLayout.ActiveDocument.1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175" y="844549"/>
            <a:ext cx="9140825" cy="57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8"/>
          <a:stretch>
            <a:fillRect/>
          </a:stretch>
        </p:blipFill>
        <p:spPr bwMode="auto">
          <a:xfrm>
            <a:off x="3175" y="6505593"/>
            <a:ext cx="914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838200"/>
            <a:ext cx="7467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060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t-PT" dirty="0"/>
              <a:t>‹nº›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18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49E46F-7727-4988-A34D-EEB19CCE7F2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563" y="4821238"/>
            <a:ext cx="26257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2E2C74D-08DF-4344-B7D0-B7EF4AEC9B43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pic>
        <p:nvPicPr>
          <p:cNvPr id="1776" name="Picture 752" descr="C:\Users\carlos.costa\Desktop\Logos\GEE- logotipo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41287"/>
            <a:ext cx="24955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˃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+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A066C-F008-4063-A398-4B627FB500CC}" type="datetimeFigureOut">
              <a:rPr lang="pt-PT" smtClean="0"/>
              <a:t>04/11/2019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A0B8E-21F0-4CAF-A552-8228A5D24A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157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8"/>
          <a:stretch/>
        </p:blipFill>
        <p:spPr bwMode="auto">
          <a:xfrm>
            <a:off x="3175" y="-19051"/>
            <a:ext cx="9144000" cy="86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208773165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33" name="Slide do think-cell" r:id="rId16" imgW="360" imgH="360" progId="TCLayout.ActiveDocument.1">
                  <p:embed/>
                </p:oleObj>
              </mc:Choice>
              <mc:Fallback>
                <p:oleObj name="Slide do think-cell" r:id="rId1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175" y="844549"/>
            <a:ext cx="9140825" cy="57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FFFF"/>
              </a:solidFill>
            </a:endParaRPr>
          </a:p>
        </p:txBody>
      </p:sp>
      <p:pic>
        <p:nvPicPr>
          <p:cNvPr id="1026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8"/>
          <a:stretch>
            <a:fillRect/>
          </a:stretch>
        </p:blipFill>
        <p:spPr bwMode="auto">
          <a:xfrm>
            <a:off x="3175" y="6505593"/>
            <a:ext cx="914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838200"/>
            <a:ext cx="7467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060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t-PT" dirty="0">
                <a:solidFill>
                  <a:srgbClr val="000000">
                    <a:lumMod val="60000"/>
                    <a:lumOff val="40000"/>
                  </a:srgbClr>
                </a:solidFill>
              </a:rPr>
              <a:t>‹nº›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18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49E46F-7727-4988-A34D-EEB19CCE7F2F}" type="slidenum">
              <a:rPr lang="pt-PT">
                <a:solidFill>
                  <a:srgbClr val="000000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563" y="4821238"/>
            <a:ext cx="26257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2E2C74D-08DF-4344-B7D0-B7EF4AEC9B43}" type="datetime1">
              <a:rPr lang="pt-PT"/>
              <a:pPr>
                <a:defRPr/>
              </a:pPr>
              <a:t>04/11/2019</a:t>
            </a:fld>
            <a:endParaRPr lang="pt-PT"/>
          </a:p>
        </p:txBody>
      </p:sp>
      <p:pic>
        <p:nvPicPr>
          <p:cNvPr id="1776" name="Picture 752" descr="C:\Users\carlos.costa\Desktop\Logos\GEE- logotipo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41287"/>
            <a:ext cx="24955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6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˃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+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tags" Target="../tags/tag17.xml"/><Relationship Id="rId7" Type="http://schemas.openxmlformats.org/officeDocument/2006/relationships/image" Target="../media/image2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9.xml"/><Relationship Id="rId7" Type="http://schemas.openxmlformats.org/officeDocument/2006/relationships/image" Target="../media/image2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tags" Target="../tags/tag21.xml"/><Relationship Id="rId7" Type="http://schemas.openxmlformats.org/officeDocument/2006/relationships/image" Target="../media/image2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tags" Target="../tags/tag23.xml"/><Relationship Id="rId7" Type="http://schemas.openxmlformats.org/officeDocument/2006/relationships/image" Target="../media/image2.emf"/><Relationship Id="rId2" Type="http://schemas.openxmlformats.org/officeDocument/2006/relationships/tags" Target="../tags/tag2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25.xml"/><Relationship Id="rId7" Type="http://schemas.openxmlformats.org/officeDocument/2006/relationships/image" Target="../media/image2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7.xml"/><Relationship Id="rId7" Type="http://schemas.openxmlformats.org/officeDocument/2006/relationships/image" Target="../media/image2.emf"/><Relationship Id="rId2" Type="http://schemas.openxmlformats.org/officeDocument/2006/relationships/tags" Target="../tags/tag2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9.xml"/><Relationship Id="rId7" Type="http://schemas.openxmlformats.org/officeDocument/2006/relationships/image" Target="../media/image2.emf"/><Relationship Id="rId2" Type="http://schemas.openxmlformats.org/officeDocument/2006/relationships/tags" Target="../tags/tag28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31.xml"/><Relationship Id="rId7" Type="http://schemas.openxmlformats.org/officeDocument/2006/relationships/image" Target="../media/image2.emf"/><Relationship Id="rId2" Type="http://schemas.openxmlformats.org/officeDocument/2006/relationships/tags" Target="../tags/tag30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.xlsx"/><Relationship Id="rId3" Type="http://schemas.openxmlformats.org/officeDocument/2006/relationships/tags" Target="../tags/tag7.xml"/><Relationship Id="rId7" Type="http://schemas.openxmlformats.org/officeDocument/2006/relationships/image" Target="../media/image2.em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3.xml"/><Relationship Id="rId7" Type="http://schemas.openxmlformats.org/officeDocument/2006/relationships/image" Target="../media/image2.emf"/><Relationship Id="rId2" Type="http://schemas.openxmlformats.org/officeDocument/2006/relationships/tags" Target="../tags/tag3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3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3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.xlsx"/><Relationship Id="rId3" Type="http://schemas.openxmlformats.org/officeDocument/2006/relationships/tags" Target="../tags/tag9.xml"/><Relationship Id="rId7" Type="http://schemas.openxmlformats.org/officeDocument/2006/relationships/image" Target="../media/image2.emf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11.xml"/><Relationship Id="rId7" Type="http://schemas.openxmlformats.org/officeDocument/2006/relationships/image" Target="../media/image2.emf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3.xml"/><Relationship Id="rId7" Type="http://schemas.openxmlformats.org/officeDocument/2006/relationships/image" Target="../media/image2.emf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chart" Target="../charts/chart3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5352239"/>
              </p:ext>
            </p:extLst>
          </p:nvPr>
        </p:nvGraphicFramePr>
        <p:xfrm>
          <a:off x="1473" y="16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64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" y="16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B3AF1D18-8EE5-41CB-8627-043AFFE14322}" type="slidenum">
              <a:rPr lang="pt-PT">
                <a:solidFill>
                  <a:schemeClr val="tx1"/>
                </a:solidFill>
              </a:rPr>
              <a:pPr algn="ctr">
                <a:defRPr/>
              </a:pPr>
              <a:t>1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4241" y="2095856"/>
            <a:ext cx="7896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PT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599D"/>
                </a:solidFill>
                <a:latin typeface="Trebuchet MS" pitchFamily="34" charset="0"/>
                <a:cs typeface="Arial" charset="0"/>
              </a:rPr>
              <a:t>Economia Portuguesa: </a:t>
            </a:r>
          </a:p>
          <a:p>
            <a:pPr eaLnBrk="1" hangingPunct="1"/>
            <a:r>
              <a:rPr lang="pt-PT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599D"/>
                </a:solidFill>
                <a:latin typeface="Trebuchet MS" pitchFamily="34" charset="0"/>
                <a:cs typeface="Arial" charset="0"/>
              </a:rPr>
              <a:t>evolução recente e perspetivas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5599" y="4903619"/>
            <a:ext cx="8473441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pt-PT" b="1" dirty="0" smtClean="0">
                <a:solidFill>
                  <a:srgbClr val="00599D"/>
                </a:solidFill>
                <a:latin typeface="Trebuchet MS" pitchFamily="34" charset="0"/>
                <a:cs typeface="Arial" charset="0"/>
              </a:rPr>
              <a:t>Gabinete de Estratégia e Estudos, Ministério da Economia</a:t>
            </a:r>
          </a:p>
          <a:p>
            <a:pPr algn="r" eaLnBrk="1" hangingPunct="1"/>
            <a:r>
              <a:rPr lang="pt-PT" sz="1400" b="1" i="1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Research </a:t>
            </a:r>
            <a:r>
              <a:rPr lang="pt-PT" sz="1400" b="1" i="1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O</a:t>
            </a:r>
            <a:r>
              <a:rPr lang="pt-PT" sz="1400" b="1" i="1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ffice, </a:t>
            </a:r>
            <a:r>
              <a:rPr lang="pt-PT" sz="1400" b="1" i="1" dirty="0" err="1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Ministry</a:t>
            </a:r>
            <a:r>
              <a:rPr lang="pt-PT" sz="1400" b="1" i="1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pt-PT" sz="1400" b="1" i="1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of</a:t>
            </a:r>
            <a:r>
              <a:rPr lang="pt-PT" sz="1400" b="1" i="1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pt-PT" sz="1400" b="1" i="1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Economy</a:t>
            </a:r>
            <a:endParaRPr lang="pt-PT" sz="1400" b="1" i="1" dirty="0">
              <a:solidFill>
                <a:schemeClr val="bg1">
                  <a:lumMod val="50000"/>
                </a:schemeClr>
              </a:solidFill>
              <a:latin typeface="Trebuchet MS" pitchFamily="34" charset="0"/>
              <a:cs typeface="Arial" charset="0"/>
            </a:endParaRPr>
          </a:p>
          <a:p>
            <a:pPr algn="r" eaLnBrk="1" hangingPunct="1"/>
            <a:endParaRPr lang="pt-PT" sz="1400" b="1" dirty="0" smtClean="0">
              <a:solidFill>
                <a:srgbClr val="00599D"/>
              </a:solidFill>
              <a:latin typeface="Trebuchet MS" pitchFamily="34" charset="0"/>
              <a:cs typeface="Arial" charset="0"/>
            </a:endParaRPr>
          </a:p>
          <a:p>
            <a:pPr algn="r" eaLnBrk="1" hangingPunct="1"/>
            <a:r>
              <a:rPr lang="pt-PT" b="1" dirty="0" smtClean="0">
                <a:solidFill>
                  <a:srgbClr val="00599D"/>
                </a:solidFill>
                <a:latin typeface="Trebuchet MS" pitchFamily="34" charset="0"/>
                <a:cs typeface="Arial" charset="0"/>
              </a:rPr>
              <a:t>Novembro de 2019</a:t>
            </a:r>
          </a:p>
          <a:p>
            <a:pPr algn="r" eaLnBrk="1" hangingPunct="1"/>
            <a:r>
              <a:rPr lang="pt-PT" sz="1400" b="1" i="1" dirty="0" err="1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November</a:t>
            </a:r>
            <a:r>
              <a:rPr lang="pt-PT" sz="1400" b="1" i="1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 2019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4206" y="3296185"/>
            <a:ext cx="7896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182563" eaLnBrk="1" hangingPunct="1">
              <a:spcBef>
                <a:spcPts val="1200"/>
              </a:spcBef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Portuguese Economy: </a:t>
            </a:r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recent 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Arial" charset="0"/>
              </a:rPr>
              <a:t>evolution and prospects</a:t>
            </a:r>
            <a:endParaRPr lang="pt-PT" sz="2000" b="1" i="1" dirty="0">
              <a:solidFill>
                <a:schemeClr val="bg1">
                  <a:lumMod val="50000"/>
                </a:schemeClr>
              </a:solidFill>
              <a:latin typeface="Trebuchet M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8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9163903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7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solidFill>
                <a:srgbClr val="FFFFFF"/>
              </a:solidFill>
              <a:cs typeface="Calibri"/>
              <a:sym typeface="Calibri"/>
            </a:endParaRPr>
          </a:p>
        </p:txBody>
      </p:sp>
      <p:sp>
        <p:nvSpPr>
          <p:cNvPr id="9" name="Marcador de Posição do Rodapé 3"/>
          <p:cNvSpPr>
            <a:spLocks noGrp="1"/>
          </p:cNvSpPr>
          <p:nvPr>
            <p:ph type="ftr" sz="quarter" idx="12"/>
          </p:nvPr>
        </p:nvSpPr>
        <p:spPr>
          <a:xfrm>
            <a:off x="1019175" y="6553200"/>
            <a:ext cx="7162800" cy="228600"/>
          </a:xfrm>
        </p:spPr>
        <p:txBody>
          <a:bodyPr/>
          <a:lstStyle/>
          <a:p>
            <a:pPr algn="ctr">
              <a:defRPr/>
            </a:pPr>
            <a:fld id="{051E9192-6573-42E5-87FF-152DAE26ADEC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10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06400" y="863097"/>
            <a:ext cx="8737600" cy="615554"/>
            <a:chOff x="406400" y="863097"/>
            <a:chExt cx="8737600" cy="376472"/>
          </a:xfrm>
        </p:grpSpPr>
        <p:sp>
          <p:nvSpPr>
            <p:cNvPr id="12" name="Rectângulo 1"/>
            <p:cNvSpPr/>
            <p:nvPr/>
          </p:nvSpPr>
          <p:spPr>
            <a:xfrm>
              <a:off x="406400" y="863097"/>
              <a:ext cx="8737600" cy="3764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PIB, Indicador Coincidente Mensal </a:t>
              </a:r>
              <a:r>
                <a:rPr lang="pt-PT" sz="1400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(</a:t>
              </a:r>
              <a:r>
                <a:rPr lang="pt-PT" sz="1400" b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BdP</a:t>
              </a:r>
              <a:r>
                <a:rPr lang="pt-PT" sz="1400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), </a:t>
              </a: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Indicador de Atividade Económica </a:t>
              </a:r>
              <a:r>
                <a:rPr lang="pt-PT" sz="1400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(INE</a:t>
              </a:r>
              <a:r>
                <a:rPr lang="pt-PT" sz="14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    GDP</a:t>
              </a:r>
              <a:r>
                <a:rPr lang="en-US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, Monthly Coincident Indicator (</a:t>
              </a:r>
              <a:r>
                <a:rPr lang="en-US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BdP</a:t>
              </a:r>
              <a:r>
                <a:rPr lang="en-US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), Indicator of Economic </a:t>
              </a:r>
              <a:r>
                <a:rPr lang="en-US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Activity (Statistics Portugal)</a:t>
              </a:r>
              <a:endParaRPr lang="pt-PT" sz="1400" b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3" name="Conexão recta 12"/>
            <p:cNvCxnSpPr/>
            <p:nvPr/>
          </p:nvCxnSpPr>
          <p:spPr>
            <a:xfrm>
              <a:off x="406400" y="1238177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7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000" b="1" dirty="0" smtClean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0926036"/>
              </p:ext>
            </p:extLst>
          </p:nvPr>
        </p:nvGraphicFramePr>
        <p:xfrm>
          <a:off x="60960" y="1546859"/>
          <a:ext cx="9029700" cy="4914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0954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1254087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30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solidFill>
                <a:srgbClr val="FFFFFF"/>
              </a:solidFill>
              <a:cs typeface="Calibri"/>
              <a:sym typeface="Calibri"/>
            </a:endParaRPr>
          </a:p>
        </p:txBody>
      </p:sp>
      <p:sp>
        <p:nvSpPr>
          <p:cNvPr id="9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051E9192-6573-42E5-87FF-152DAE26ADEC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11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352424" y="863097"/>
            <a:ext cx="8791576" cy="615553"/>
            <a:chOff x="352424" y="863097"/>
            <a:chExt cx="8791576" cy="615553"/>
          </a:xfrm>
        </p:grpSpPr>
        <p:sp>
          <p:nvSpPr>
            <p:cNvPr id="13" name="Rectângulo 1"/>
            <p:cNvSpPr/>
            <p:nvPr/>
          </p:nvSpPr>
          <p:spPr>
            <a:xfrm>
              <a:off x="352424" y="863097"/>
              <a:ext cx="8737600" cy="6155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Indicador coincidente </a:t>
              </a: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do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consumo Privado </a:t>
              </a: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Consumo </a:t>
              </a: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Privado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real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    Private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Consu</a:t>
              </a:r>
              <a:r>
                <a:rPr lang="en-US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mptio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n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Coincident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en-US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indicator and R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eal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en-US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Private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en-US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Consumption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endParaRPr lang="pt-PT" sz="1200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4" name="Conexão recta 13"/>
            <p:cNvCxnSpPr/>
            <p:nvPr/>
          </p:nvCxnSpPr>
          <p:spPr>
            <a:xfrm>
              <a:off x="406400" y="1478650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7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400" b="1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18484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4" y="1708460"/>
            <a:ext cx="8883650" cy="454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71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5901449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77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solidFill>
                <a:srgbClr val="FFFFFF"/>
              </a:solidFill>
              <a:cs typeface="Calibri"/>
              <a:sym typeface="Calibri"/>
            </a:endParaRPr>
          </a:p>
        </p:txBody>
      </p:sp>
      <p:sp>
        <p:nvSpPr>
          <p:cNvPr id="11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12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406400" y="884422"/>
            <a:ext cx="8813800" cy="369332"/>
            <a:chOff x="406400" y="863097"/>
            <a:chExt cx="8813800" cy="369332"/>
          </a:xfrm>
        </p:grpSpPr>
        <p:sp>
          <p:nvSpPr>
            <p:cNvPr id="14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Investimento – Formação </a:t>
              </a: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Bruta de Capital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Fixo/</a:t>
              </a:r>
              <a:r>
                <a:rPr lang="pt-PT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Investment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- Gross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Fixed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Capital 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Formation</a:t>
              </a:r>
              <a:endParaRPr lang="pt-PT" sz="1600" b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5" name="Conexão recta 14"/>
            <p:cNvCxnSpPr/>
            <p:nvPr/>
          </p:nvCxnSpPr>
          <p:spPr>
            <a:xfrm>
              <a:off x="482600" y="1232429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" name="CaixaDeTexto 15"/>
          <p:cNvSpPr txBox="1"/>
          <p:nvPr/>
        </p:nvSpPr>
        <p:spPr>
          <a:xfrm>
            <a:off x="3786506" y="6134781"/>
            <a:ext cx="1195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 smtClean="0">
                <a:solidFill>
                  <a:srgbClr val="000000"/>
                </a:solidFill>
                <a:latin typeface="Calibri"/>
              </a:rPr>
              <a:t>Fonte/ </a:t>
            </a:r>
            <a:r>
              <a:rPr lang="pt-PT" sz="1000" b="1" dirty="0" err="1" smtClean="0">
                <a:solidFill>
                  <a:srgbClr val="000000"/>
                </a:solidFill>
                <a:latin typeface="Calibri"/>
              </a:rPr>
              <a:t>Source</a:t>
            </a:r>
            <a:r>
              <a:rPr lang="pt-PT" sz="1000" b="1" dirty="0" smtClean="0">
                <a:solidFill>
                  <a:srgbClr val="000000"/>
                </a:solidFill>
                <a:latin typeface="Calibri"/>
              </a:rPr>
              <a:t>: INE</a:t>
            </a:r>
            <a:endParaRPr lang="pt-PT" sz="1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400" b="1" dirty="0" smtClean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392297"/>
              </p:ext>
            </p:extLst>
          </p:nvPr>
        </p:nvGraphicFramePr>
        <p:xfrm>
          <a:off x="638175" y="1486615"/>
          <a:ext cx="7989887" cy="464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02258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1109679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53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solidFill>
                <a:srgbClr val="FFFFFF"/>
              </a:solidFill>
              <a:cs typeface="Calibri"/>
              <a:sym typeface="Calibri"/>
            </a:endParaRPr>
          </a:p>
        </p:txBody>
      </p:sp>
      <p:sp>
        <p:nvSpPr>
          <p:cNvPr id="11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13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391160" y="863097"/>
            <a:ext cx="8752840" cy="375080"/>
            <a:chOff x="391160" y="863097"/>
            <a:chExt cx="8752840" cy="375080"/>
          </a:xfrm>
        </p:grpSpPr>
        <p:sp>
          <p:nvSpPr>
            <p:cNvPr id="14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Investimento – Formação </a:t>
              </a: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Bruta de Capital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Fixo </a:t>
              </a:r>
              <a:r>
                <a:rPr lang="pt-PT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/ </a:t>
              </a:r>
              <a:r>
                <a:rPr lang="pt-PT" sz="1600" b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Investment</a:t>
              </a:r>
              <a:r>
                <a:rPr lang="pt-PT" sz="1600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- Gross </a:t>
              </a:r>
              <a:r>
                <a:rPr lang="pt-PT" sz="1600" b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Fixed</a:t>
              </a:r>
              <a:r>
                <a:rPr lang="pt-PT" sz="1600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Capital </a:t>
              </a:r>
              <a:r>
                <a:rPr lang="pt-PT" sz="1600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Formation</a:t>
              </a:r>
              <a:endParaRPr lang="pt-PT" sz="1600" b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5" name="Conexão recta 14"/>
            <p:cNvCxnSpPr/>
            <p:nvPr/>
          </p:nvCxnSpPr>
          <p:spPr>
            <a:xfrm>
              <a:off x="391160" y="1238177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</a:t>
            </a:r>
            <a:r>
              <a:rPr lang="pt-PT" sz="2400" b="1" dirty="0" smtClean="0">
                <a:solidFill>
                  <a:srgbClr val="FFFFFF"/>
                </a:solidFill>
              </a:rPr>
              <a:t>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</a:rPr>
              <a:t>	</a:t>
            </a:r>
            <a:r>
              <a:rPr lang="pt-PT" b="1" i="1" dirty="0" smtClean="0">
                <a:solidFill>
                  <a:srgbClr val="FFFFFF"/>
                </a:solidFill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</a:rPr>
              <a:t>growth</a:t>
            </a:r>
            <a:endParaRPr lang="pt-PT" sz="2000" b="1" dirty="0" smtClean="0">
              <a:solidFill>
                <a:srgbClr val="FFFFFF"/>
              </a:solidFill>
            </a:endParaRPr>
          </a:p>
        </p:txBody>
      </p:sp>
      <p:graphicFrame>
        <p:nvGraphicFramePr>
          <p:cNvPr id="17" name="Gráfic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741627"/>
              </p:ext>
            </p:extLst>
          </p:nvPr>
        </p:nvGraphicFramePr>
        <p:xfrm>
          <a:off x="695325" y="1466850"/>
          <a:ext cx="7772399" cy="481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6725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29002" y="2491656"/>
            <a:ext cx="6568146" cy="747396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algn="just" eaLnBrk="0" hangingPunct="0">
              <a:defRPr sz="2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</a:defRPr>
            </a:lvl2pPr>
            <a:lvl3pPr algn="ctr" eaLnBrk="0" hangingPunct="0">
              <a:defRPr sz="4400">
                <a:solidFill>
                  <a:schemeClr val="tx2"/>
                </a:solidFill>
              </a:defRPr>
            </a:lvl3pPr>
            <a:lvl4pPr algn="ctr" eaLnBrk="0" hangingPunct="0">
              <a:defRPr sz="4400">
                <a:solidFill>
                  <a:schemeClr val="tx2"/>
                </a:solidFill>
              </a:defRPr>
            </a:lvl4pPr>
            <a:lvl5pPr algn="ctr" eaLnBrk="0" hangingPunct="0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solidFill>
                  <a:srgbClr val="44546A"/>
                </a:solidFill>
              </a:rPr>
              <a:t> </a:t>
            </a:r>
            <a:endParaRPr lang="en-US" sz="2400" b="1" dirty="0">
              <a:solidFill>
                <a:srgbClr val="44546A"/>
              </a:solidFill>
            </a:endParaRPr>
          </a:p>
        </p:txBody>
      </p:sp>
      <p:sp>
        <p:nvSpPr>
          <p:cNvPr id="10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14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264160" y="863096"/>
            <a:ext cx="8737600" cy="375080"/>
            <a:chOff x="406400" y="863097"/>
            <a:chExt cx="8737600" cy="375080"/>
          </a:xfrm>
        </p:grpSpPr>
        <p:sp>
          <p:nvSpPr>
            <p:cNvPr id="13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Investimento – Formação Bruta de Capital Fixo </a:t>
              </a:r>
              <a:r>
                <a:rPr lang="pt-PT" sz="1600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/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Investment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- Gross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Fixed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Capital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Formation</a:t>
              </a:r>
              <a:endParaRPr lang="pt-PT" sz="1600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4" name="Conexão recta 13"/>
            <p:cNvCxnSpPr/>
            <p:nvPr/>
          </p:nvCxnSpPr>
          <p:spPr>
            <a:xfrm>
              <a:off x="406400" y="1238177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Rectângulo 1"/>
          <p:cNvSpPr/>
          <p:nvPr/>
        </p:nvSpPr>
        <p:spPr>
          <a:xfrm>
            <a:off x="429002" y="1436318"/>
            <a:ext cx="834820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Após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uma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queda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acentuada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do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Investimento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especialmente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no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setor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Construção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, a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partir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de 2014 tem-se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assistido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a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uma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ligeira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recuperação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Arial" pitchFamily="34" charset="0"/>
              </a:rPr>
              <a:t>; </a:t>
            </a:r>
            <a:r>
              <a:rPr lang="en-US" sz="1400" i="1" dirty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After a </a:t>
            </a:r>
            <a:r>
              <a:rPr lang="en-US" sz="14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strong </a:t>
            </a:r>
            <a:r>
              <a:rPr lang="en-US" sz="1400" i="1" dirty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fall in investment, </a:t>
            </a:r>
            <a:r>
              <a:rPr lang="en-US" sz="14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mainly due the </a:t>
            </a:r>
            <a:r>
              <a:rPr lang="en-US" sz="1400" i="1" dirty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construction sector, since 2014 there has been a </a:t>
            </a:r>
            <a:r>
              <a:rPr lang="en-US" sz="14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slight recovery;</a:t>
            </a:r>
          </a:p>
          <a:p>
            <a:endParaRPr lang="en-US" sz="1600" dirty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64160" y="6143128"/>
            <a:ext cx="8513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 smtClean="0">
                <a:solidFill>
                  <a:srgbClr val="000000"/>
                </a:solidFill>
                <a:latin typeface="Calibri"/>
              </a:rPr>
              <a:t>Fonte</a:t>
            </a:r>
            <a:r>
              <a:rPr lang="pt-PT" sz="1000" b="1" dirty="0" smtClean="0">
                <a:solidFill>
                  <a:srgbClr val="0066FF"/>
                </a:solidFill>
                <a:latin typeface="Calibri"/>
              </a:rPr>
              <a:t>:</a:t>
            </a:r>
            <a:r>
              <a:rPr lang="pt-PT" sz="1000" b="1" dirty="0" smtClean="0">
                <a:solidFill>
                  <a:srgbClr val="000000"/>
                </a:solidFill>
                <a:latin typeface="Calibri"/>
              </a:rPr>
              <a:t> INE / </a:t>
            </a:r>
            <a:r>
              <a:rPr lang="pt-PT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Source</a:t>
            </a:r>
            <a:r>
              <a:rPr lang="pt-PT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PT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Statistics</a:t>
            </a:r>
            <a:r>
              <a:rPr lang="pt-PT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Portugal</a:t>
            </a:r>
          </a:p>
          <a:p>
            <a:pPr algn="ctr"/>
            <a:endParaRPr lang="pt-PT" sz="1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400" b="1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14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57" y="1978951"/>
            <a:ext cx="6750050" cy="4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9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15</a:t>
            </a:fld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761182" y="6225597"/>
            <a:ext cx="20280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solidFill>
                  <a:srgbClr val="000000"/>
                </a:solidFill>
                <a:latin typeface="Calibri"/>
              </a:rPr>
              <a:t>Fonte/ </a:t>
            </a:r>
            <a:r>
              <a:rPr lang="pt-PT" sz="1100" b="1" dirty="0" err="1" smtClean="0">
                <a:solidFill>
                  <a:srgbClr val="000000"/>
                </a:solidFill>
                <a:latin typeface="Calibri"/>
              </a:rPr>
              <a:t>Source</a:t>
            </a:r>
            <a:r>
              <a:rPr lang="pt-PT" sz="1100" b="1" dirty="0" smtClean="0">
                <a:solidFill>
                  <a:srgbClr val="000000"/>
                </a:solidFill>
                <a:latin typeface="Calibri"/>
              </a:rPr>
              <a:t>: Eurostat</a:t>
            </a:r>
            <a:endParaRPr lang="pt-PT" sz="1100" b="1" dirty="0" smtClean="0">
              <a:solidFill>
                <a:srgbClr val="000000"/>
              </a:solidFill>
              <a:latin typeface="Calibri"/>
              <a:cs typeface="Arial" pitchFamily="34" charset="0"/>
            </a:endParaRPr>
          </a:p>
          <a:p>
            <a:endParaRPr lang="pt-PT" sz="11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06399" y="863097"/>
            <a:ext cx="8737601" cy="615553"/>
            <a:chOff x="406399" y="863097"/>
            <a:chExt cx="8737601" cy="615553"/>
          </a:xfrm>
        </p:grpSpPr>
        <p:sp>
          <p:nvSpPr>
            <p:cNvPr id="13" name="Rectângulo 1"/>
            <p:cNvSpPr/>
            <p:nvPr/>
          </p:nvSpPr>
          <p:spPr>
            <a:xfrm>
              <a:off x="406400" y="863097"/>
              <a:ext cx="8737600" cy="6155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Investimento – Formação Bruta de Capital Fixo, em % do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PIB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    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Investment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- Gross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Fixed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Capital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Formation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, %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of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GDP</a:t>
              </a:r>
              <a:endParaRPr lang="pt-PT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4" name="Conexão recta 13"/>
            <p:cNvCxnSpPr/>
            <p:nvPr/>
          </p:nvCxnSpPr>
          <p:spPr>
            <a:xfrm>
              <a:off x="406399" y="1478650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400" b="1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15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7" y="1605393"/>
            <a:ext cx="7094152" cy="463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3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Rodapé 3"/>
          <p:cNvSpPr>
            <a:spLocks noGrp="1"/>
          </p:cNvSpPr>
          <p:nvPr>
            <p:ph type="ftr" sz="quarter" idx="12"/>
          </p:nvPr>
        </p:nvSpPr>
        <p:spPr>
          <a:xfrm>
            <a:off x="990600" y="6553200"/>
            <a:ext cx="7162800" cy="228600"/>
          </a:xfrm>
        </p:spPr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16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406400" y="863097"/>
            <a:ext cx="8737600" cy="615553"/>
            <a:chOff x="406400" y="863097"/>
            <a:chExt cx="8737600" cy="615553"/>
          </a:xfrm>
        </p:grpSpPr>
        <p:sp>
          <p:nvSpPr>
            <p:cNvPr id="11" name="Rectângulo 1"/>
            <p:cNvSpPr/>
            <p:nvPr/>
          </p:nvSpPr>
          <p:spPr>
            <a:xfrm>
              <a:off x="406400" y="863097"/>
              <a:ext cx="8737600" cy="6155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1704975" algn="l"/>
                </a:tabLs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</a:t>
              </a:r>
              <a:r>
                <a:rPr lang="en-US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nvestimento</a:t>
              </a:r>
              <a:r>
                <a:rPr lang="en-US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D</a:t>
              </a:r>
              <a:r>
                <a:rPr lang="en-US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ireto</a:t>
              </a:r>
              <a:r>
                <a:rPr lang="en-US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do Exterior (IDE), </a:t>
              </a:r>
              <a:r>
                <a:rPr lang="en-US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em</a:t>
              </a:r>
              <a:r>
                <a:rPr lang="en-US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Portugal, </a:t>
              </a:r>
              <a:r>
                <a:rPr lang="en-US" sz="1500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posições</a:t>
              </a:r>
              <a:r>
                <a:rPr lang="en-US" sz="15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en-US" sz="1500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em</a:t>
              </a:r>
              <a:r>
                <a:rPr lang="en-US" sz="15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en-US" sz="1500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fim</a:t>
              </a:r>
              <a:r>
                <a:rPr lang="en-US" sz="15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de </a:t>
              </a:r>
              <a:r>
                <a:rPr lang="en-US" sz="1500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período</a:t>
              </a:r>
              <a:endParaRPr lang="en-US" sz="1500" b="1" dirty="0" smtClean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   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Flows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of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Foreign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Direct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Investment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(FDI), in Portugal, </a:t>
              </a:r>
              <a:r>
                <a:rPr lang="pt-PT" sz="14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end-of-period</a:t>
              </a:r>
              <a:r>
                <a:rPr lang="pt-PT" sz="14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4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balance</a:t>
              </a:r>
              <a:r>
                <a:rPr lang="en-US" sz="15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</a:p>
          </p:txBody>
        </p:sp>
        <p:cxnSp>
          <p:nvCxnSpPr>
            <p:cNvPr id="12" name="Conexão recta 11"/>
            <p:cNvCxnSpPr/>
            <p:nvPr/>
          </p:nvCxnSpPr>
          <p:spPr>
            <a:xfrm>
              <a:off x="406400" y="1478650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400" b="1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718561"/>
            <a:ext cx="6883400" cy="450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22226" y="1420469"/>
            <a:ext cx="8305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000000"/>
                </a:solidFill>
                <a:latin typeface="Calibri"/>
              </a:rPr>
              <a:t>Peso </a:t>
            </a:r>
            <a:r>
              <a:rPr lang="pt-PT" sz="1600" b="1" dirty="0" smtClean="0">
                <a:solidFill>
                  <a:srgbClr val="000000"/>
                </a:solidFill>
                <a:latin typeface="Calibri"/>
              </a:rPr>
              <a:t>dos </a:t>
            </a:r>
            <a:r>
              <a:rPr lang="pt-PT" sz="1600" b="1" dirty="0">
                <a:solidFill>
                  <a:srgbClr val="000000"/>
                </a:solidFill>
                <a:latin typeface="Calibri"/>
              </a:rPr>
              <a:t>valores líquidos </a:t>
            </a:r>
            <a:r>
              <a:rPr lang="pt-PT" sz="1600" b="1" dirty="0" smtClean="0">
                <a:solidFill>
                  <a:srgbClr val="000000"/>
                </a:solidFill>
                <a:latin typeface="Calibri"/>
              </a:rPr>
              <a:t>de IDE no </a:t>
            </a:r>
            <a:r>
              <a:rPr lang="pt-PT" sz="1600" b="1" dirty="0">
                <a:solidFill>
                  <a:srgbClr val="000000"/>
                </a:solidFill>
                <a:latin typeface="Calibri"/>
              </a:rPr>
              <a:t>PIB nominal (preços correntes em euros</a:t>
            </a:r>
            <a:r>
              <a:rPr lang="pt-PT" sz="1600" b="1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pPr algn="ctr"/>
            <a:r>
              <a:rPr lang="pt-PT" sz="1600" b="1" i="1" dirty="0">
                <a:solidFill>
                  <a:srgbClr val="6699FF"/>
                </a:solidFill>
                <a:latin typeface="Calibri"/>
              </a:rPr>
              <a:t>W</a:t>
            </a:r>
            <a:r>
              <a:rPr lang="en-US" sz="1600" b="1" i="1" dirty="0">
                <a:solidFill>
                  <a:srgbClr val="6699FF"/>
                </a:solidFill>
                <a:latin typeface="Calibri"/>
              </a:rPr>
              <a:t>eight of net values in nominal GDP (current prices in euros</a:t>
            </a:r>
            <a:r>
              <a:rPr lang="en-US" sz="1600" b="1" i="1" dirty="0" smtClean="0">
                <a:solidFill>
                  <a:srgbClr val="6699FF"/>
                </a:solidFill>
                <a:latin typeface="Calibri"/>
              </a:rPr>
              <a:t>)</a:t>
            </a:r>
            <a:endParaRPr lang="en-US" sz="1600" b="1" i="1" dirty="0">
              <a:solidFill>
                <a:srgbClr val="6699FF"/>
              </a:solidFill>
              <a:latin typeface="Calibri"/>
            </a:endParaRPr>
          </a:p>
        </p:txBody>
      </p:sp>
      <p:sp>
        <p:nvSpPr>
          <p:cNvPr id="7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990600" y="6553200"/>
            <a:ext cx="7162800" cy="228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B3AF1D18-8EE5-41CB-8627-043AFFE14322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17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06400" y="863097"/>
            <a:ext cx="8737600" cy="395400"/>
            <a:chOff x="406400" y="863097"/>
            <a:chExt cx="8737600" cy="395400"/>
          </a:xfrm>
        </p:grpSpPr>
        <p:sp>
          <p:nvSpPr>
            <p:cNvPr id="11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Investimento </a:t>
              </a: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– </a:t>
              </a:r>
              <a:r>
                <a:rPr lang="en-US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Stock de </a:t>
              </a:r>
              <a:r>
                <a:rPr lang="en-US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IDE </a:t>
              </a:r>
              <a:r>
                <a:rPr lang="en-US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/ </a:t>
              </a:r>
              <a:r>
                <a:rPr lang="pt-PT" sz="1600" b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Investment</a:t>
              </a:r>
              <a:r>
                <a:rPr lang="pt-PT" sz="1600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– FDI stock </a:t>
              </a:r>
              <a:r>
                <a:rPr lang="en-US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endParaRPr lang="en-US" sz="1600" b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2" name="Conexão recta 11"/>
            <p:cNvCxnSpPr/>
            <p:nvPr/>
          </p:nvCxnSpPr>
          <p:spPr>
            <a:xfrm>
              <a:off x="406400" y="1258497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400" b="1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348830" y="6234499"/>
            <a:ext cx="19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ysClr val="windowText" lastClr="000000"/>
                </a:solidFill>
                <a:latin typeface="Calibri"/>
                <a:cs typeface="Arial" pitchFamily="34" charset="0"/>
              </a:rPr>
              <a:t>Fonte/ </a:t>
            </a:r>
            <a:r>
              <a:rPr lang="pt-PT" sz="1200" dirty="0" err="1">
                <a:solidFill>
                  <a:sysClr val="windowText" lastClr="000000"/>
                </a:solidFill>
                <a:latin typeface="Calibri"/>
                <a:cs typeface="Arial" pitchFamily="34" charset="0"/>
              </a:rPr>
              <a:t>Sourc</a:t>
            </a:r>
            <a:r>
              <a:rPr lang="pt-PT" sz="1200" dirty="0" err="1">
                <a:solidFill>
                  <a:srgbClr val="000000"/>
                </a:solidFill>
                <a:latin typeface="Calibri"/>
                <a:cs typeface="Arial" pitchFamily="34" charset="0"/>
              </a:rPr>
              <a:t>e</a:t>
            </a:r>
            <a:r>
              <a:rPr lang="pt-PT" sz="1200" dirty="0">
                <a:solidFill>
                  <a:sysClr val="windowText" lastClr="000000"/>
                </a:solidFill>
                <a:latin typeface="Calibri"/>
                <a:cs typeface="Arial" pitchFamily="34" charset="0"/>
              </a:rPr>
              <a:t>: </a:t>
            </a:r>
            <a:r>
              <a:rPr lang="pt-PT" sz="1200" dirty="0" smtClean="0">
                <a:solidFill>
                  <a:sysClr val="windowText" lastClr="000000"/>
                </a:solidFill>
                <a:latin typeface="Calibri"/>
                <a:cs typeface="Arial" pitchFamily="34" charset="0"/>
              </a:rPr>
              <a:t>Eurostat</a:t>
            </a:r>
            <a:endParaRPr lang="pt-PT" sz="12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9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4" y="2005245"/>
            <a:ext cx="8662360" cy="450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18</a:t>
            </a:fld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732530" y="6205924"/>
            <a:ext cx="1977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Fonte/ </a:t>
            </a:r>
            <a:r>
              <a:rPr lang="pt-PT" sz="1100" dirty="0" err="1" smtClean="0">
                <a:solidFill>
                  <a:srgbClr val="000000"/>
                </a:solidFill>
                <a:latin typeface="Calibri"/>
              </a:rPr>
              <a:t>Source</a:t>
            </a:r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: Eurostat</a:t>
            </a:r>
            <a:endParaRPr lang="pt-PT" sz="11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400" b="1" dirty="0" smtClean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06400" y="844047"/>
            <a:ext cx="8737600" cy="646331"/>
            <a:chOff x="406400" y="863097"/>
            <a:chExt cx="8737600" cy="646331"/>
          </a:xfrm>
        </p:grpSpPr>
        <p:sp>
          <p:nvSpPr>
            <p:cNvPr id="14" name="Rectângulo 1"/>
            <p:cNvSpPr/>
            <p:nvPr/>
          </p:nvSpPr>
          <p:spPr>
            <a:xfrm>
              <a:off x="406400" y="863097"/>
              <a:ext cx="8737600" cy="6155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Exportações </a:t>
              </a: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de bens e serviços - valores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nominais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   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Exports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of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goods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and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services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– nominal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values</a:t>
              </a:r>
              <a:endParaRPr lang="pt-PT" sz="1600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5" name="Conexão recta 14"/>
            <p:cNvCxnSpPr/>
            <p:nvPr/>
          </p:nvCxnSpPr>
          <p:spPr>
            <a:xfrm>
              <a:off x="406400" y="1509428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4" y="1672654"/>
            <a:ext cx="871855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1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19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406400" y="863097"/>
            <a:ext cx="8737600" cy="646331"/>
            <a:chOff x="406400" y="863097"/>
            <a:chExt cx="8737600" cy="646331"/>
          </a:xfrm>
        </p:grpSpPr>
        <p:sp>
          <p:nvSpPr>
            <p:cNvPr id="17" name="Rectângulo 1"/>
            <p:cNvSpPr/>
            <p:nvPr/>
          </p:nvSpPr>
          <p:spPr>
            <a:xfrm>
              <a:off x="406400" y="863097"/>
              <a:ext cx="8737600" cy="6155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Exportações </a:t>
              </a: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de bens e serviços - valores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nominais /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   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Exports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of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goods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and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services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– nominal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values</a:t>
              </a:r>
              <a:endParaRPr lang="pt-PT" sz="1600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8" name="Conexão recta 17"/>
            <p:cNvCxnSpPr/>
            <p:nvPr/>
          </p:nvCxnSpPr>
          <p:spPr>
            <a:xfrm>
              <a:off x="406400" y="1509428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000" b="1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599174"/>
            <a:ext cx="7197724" cy="47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44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6088113"/>
              </p:ext>
            </p:extLst>
          </p:nvPr>
        </p:nvGraphicFramePr>
        <p:xfrm>
          <a:off x="1473" y="16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87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" y="16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B3AF1D18-8EE5-41CB-8627-043AFFE14322}" type="slidenum">
              <a:rPr lang="pt-PT">
                <a:solidFill>
                  <a:schemeClr val="tx1"/>
                </a:solidFill>
              </a:rPr>
              <a:pPr algn="ctr">
                <a:defRPr/>
              </a:pPr>
              <a:t>2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6" name="Rectângulo 5"/>
          <p:cNvSpPr>
            <a:spLocks noChangeArrowheads="1"/>
          </p:cNvSpPr>
          <p:nvPr/>
        </p:nvSpPr>
        <p:spPr bwMode="auto">
          <a:xfrm>
            <a:off x="1090198" y="1746605"/>
            <a:ext cx="7764242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2000" b="1" u="sng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Projecções macroeconómicas</a:t>
            </a:r>
            <a:endParaRPr lang="pt-PT" sz="1600" b="1" i="1" u="sng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92075" indent="-92075">
              <a:spcBef>
                <a:spcPts val="2400"/>
              </a:spcBef>
              <a:spcAft>
                <a:spcPts val="0"/>
              </a:spcAft>
            </a:pPr>
            <a:r>
              <a:rPr lang="pt-PT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Economia </a:t>
            </a:r>
            <a:r>
              <a:rPr lang="pt-PT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Portuguesa: evolução recente e perspetivas </a:t>
            </a:r>
          </a:p>
          <a:p>
            <a:pPr marL="92075" indent="-92075">
              <a:spcBef>
                <a:spcPts val="0"/>
              </a:spcBef>
              <a:spcAft>
                <a:spcPts val="1200"/>
              </a:spcAft>
            </a:pPr>
            <a:endParaRPr lang="en-US" sz="16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1006475" lvl="2" indent="-92075">
              <a:spcBef>
                <a:spcPts val="1200"/>
              </a:spcBef>
              <a:spcAft>
                <a:spcPts val="1200"/>
              </a:spcAft>
            </a:pPr>
            <a:r>
              <a:rPr lang="pt-PT" sz="2000" dirty="0" smtClean="0">
                <a:latin typeface="+mn-lt"/>
              </a:rPr>
              <a:t>2.1 Crescimento </a:t>
            </a:r>
            <a:r>
              <a:rPr lang="pt-PT" sz="2000" dirty="0">
                <a:latin typeface="+mn-lt"/>
              </a:rPr>
              <a:t>económico </a:t>
            </a:r>
            <a:r>
              <a:rPr lang="pt-PT" sz="16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pt-PT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Economic</a:t>
            </a:r>
            <a:r>
              <a:rPr lang="pt-PT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pt-PT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growth</a:t>
            </a:r>
            <a:endParaRPr lang="pt-PT" sz="16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defTabSz="538163">
              <a:spcAft>
                <a:spcPts val="1200"/>
              </a:spcAft>
            </a:pPr>
            <a:r>
              <a:rPr lang="pt-PT" sz="2000" dirty="0" smtClean="0">
                <a:latin typeface="+mn-lt"/>
              </a:rPr>
              <a:t>2.2 Competitividade </a:t>
            </a:r>
            <a:r>
              <a:rPr lang="pt-PT" sz="2000" dirty="0">
                <a:latin typeface="+mn-lt"/>
              </a:rPr>
              <a:t>Internacional </a:t>
            </a:r>
            <a:r>
              <a:rPr lang="pt-PT" sz="16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pt-PT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International</a:t>
            </a:r>
            <a:r>
              <a:rPr lang="pt-PT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pt-PT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Competitiveness</a:t>
            </a:r>
            <a:endParaRPr lang="pt-PT" sz="16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defTabSz="538163">
              <a:spcAft>
                <a:spcPts val="1200"/>
              </a:spcAft>
            </a:pPr>
            <a:r>
              <a:rPr lang="pt-PT" sz="2000" dirty="0" smtClean="0">
                <a:latin typeface="+mn-lt"/>
              </a:rPr>
              <a:t>2.3 Relações com o exterior </a:t>
            </a:r>
            <a:r>
              <a:rPr lang="pt-PT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Foreign relationships</a:t>
            </a:r>
            <a:endParaRPr lang="pt-PT" sz="16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defTabSz="538163">
              <a:spcAft>
                <a:spcPts val="1200"/>
              </a:spcAft>
            </a:pPr>
            <a:r>
              <a:rPr lang="pt-PT" sz="2000" dirty="0" smtClean="0">
                <a:latin typeface="+mn-lt"/>
              </a:rPr>
              <a:t>2.4 Dívida por setor Institucional </a:t>
            </a:r>
            <a:r>
              <a:rPr lang="pt-PT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Debt by Institutional sector</a:t>
            </a:r>
            <a:endParaRPr lang="pt-PT" sz="16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defTabSz="538163">
              <a:spcAft>
                <a:spcPts val="1200"/>
              </a:spcAft>
            </a:pPr>
            <a:endParaRPr lang="pt-PT" sz="2000" dirty="0" smtClean="0">
              <a:latin typeface="Calibri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36850" y="1746605"/>
            <a:ext cx="540000" cy="540000"/>
          </a:xfrm>
          <a:prstGeom prst="ellipse">
            <a:avLst/>
          </a:prstGeom>
          <a:solidFill>
            <a:srgbClr val="BBE0E3"/>
          </a:solidFill>
        </p:spPr>
        <p:txBody>
          <a:bodyPr wrap="none" lIns="0" tIns="0" rIns="0" bIns="0" anchor="ctr">
            <a:no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1</a:t>
            </a:r>
            <a:endParaRPr lang="pt-PT" sz="2800" b="1" dirty="0"/>
          </a:p>
        </p:txBody>
      </p:sp>
      <p:sp>
        <p:nvSpPr>
          <p:cNvPr id="9" name="Oval 8"/>
          <p:cNvSpPr/>
          <p:nvPr/>
        </p:nvSpPr>
        <p:spPr>
          <a:xfrm>
            <a:off x="356116" y="2522805"/>
            <a:ext cx="540000" cy="540000"/>
          </a:xfrm>
          <a:prstGeom prst="ellipse">
            <a:avLst/>
          </a:prstGeom>
          <a:solidFill>
            <a:srgbClr val="BBE0E3"/>
          </a:solidFill>
        </p:spPr>
        <p:txBody>
          <a:bodyPr wrap="none" lIns="0" tIns="0" rIns="0" bIns="0" anchor="ctr">
            <a:no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2</a:t>
            </a:r>
            <a:endParaRPr lang="pt-P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20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06400" y="863097"/>
            <a:ext cx="8760202" cy="369332"/>
            <a:chOff x="406400" y="863097"/>
            <a:chExt cx="8760202" cy="369332"/>
          </a:xfrm>
        </p:grpSpPr>
        <p:sp>
          <p:nvSpPr>
            <p:cNvPr id="13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Exportações </a:t>
              </a:r>
              <a:r>
                <a:rPr lang="pt-PT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em % do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PIB </a:t>
              </a:r>
              <a:r>
                <a:rPr lang="pt-PT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/ </a:t>
              </a:r>
              <a:r>
                <a:rPr lang="pt-PT" sz="1600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Exports</a:t>
              </a:r>
              <a:r>
                <a:rPr lang="pt-PT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in % </a:t>
              </a:r>
              <a:r>
                <a:rPr lang="pt-PT" sz="1600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of</a:t>
              </a:r>
              <a:r>
                <a:rPr lang="pt-PT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GDP</a:t>
              </a:r>
              <a:endParaRPr lang="pt-PT" sz="1600" b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4" name="Conexão recta 13"/>
            <p:cNvCxnSpPr/>
            <p:nvPr/>
          </p:nvCxnSpPr>
          <p:spPr>
            <a:xfrm>
              <a:off x="429002" y="1228017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Rectângulo 1"/>
          <p:cNvSpPr/>
          <p:nvPr/>
        </p:nvSpPr>
        <p:spPr>
          <a:xfrm>
            <a:off x="406400" y="1268884"/>
            <a:ext cx="873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A performance das exportações portuguesas tem registado uma evolução positiva mas permanece aquém de países com dimensão semelhante. </a:t>
            </a:r>
            <a:r>
              <a:rPr lang="pt-PT" sz="1400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/ </a:t>
            </a:r>
            <a:r>
              <a:rPr lang="pt-PT" sz="14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Portuguese </a:t>
            </a:r>
            <a:r>
              <a:rPr lang="pt-PT" sz="1400" i="1" dirty="0" err="1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exports</a:t>
            </a:r>
            <a:r>
              <a:rPr lang="pt-PT" sz="1400" i="1" dirty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have</a:t>
            </a:r>
            <a:r>
              <a:rPr lang="pt-PT" sz="1400" i="1" dirty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been</a:t>
            </a:r>
            <a:r>
              <a:rPr lang="pt-PT" sz="1400" i="1" dirty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  </a:t>
            </a:r>
            <a:r>
              <a:rPr lang="pt-PT" sz="1400" i="1" dirty="0" err="1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growing</a:t>
            </a:r>
            <a:r>
              <a:rPr lang="pt-PT" sz="1400" i="1" dirty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but</a:t>
            </a:r>
            <a:r>
              <a:rPr lang="pt-PT" sz="14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remain</a:t>
            </a:r>
            <a:r>
              <a:rPr lang="pt-PT" sz="14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below</a:t>
            </a:r>
            <a:r>
              <a:rPr lang="pt-PT" sz="14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 countries </a:t>
            </a:r>
            <a:r>
              <a:rPr lang="pt-PT" sz="1400" i="1" dirty="0" err="1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with</a:t>
            </a:r>
            <a:r>
              <a:rPr lang="pt-PT" sz="14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 similar </a:t>
            </a:r>
            <a:r>
              <a:rPr lang="pt-PT" sz="1400" i="1" dirty="0" err="1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size</a:t>
            </a:r>
            <a:r>
              <a:rPr lang="pt-PT" sz="1400" i="1" dirty="0" smtClean="0">
                <a:solidFill>
                  <a:srgbClr val="FFFFFF">
                    <a:lumMod val="50000"/>
                  </a:srgbClr>
                </a:solidFill>
                <a:latin typeface="Calibri"/>
                <a:cs typeface="Arial" pitchFamily="34" charset="0"/>
              </a:rPr>
              <a:t> </a:t>
            </a:r>
          </a:p>
        </p:txBody>
      </p:sp>
      <p:sp>
        <p:nvSpPr>
          <p:cNvPr id="9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400" b="1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" y="1792104"/>
            <a:ext cx="8480425" cy="465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03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634739" y="5710788"/>
            <a:ext cx="828092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5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Fonte/ Source</a:t>
            </a:r>
            <a:r>
              <a:rPr lang="pt-PT" sz="105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: Eurostat; </a:t>
            </a:r>
            <a:r>
              <a:rPr lang="pt-PT" sz="105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Nota</a:t>
            </a:r>
            <a:r>
              <a:rPr lang="pt-PT" sz="105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: </a:t>
            </a:r>
            <a:r>
              <a:rPr lang="pt-PT" sz="1050" dirty="0" err="1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Index</a:t>
            </a:r>
            <a:r>
              <a:rPr lang="pt-PT" sz="105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2010=100. As </a:t>
            </a:r>
            <a:r>
              <a:rPr lang="pt-PT" sz="105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estimativas referem-se a 37 parceiros comerciais. As descidas no índice (</a:t>
            </a:r>
            <a:r>
              <a:rPr lang="pt-PT" sz="105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2010=100</a:t>
            </a:r>
            <a:r>
              <a:rPr lang="pt-PT" sz="105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) refletem um aumento na competitividade, enquanto um aumento mostram uma perda da mesma. Países no índice: UE28, Austrália, Canadá, Japão, México, Nova Zelândia, Noruega, Suíça, Turquia e EUA. </a:t>
            </a:r>
            <a:r>
              <a:rPr lang="pt-PT" sz="105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pt-PT" sz="1050" b="1" dirty="0">
                <a:solidFill>
                  <a:prstClr val="black"/>
                </a:solidFill>
                <a:latin typeface="Calibri"/>
              </a:rPr>
              <a:t>Note: </a:t>
            </a:r>
            <a:r>
              <a:rPr lang="pt-PT" sz="1050" dirty="0" err="1">
                <a:solidFill>
                  <a:prstClr val="black"/>
                </a:solidFill>
                <a:latin typeface="Calibri"/>
              </a:rPr>
              <a:t>Index</a:t>
            </a:r>
            <a:r>
              <a:rPr lang="pt-PT" sz="1050" dirty="0">
                <a:solidFill>
                  <a:prstClr val="black"/>
                </a:solidFill>
                <a:latin typeface="Calibri"/>
              </a:rPr>
              <a:t> 2010=100. </a:t>
            </a:r>
            <a:r>
              <a:rPr lang="pt-PT" sz="1050" dirty="0" err="1">
                <a:solidFill>
                  <a:srgbClr val="000000"/>
                </a:solidFill>
                <a:latin typeface="Calibri"/>
              </a:rPr>
              <a:t>Estimates</a:t>
            </a:r>
            <a:r>
              <a:rPr lang="pt-PT" sz="105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1050" dirty="0" err="1">
                <a:solidFill>
                  <a:srgbClr val="000000"/>
                </a:solidFill>
                <a:latin typeface="Calibri"/>
              </a:rPr>
              <a:t>concerning</a:t>
            </a:r>
            <a:r>
              <a:rPr lang="pt-PT" sz="1050" dirty="0">
                <a:solidFill>
                  <a:srgbClr val="000000"/>
                </a:solidFill>
                <a:latin typeface="Calibri"/>
              </a:rPr>
              <a:t> 37 </a:t>
            </a:r>
            <a:r>
              <a:rPr lang="pt-PT" sz="1050" dirty="0" err="1">
                <a:solidFill>
                  <a:srgbClr val="000000"/>
                </a:solidFill>
                <a:latin typeface="Calibri"/>
              </a:rPr>
              <a:t>trading</a:t>
            </a:r>
            <a:r>
              <a:rPr lang="pt-PT" sz="105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1050" dirty="0" err="1">
                <a:solidFill>
                  <a:srgbClr val="000000"/>
                </a:solidFill>
                <a:latin typeface="Calibri"/>
              </a:rPr>
              <a:t>partners</a:t>
            </a:r>
            <a:r>
              <a:rPr lang="pt-PT" sz="1050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n-US" sz="1050" dirty="0">
                <a:solidFill>
                  <a:srgbClr val="000000"/>
                </a:solidFill>
                <a:latin typeface="Calibri"/>
              </a:rPr>
              <a:t>Decreases in the index (2010=100) reflects a gain in competitiveness, while an increase shows a loss in competitiveness. Countries in the index: EU28, Australia, Canada, Japan, Mexico, New Zealand, Norway, Switzerland, Turkey and USA.</a:t>
            </a:r>
            <a:endParaRPr lang="pt-PT" sz="1050" dirty="0">
              <a:solidFill>
                <a:srgbClr val="000000"/>
              </a:solidFill>
              <a:latin typeface="Calibri"/>
            </a:endParaRPr>
          </a:p>
          <a:p>
            <a:pPr algn="just"/>
            <a:endParaRPr lang="pt-PT" sz="1050" dirty="0">
              <a:solidFill>
                <a:srgbClr val="0066FF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990600" y="6553200"/>
            <a:ext cx="7162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AF1D18-8EE5-41CB-8627-043AFFE14322}" type="slidenum">
              <a:rPr lang="pt-PT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406399" y="863096"/>
            <a:ext cx="8737601" cy="375678"/>
            <a:chOff x="406399" y="863097"/>
            <a:chExt cx="8737601" cy="369332"/>
          </a:xfrm>
        </p:grpSpPr>
        <p:sp>
          <p:nvSpPr>
            <p:cNvPr id="17" name="Rectângulo 1"/>
            <p:cNvSpPr/>
            <p:nvPr/>
          </p:nvSpPr>
          <p:spPr>
            <a:xfrm>
              <a:off x="406400" y="863097"/>
              <a:ext cx="8737600" cy="363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Taxa de câmbio efetiva real (baseada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no IPC) </a:t>
              </a:r>
              <a:r>
                <a:rPr lang="pt-PT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/ </a:t>
              </a:r>
              <a:r>
                <a:rPr lang="en-US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Real Effective Exchange Rate (CPI based) </a:t>
              </a:r>
            </a:p>
          </p:txBody>
        </p:sp>
        <p:cxnSp>
          <p:nvCxnSpPr>
            <p:cNvPr id="18" name="Conexão recta 17"/>
            <p:cNvCxnSpPr/>
            <p:nvPr/>
          </p:nvCxnSpPr>
          <p:spPr>
            <a:xfrm>
              <a:off x="406399" y="1232429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2" name="Rectângulo 4"/>
          <p:cNvSpPr>
            <a:spLocks noChangeArrowheads="1"/>
          </p:cNvSpPr>
          <p:nvPr/>
        </p:nvSpPr>
        <p:spPr bwMode="auto">
          <a:xfrm>
            <a:off x="406400" y="1351257"/>
            <a:ext cx="79122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A taxa de </a:t>
            </a:r>
            <a:r>
              <a:rPr lang="en-GB" sz="1400" dirty="0" err="1" smtClean="0">
                <a:solidFill>
                  <a:srgbClr val="000000"/>
                </a:solidFill>
                <a:latin typeface="Calibri"/>
              </a:rPr>
              <a:t>câmbio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  <a:latin typeface="Calibri"/>
              </a:rPr>
              <a:t>baseada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 no IPC das </a:t>
            </a:r>
            <a:r>
              <a:rPr lang="en-GB" sz="1400" dirty="0" err="1" smtClean="0">
                <a:solidFill>
                  <a:srgbClr val="000000"/>
                </a:solidFill>
                <a:latin typeface="Calibri"/>
              </a:rPr>
              <a:t>economias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  <a:latin typeface="Calibri"/>
              </a:rPr>
              <a:t>desenvolvidas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 tem </a:t>
            </a:r>
            <a:r>
              <a:rPr lang="en-GB" sz="1400" dirty="0" err="1" smtClean="0">
                <a:solidFill>
                  <a:srgbClr val="000000"/>
                </a:solidFill>
                <a:latin typeface="Calibri"/>
              </a:rPr>
              <a:t>vindo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  <a:latin typeface="Calibri"/>
              </a:rPr>
              <a:t>diminuir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  <a:latin typeface="Calibri"/>
              </a:rPr>
              <a:t>desde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 2009/ </a:t>
            </a:r>
            <a:r>
              <a:rPr lang="en-GB" sz="1400" i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The CPI rate of </a:t>
            </a:r>
            <a:r>
              <a:rPr lang="en-US" sz="1400" i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developed </a:t>
            </a: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economies </a:t>
            </a:r>
            <a:r>
              <a:rPr lang="en-US" sz="1400" i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has been decreasing </a:t>
            </a: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since </a:t>
            </a:r>
            <a:r>
              <a:rPr lang="en-US" sz="1400" i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2009</a:t>
            </a:r>
            <a:endParaRPr lang="en-US" sz="1400" i="1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15" name="Rectângulo 4"/>
          <p:cNvSpPr>
            <a:spLocks noChangeArrowheads="1"/>
          </p:cNvSpPr>
          <p:nvPr/>
        </p:nvSpPr>
        <p:spPr bwMode="auto">
          <a:xfrm>
            <a:off x="177539" y="0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>
                <a:solidFill>
                  <a:srgbClr val="FFFFFF"/>
                </a:solidFill>
                <a:latin typeface="Calibri"/>
              </a:rPr>
              <a:t>Portugal: Competitividade internacional</a:t>
            </a:r>
          </a:p>
          <a:p>
            <a:pPr>
              <a:spcAft>
                <a:spcPts val="0"/>
              </a:spcAft>
            </a:pPr>
            <a:r>
              <a:rPr lang="pt-PT" sz="2000" b="1" dirty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>
                <a:solidFill>
                  <a:srgbClr val="FFFFFF"/>
                </a:solidFill>
                <a:latin typeface="Calibri"/>
              </a:rPr>
              <a:t>International</a:t>
            </a:r>
            <a:r>
              <a:rPr lang="pt-PT" b="1" i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>
                <a:solidFill>
                  <a:srgbClr val="FFFFFF"/>
                </a:solidFill>
                <a:latin typeface="Calibri"/>
              </a:rPr>
              <a:t>competitiveness</a:t>
            </a:r>
            <a:endParaRPr lang="pt-PT" b="1" i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22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1874477"/>
            <a:ext cx="808990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8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4"/>
          <p:cNvSpPr>
            <a:spLocks noChangeArrowheads="1"/>
          </p:cNvSpPr>
          <p:nvPr/>
        </p:nvSpPr>
        <p:spPr bwMode="auto">
          <a:xfrm>
            <a:off x="406400" y="1232429"/>
            <a:ext cx="79122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Calibri"/>
              </a:rPr>
              <a:t>A taxa de </a:t>
            </a:r>
            <a:r>
              <a:rPr lang="en-GB" sz="1600" dirty="0" err="1" smtClean="0">
                <a:solidFill>
                  <a:srgbClr val="000000"/>
                </a:solidFill>
                <a:latin typeface="Calibri"/>
              </a:rPr>
              <a:t>câmbio</a:t>
            </a:r>
            <a:r>
              <a:rPr lang="en-GB" sz="16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Calibri"/>
              </a:rPr>
              <a:t>baseada</a:t>
            </a:r>
            <a:r>
              <a:rPr lang="en-GB" sz="16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Calibri"/>
              </a:rPr>
              <a:t>nos</a:t>
            </a:r>
            <a:r>
              <a:rPr lang="en-GB" sz="1600" dirty="0" smtClean="0">
                <a:solidFill>
                  <a:srgbClr val="000000"/>
                </a:solidFill>
                <a:latin typeface="Calibri"/>
              </a:rPr>
              <a:t> CTUPs </a:t>
            </a:r>
            <a:r>
              <a:rPr lang="en-GB" sz="1600" dirty="0" err="1" smtClean="0">
                <a:solidFill>
                  <a:srgbClr val="000000"/>
                </a:solidFill>
                <a:latin typeface="Calibri"/>
              </a:rPr>
              <a:t>diminuiu</a:t>
            </a:r>
            <a:r>
              <a:rPr lang="en-GB" sz="16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Calibri"/>
              </a:rPr>
              <a:t>significativamente</a:t>
            </a:r>
            <a:r>
              <a:rPr lang="en-GB" sz="16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Calibri"/>
              </a:rPr>
              <a:t>desde</a:t>
            </a:r>
            <a:r>
              <a:rPr lang="en-GB" sz="1600" dirty="0" smtClean="0">
                <a:solidFill>
                  <a:srgbClr val="000000"/>
                </a:solidFill>
                <a:latin typeface="Calibri"/>
              </a:rPr>
              <a:t> 2009 / </a:t>
            </a:r>
            <a:r>
              <a:rPr lang="en-GB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ULC based REER decreased significantly since </a:t>
            </a:r>
            <a:r>
              <a:rPr lang="en-GB" sz="1400" i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2009</a:t>
            </a:r>
            <a:endParaRPr lang="en-GB" sz="1400" i="1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14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990600" y="6553200"/>
            <a:ext cx="7162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AF1D18-8EE5-41CB-8627-043AFFE14322}" type="slidenum">
              <a:rPr lang="pt-PT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06399" y="863097"/>
            <a:ext cx="8737601" cy="369332"/>
            <a:chOff x="406399" y="863097"/>
            <a:chExt cx="8737601" cy="369332"/>
          </a:xfrm>
        </p:grpSpPr>
        <p:sp>
          <p:nvSpPr>
            <p:cNvPr id="17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Taxa de câmbio efetiva real (baseada nos </a:t>
              </a:r>
              <a:r>
                <a:rPr lang="pt-PT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CTUPs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) </a:t>
              </a:r>
              <a:r>
                <a:rPr lang="pt-PT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/ 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Real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Effective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Exchange Rate (ULC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based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) </a:t>
              </a:r>
            </a:p>
          </p:txBody>
        </p:sp>
        <p:cxnSp>
          <p:nvCxnSpPr>
            <p:cNvPr id="19" name="Conexão recta 18"/>
            <p:cNvCxnSpPr/>
            <p:nvPr/>
          </p:nvCxnSpPr>
          <p:spPr>
            <a:xfrm>
              <a:off x="406399" y="1232429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0" name="CaixaDeTexto 19"/>
          <p:cNvSpPr txBox="1"/>
          <p:nvPr/>
        </p:nvSpPr>
        <p:spPr>
          <a:xfrm>
            <a:off x="580146" y="5722049"/>
            <a:ext cx="82809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Fonte/ Source</a:t>
            </a:r>
            <a:r>
              <a:rPr lang="pt-PT" sz="10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: Eurostat </a:t>
            </a:r>
            <a:r>
              <a:rPr lang="pt-PT" sz="10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Nota: </a:t>
            </a:r>
            <a:r>
              <a:rPr lang="pt-PT" sz="10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As </a:t>
            </a:r>
            <a:r>
              <a:rPr lang="pt-PT" sz="1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estimativas referem-se a 37 parceiros comerciais. As descidas no índice (</a:t>
            </a:r>
            <a:r>
              <a:rPr lang="pt-PT" sz="10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2010=100</a:t>
            </a:r>
            <a:r>
              <a:rPr lang="pt-PT" sz="1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) refletem um aumento na competitividade, enquanto um aumento mostram uma perda da mesma. Países no índice: UE28, Austrália, Canadá, Japão, México, Nova Zelândia, Noruega, Suíça, Turquia e EUA</a:t>
            </a:r>
            <a:r>
              <a:rPr lang="pt-PT" sz="10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./ </a:t>
            </a:r>
            <a:r>
              <a:rPr lang="pt-PT" sz="1000" b="1" dirty="0" smtClean="0">
                <a:solidFill>
                  <a:prstClr val="black"/>
                </a:solidFill>
                <a:latin typeface="Calibri"/>
              </a:rPr>
              <a:t>Note</a:t>
            </a:r>
            <a:r>
              <a:rPr lang="pt-PT" sz="10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pt-PT" sz="1000" dirty="0" err="1">
                <a:solidFill>
                  <a:prstClr val="black"/>
                </a:solidFill>
                <a:latin typeface="Calibri"/>
              </a:rPr>
              <a:t>Index</a:t>
            </a:r>
            <a:r>
              <a:rPr lang="pt-PT" sz="1000" dirty="0">
                <a:solidFill>
                  <a:prstClr val="black"/>
                </a:solidFill>
                <a:latin typeface="Calibri"/>
              </a:rPr>
              <a:t> 2010=100. </a:t>
            </a:r>
            <a:r>
              <a:rPr lang="pt-PT" sz="1000" dirty="0" err="1">
                <a:solidFill>
                  <a:srgbClr val="000000"/>
                </a:solidFill>
                <a:latin typeface="Calibri"/>
              </a:rPr>
              <a:t>Estimates</a:t>
            </a:r>
            <a:r>
              <a:rPr lang="pt-PT" sz="1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1000" dirty="0" err="1">
                <a:solidFill>
                  <a:srgbClr val="000000"/>
                </a:solidFill>
                <a:latin typeface="Calibri"/>
              </a:rPr>
              <a:t>concerning</a:t>
            </a:r>
            <a:r>
              <a:rPr lang="pt-PT" sz="1000" dirty="0">
                <a:solidFill>
                  <a:srgbClr val="000000"/>
                </a:solidFill>
                <a:latin typeface="Calibri"/>
              </a:rPr>
              <a:t> 37 </a:t>
            </a:r>
            <a:r>
              <a:rPr lang="pt-PT" sz="1000" dirty="0" err="1">
                <a:solidFill>
                  <a:srgbClr val="000000"/>
                </a:solidFill>
                <a:latin typeface="Calibri"/>
              </a:rPr>
              <a:t>trading</a:t>
            </a:r>
            <a:r>
              <a:rPr lang="pt-PT" sz="1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1000" dirty="0" err="1">
                <a:solidFill>
                  <a:srgbClr val="000000"/>
                </a:solidFill>
                <a:latin typeface="Calibri"/>
              </a:rPr>
              <a:t>partners</a:t>
            </a:r>
            <a:r>
              <a:rPr lang="pt-PT" sz="1000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n-US" sz="1000" dirty="0">
                <a:solidFill>
                  <a:srgbClr val="000000"/>
                </a:solidFill>
                <a:latin typeface="Calibri"/>
              </a:rPr>
              <a:t>Decreases in the index (2010=100) reflects a gain in competitiveness, while an increase shows a loss in competitiveness. Countries in the index: EU28, Australia, Canada, Japan, Mexico, New Zealand, Norway, Switzerland, Turkey and USA</a:t>
            </a: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.</a:t>
            </a:r>
            <a:endParaRPr lang="pt-PT" sz="1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Rectângulo 4"/>
          <p:cNvSpPr>
            <a:spLocks noChangeArrowheads="1"/>
          </p:cNvSpPr>
          <p:nvPr/>
        </p:nvSpPr>
        <p:spPr bwMode="auto">
          <a:xfrm>
            <a:off x="190500" y="0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</a:rPr>
              <a:t>Portugal: Competitividade internacional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</a:rPr>
              <a:t>	</a:t>
            </a:r>
            <a:r>
              <a:rPr lang="pt-PT" sz="1600" b="1" i="1" dirty="0" smtClean="0">
                <a:solidFill>
                  <a:srgbClr val="FFFFFF"/>
                </a:solidFill>
              </a:rPr>
              <a:t>Portugal: </a:t>
            </a:r>
            <a:r>
              <a:rPr lang="pt-PT" sz="1600" b="1" i="1" dirty="0" err="1">
                <a:solidFill>
                  <a:srgbClr val="FFFFFF"/>
                </a:solidFill>
              </a:rPr>
              <a:t>International</a:t>
            </a:r>
            <a:r>
              <a:rPr lang="pt-PT" sz="1600" b="1" i="1" dirty="0">
                <a:solidFill>
                  <a:srgbClr val="FFFFFF"/>
                </a:solidFill>
              </a:rPr>
              <a:t> </a:t>
            </a:r>
            <a:r>
              <a:rPr lang="pt-PT" sz="1600" b="1" i="1" dirty="0" err="1" smtClean="0">
                <a:solidFill>
                  <a:srgbClr val="FFFFFF"/>
                </a:solidFill>
              </a:rPr>
              <a:t>competitiveness</a:t>
            </a:r>
            <a:endParaRPr lang="pt-PT" sz="2000" b="1" dirty="0" smtClean="0">
              <a:solidFill>
                <a:srgbClr val="FFFFFF"/>
              </a:solidFill>
            </a:endParaRPr>
          </a:p>
        </p:txBody>
      </p:sp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786427"/>
            <a:ext cx="755332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39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B3AF1D18-8EE5-41CB-8627-043AFFE14322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23</a:t>
            </a:fld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1829" y="6134247"/>
            <a:ext cx="89064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000000"/>
                </a:solidFill>
                <a:latin typeface="Calibri"/>
              </a:rPr>
              <a:t>Fonte/ Source</a:t>
            </a:r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: Eurostat. </a:t>
            </a:r>
            <a:r>
              <a:rPr lang="pt-PT" sz="1100" b="1" dirty="0" smtClean="0">
                <a:solidFill>
                  <a:srgbClr val="000000"/>
                </a:solidFill>
                <a:latin typeface="Calibri"/>
              </a:rPr>
              <a:t>Nota: </a:t>
            </a:r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PT</a:t>
            </a:r>
            <a:r>
              <a:rPr lang="pt-PT" sz="11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Dados corrigidos da sazonalidade; EU19, 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Dados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corrigidos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da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sazonalidade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e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adaptados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aos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dias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úteis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. </a:t>
            </a:r>
            <a:r>
              <a:rPr lang="en-US" sz="1100" b="1" dirty="0" smtClean="0">
                <a:solidFill>
                  <a:srgbClr val="000000"/>
                </a:solidFill>
                <a:latin typeface="Calibri"/>
              </a:rPr>
              <a:t>Note: </a:t>
            </a:r>
            <a:r>
              <a:rPr lang="pt-PT" sz="1100" dirty="0">
                <a:solidFill>
                  <a:srgbClr val="000000"/>
                </a:solidFill>
                <a:latin typeface="Calibri"/>
              </a:rPr>
              <a:t>PT, </a:t>
            </a:r>
            <a:r>
              <a:rPr lang="en-GB" sz="1100" dirty="0">
                <a:solidFill>
                  <a:srgbClr val="000000"/>
                </a:solidFill>
                <a:latin typeface="Calibri"/>
              </a:rPr>
              <a:t>Seasonally</a:t>
            </a:r>
            <a:r>
              <a:rPr lang="pt-PT" sz="11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100" dirty="0">
                <a:solidFill>
                  <a:srgbClr val="000000"/>
                </a:solidFill>
                <a:latin typeface="Calibri"/>
              </a:rPr>
              <a:t>adjusted</a:t>
            </a:r>
            <a:r>
              <a:rPr lang="pt-PT" sz="1100" dirty="0">
                <a:solidFill>
                  <a:srgbClr val="000000"/>
                </a:solidFill>
                <a:latin typeface="Calibri"/>
              </a:rPr>
              <a:t> data; EA19, </a:t>
            </a:r>
            <a:r>
              <a:rPr lang="en-US" sz="1100" dirty="0">
                <a:solidFill>
                  <a:srgbClr val="000000"/>
                </a:solidFill>
                <a:latin typeface="Calibri"/>
              </a:rPr>
              <a:t>Seasonally adjusted and adjusted data by working 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days.</a:t>
            </a:r>
            <a:endParaRPr lang="pt-PT" sz="1100" dirty="0">
              <a:solidFill>
                <a:srgbClr val="000000"/>
              </a:solidFill>
              <a:latin typeface="Calibri"/>
            </a:endParaRPr>
          </a:p>
          <a:p>
            <a:endParaRPr lang="pt-PT" sz="11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Rectângulo 1"/>
          <p:cNvSpPr/>
          <p:nvPr/>
        </p:nvSpPr>
        <p:spPr>
          <a:xfrm>
            <a:off x="352961" y="1250095"/>
            <a:ext cx="88444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4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Apesar da diminuição verificada no primeiro trimestre de 2019, as </a:t>
            </a:r>
            <a:r>
              <a:rPr lang="pt-PT" sz="1400" dirty="0">
                <a:solidFill>
                  <a:srgbClr val="000000"/>
                </a:solidFill>
                <a:latin typeface="Calibri"/>
                <a:cs typeface="Arial" pitchFamily="34" charset="0"/>
              </a:rPr>
              <a:t>empresas portuguesas estão a ganhar competitividade através da melhoria da produtividade </a:t>
            </a:r>
            <a:r>
              <a:rPr lang="pt-PT" sz="14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laboral. / </a:t>
            </a:r>
            <a:r>
              <a:rPr lang="pt-PT" sz="14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Despite</a:t>
            </a:r>
            <a:r>
              <a:rPr lang="pt-PT" sz="14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a </a:t>
            </a:r>
            <a:r>
              <a:rPr lang="pt-PT" sz="14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small</a:t>
            </a:r>
            <a:r>
              <a:rPr lang="pt-PT" sz="14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reduction</a:t>
            </a:r>
            <a:r>
              <a:rPr lang="pt-PT" sz="14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in </a:t>
            </a:r>
            <a:r>
              <a:rPr lang="pt-PT" sz="14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the</a:t>
            </a:r>
            <a:r>
              <a:rPr lang="pt-PT" sz="14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first</a:t>
            </a:r>
            <a:r>
              <a:rPr lang="pt-PT" sz="14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quarter</a:t>
            </a:r>
            <a:r>
              <a:rPr lang="pt-PT" sz="14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dirty="0" err="1" smtClean="0">
                <a:solidFill>
                  <a:srgbClr val="000000"/>
                </a:solidFill>
                <a:latin typeface="Calibri"/>
                <a:cs typeface="Arial" pitchFamily="34" charset="0"/>
              </a:rPr>
              <a:t>of</a:t>
            </a:r>
            <a:r>
              <a:rPr lang="pt-PT" sz="1400" dirty="0" smtClean="0">
                <a:solidFill>
                  <a:srgbClr val="000000"/>
                </a:solidFill>
                <a:latin typeface="Calibri"/>
                <a:cs typeface="Arial" pitchFamily="34" charset="0"/>
              </a:rPr>
              <a:t> 2019, P</a:t>
            </a:r>
            <a:r>
              <a:rPr lang="pt-PT" sz="1400" i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ortuguese </a:t>
            </a:r>
            <a:r>
              <a:rPr lang="pt-PT" sz="14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firms</a:t>
            </a:r>
            <a:r>
              <a:rPr lang="pt-PT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 are </a:t>
            </a:r>
            <a:r>
              <a:rPr lang="pt-PT" sz="14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gaining</a:t>
            </a:r>
            <a:r>
              <a:rPr lang="pt-PT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competitiveness</a:t>
            </a:r>
            <a:r>
              <a:rPr lang="pt-PT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through</a:t>
            </a:r>
            <a:r>
              <a:rPr lang="pt-PT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the</a:t>
            </a:r>
            <a:r>
              <a:rPr lang="pt-PT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improvement</a:t>
            </a:r>
            <a:r>
              <a:rPr lang="pt-PT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of</a:t>
            </a:r>
            <a:r>
              <a:rPr lang="pt-PT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labour</a:t>
            </a:r>
            <a:r>
              <a:rPr lang="pt-PT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 </a:t>
            </a:r>
            <a:r>
              <a:rPr lang="pt-PT" sz="1400" i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productivity</a:t>
            </a:r>
            <a:r>
              <a:rPr lang="pt-PT" sz="1400" i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cs typeface="Arial" pitchFamily="34" charset="0"/>
              </a:rPr>
              <a:t>.</a:t>
            </a:r>
            <a:endParaRPr lang="pt-PT" sz="1400" i="1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406399" y="863097"/>
            <a:ext cx="8737601" cy="369332"/>
            <a:chOff x="406399" y="863097"/>
            <a:chExt cx="8737601" cy="369332"/>
          </a:xfrm>
        </p:grpSpPr>
        <p:sp>
          <p:nvSpPr>
            <p:cNvPr id="18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Custos Unitários dos Trabalho – PT e EA /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Unit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Labour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Costs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– PT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and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EA</a:t>
              </a:r>
              <a:endParaRPr lang="pt-PT" sz="1600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9" name="Conexão recta 18"/>
            <p:cNvCxnSpPr/>
            <p:nvPr/>
          </p:nvCxnSpPr>
          <p:spPr>
            <a:xfrm>
              <a:off x="406399" y="1232429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Rectângulo 4"/>
          <p:cNvSpPr>
            <a:spLocks noChangeArrowheads="1"/>
          </p:cNvSpPr>
          <p:nvPr/>
        </p:nvSpPr>
        <p:spPr bwMode="auto">
          <a:xfrm>
            <a:off x="190500" y="0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Competitividade internacional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>
                <a:solidFill>
                  <a:srgbClr val="FFFFFF"/>
                </a:solidFill>
                <a:latin typeface="Calibri"/>
              </a:rPr>
              <a:t>International</a:t>
            </a:r>
            <a:r>
              <a:rPr lang="pt-PT" b="1" i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competitiveness</a:t>
            </a:r>
            <a:endParaRPr lang="pt-PT" sz="2000" b="1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" y="1915875"/>
            <a:ext cx="8099425" cy="421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2791384" y="2193741"/>
            <a:ext cx="1431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b="1" dirty="0" smtClean="0">
                <a:solidFill>
                  <a:srgbClr val="000000"/>
                </a:solidFill>
                <a:latin typeface="Calibri"/>
              </a:rPr>
              <a:t>(ULC</a:t>
            </a:r>
            <a:r>
              <a:rPr lang="en-US" sz="1200" b="1" dirty="0">
                <a:solidFill>
                  <a:srgbClr val="000000"/>
                </a:solidFill>
                <a:latin typeface="Calibri"/>
              </a:rPr>
              <a:t>: 2011q1=100)</a:t>
            </a:r>
          </a:p>
        </p:txBody>
      </p:sp>
    </p:spTree>
    <p:extLst>
      <p:ext uri="{BB962C8B-B14F-4D97-AF65-F5344CB8AC3E}">
        <p14:creationId xmlns:p14="http://schemas.microsoft.com/office/powerpoint/2010/main" val="379895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B3AF1D18-8EE5-41CB-8627-043AFFE14322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24</a:t>
            </a:fld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90550" y="5695461"/>
            <a:ext cx="815287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rgbClr val="000000"/>
                </a:solidFill>
                <a:latin typeface="Calibri"/>
              </a:rPr>
              <a:t>Fonte / Source</a:t>
            </a:r>
            <a:r>
              <a:rPr lang="pt-PT" sz="1050" dirty="0" smtClean="0">
                <a:solidFill>
                  <a:srgbClr val="000000"/>
                </a:solidFill>
                <a:latin typeface="Calibri"/>
              </a:rPr>
              <a:t>: Eurostat. Dados corrigidos da sazonalidade</a:t>
            </a:r>
            <a:r>
              <a:rPr lang="en-US" sz="105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/ </a:t>
            </a:r>
            <a:r>
              <a:rPr lang="en-US" sz="1050" dirty="0">
                <a:solidFill>
                  <a:srgbClr val="000000"/>
                </a:solidFill>
                <a:latin typeface="Calibri"/>
              </a:rPr>
              <a:t>Seasonally adjusted data.</a:t>
            </a:r>
            <a:endParaRPr lang="en-US" sz="105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050" b="1" dirty="0" smtClean="0">
                <a:solidFill>
                  <a:srgbClr val="000000"/>
                </a:solidFill>
                <a:latin typeface="Calibri"/>
              </a:rPr>
              <a:t>Nota: </a:t>
            </a:r>
            <a:r>
              <a:rPr lang="en-US" sz="1050" u="sng" dirty="0" err="1" smtClean="0">
                <a:solidFill>
                  <a:srgbClr val="000000"/>
                </a:solidFill>
                <a:latin typeface="Calibri"/>
              </a:rPr>
              <a:t>Setores</a:t>
            </a:r>
            <a:r>
              <a:rPr lang="en-US" sz="1050" u="sng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50" u="sng" dirty="0" err="1" smtClean="0">
                <a:solidFill>
                  <a:srgbClr val="000000"/>
                </a:solidFill>
                <a:latin typeface="Calibri"/>
              </a:rPr>
              <a:t>Transacionáveis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1050" dirty="0" err="1" smtClean="0">
                <a:solidFill>
                  <a:srgbClr val="000000"/>
                </a:solidFill>
                <a:latin typeface="Calibri"/>
              </a:rPr>
              <a:t>Secções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 A e </a:t>
            </a:r>
            <a:r>
              <a:rPr lang="en-US" sz="1050" dirty="0" err="1" smtClean="0">
                <a:solidFill>
                  <a:srgbClr val="000000"/>
                </a:solidFill>
                <a:latin typeface="Calibri"/>
              </a:rPr>
              <a:t>indústrias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  <a:latin typeface="Calibri"/>
              </a:rPr>
              <a:t>transformadoras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 (NACE 01  </a:t>
            </a:r>
            <a:r>
              <a:rPr lang="en-US" sz="1050" dirty="0" err="1" smtClean="0">
                <a:solidFill>
                  <a:srgbClr val="000000"/>
                </a:solidFill>
                <a:latin typeface="Calibri"/>
              </a:rPr>
              <a:t>até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 NACE 33) da NACE Rev2; </a:t>
            </a:r>
            <a:r>
              <a:rPr lang="en-US" sz="1050" u="sng" dirty="0" err="1" smtClean="0">
                <a:solidFill>
                  <a:srgbClr val="000000"/>
                </a:solidFill>
                <a:latin typeface="Calibri"/>
              </a:rPr>
              <a:t>Setores</a:t>
            </a:r>
            <a:r>
              <a:rPr lang="en-US" sz="1050" u="sng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50" u="sng" dirty="0" err="1" smtClean="0">
                <a:solidFill>
                  <a:srgbClr val="000000"/>
                </a:solidFill>
                <a:latin typeface="Calibri"/>
              </a:rPr>
              <a:t>não</a:t>
            </a:r>
            <a:r>
              <a:rPr lang="en-US" sz="1050" u="sng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1050" u="sng" dirty="0" smtClean="0">
                <a:solidFill>
                  <a:srgbClr val="000000"/>
                </a:solidFill>
                <a:latin typeface="Calibri"/>
              </a:rPr>
              <a:t>transacionáveis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1050" dirty="0" err="1" smtClean="0">
                <a:solidFill>
                  <a:srgbClr val="000000"/>
                </a:solidFill>
                <a:latin typeface="Calibri"/>
              </a:rPr>
              <a:t>Seções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 B, D, E , F (</a:t>
            </a:r>
            <a:r>
              <a:rPr lang="en-US" sz="1050" dirty="0" err="1" smtClean="0">
                <a:solidFill>
                  <a:srgbClr val="000000"/>
                </a:solidFill>
                <a:latin typeface="Calibri"/>
              </a:rPr>
              <a:t>outras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  <a:latin typeface="Calibri"/>
              </a:rPr>
              <a:t>indústrias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  <a:latin typeface="Calibri"/>
              </a:rPr>
              <a:t>excluindo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 as </a:t>
            </a:r>
            <a:r>
              <a:rPr lang="en-US" sz="1050" dirty="0" err="1" smtClean="0">
                <a:solidFill>
                  <a:srgbClr val="000000"/>
                </a:solidFill>
                <a:latin typeface="Calibri"/>
              </a:rPr>
              <a:t>transformadoras</a:t>
            </a:r>
            <a:r>
              <a:rPr lang="en-US" sz="1050" dirty="0" smtClean="0">
                <a:solidFill>
                  <a:srgbClr val="000000"/>
                </a:solidFill>
                <a:latin typeface="Calibri"/>
              </a:rPr>
              <a:t>), G, H,I, K, L, N e R da NACE Rev2. </a:t>
            </a:r>
            <a:r>
              <a:rPr lang="en-US" sz="1050" b="1" i="1" dirty="0" smtClean="0">
                <a:solidFill>
                  <a:srgbClr val="000000"/>
                </a:solidFill>
                <a:latin typeface="Calibri"/>
              </a:rPr>
              <a:t>Note</a:t>
            </a:r>
            <a:r>
              <a:rPr lang="en-US" sz="1050" b="1" i="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1050" i="1" u="sng" dirty="0">
                <a:solidFill>
                  <a:srgbClr val="000000"/>
                </a:solidFill>
                <a:latin typeface="Calibri"/>
              </a:rPr>
              <a:t>Tradable Sectors</a:t>
            </a:r>
            <a:r>
              <a:rPr lang="en-US" sz="1050" i="1" dirty="0">
                <a:solidFill>
                  <a:srgbClr val="000000"/>
                </a:solidFill>
                <a:latin typeface="Calibri"/>
              </a:rPr>
              <a:t>: Sections A and manufacturing industries (from NACE 01  to NACE 33) from NACE Rev2; </a:t>
            </a:r>
            <a:r>
              <a:rPr lang="en-US" sz="1050" i="1" u="sng" dirty="0">
                <a:solidFill>
                  <a:srgbClr val="000000"/>
                </a:solidFill>
                <a:latin typeface="Calibri"/>
              </a:rPr>
              <a:t>Non tradable sectors</a:t>
            </a:r>
            <a:r>
              <a:rPr lang="en-US" sz="1050" i="1" dirty="0">
                <a:solidFill>
                  <a:srgbClr val="000000"/>
                </a:solidFill>
                <a:latin typeface="Calibri"/>
              </a:rPr>
              <a:t>: Sections B, D, E , F (other industries excluding manufacturing), G, H,I, K, L, N and R from NACE Rev2</a:t>
            </a:r>
            <a:r>
              <a:rPr lang="en-US" sz="1050" i="1" dirty="0" smtClean="0">
                <a:solidFill>
                  <a:srgbClr val="000000"/>
                </a:solidFill>
                <a:latin typeface="Calibri"/>
              </a:rPr>
              <a:t>.</a:t>
            </a:r>
            <a:endParaRPr lang="pt-PT" sz="105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06399" y="863097"/>
            <a:ext cx="8737601" cy="646331"/>
            <a:chOff x="406399" y="863097"/>
            <a:chExt cx="8737601" cy="646331"/>
          </a:xfrm>
        </p:grpSpPr>
        <p:sp>
          <p:nvSpPr>
            <p:cNvPr id="18" name="Rectângulo 1"/>
            <p:cNvSpPr/>
            <p:nvPr/>
          </p:nvSpPr>
          <p:spPr>
            <a:xfrm>
              <a:off x="406400" y="863097"/>
              <a:ext cx="8737600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Custos Unitários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do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Trabalho – Transacionáveis e Não Transacionáveis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    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Unit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Labour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Costs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–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Tradables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and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Non 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Tradables</a:t>
              </a:r>
              <a:endParaRPr lang="pt-PT" sz="1600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9" name="Conexão recta 18"/>
            <p:cNvCxnSpPr/>
            <p:nvPr/>
          </p:nvCxnSpPr>
          <p:spPr>
            <a:xfrm>
              <a:off x="406399" y="1509428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International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competitiveness</a:t>
            </a:r>
            <a:endParaRPr lang="pt-PT" sz="2000" b="1" i="1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4" y="1756196"/>
            <a:ext cx="7654606" cy="422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6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chemeClr val="tx1"/>
                </a:solidFill>
              </a:rPr>
              <a:pPr algn="ctr">
                <a:defRPr/>
              </a:pPr>
              <a:t>25</a:t>
            </a:fld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406400" y="867058"/>
            <a:ext cx="8737600" cy="615553"/>
            <a:chOff x="406400" y="820892"/>
            <a:chExt cx="8737600" cy="615553"/>
          </a:xfrm>
        </p:grpSpPr>
        <p:sp>
          <p:nvSpPr>
            <p:cNvPr id="16" name="Rectângulo 1"/>
            <p:cNvSpPr/>
            <p:nvPr/>
          </p:nvSpPr>
          <p:spPr>
            <a:xfrm>
              <a:off x="406400" y="820892"/>
              <a:ext cx="8737600" cy="6155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Balança Comercial:/</a:t>
              </a:r>
              <a:r>
                <a:rPr lang="en-US" b="1" i="1" dirty="0" smtClean="0">
                  <a:solidFill>
                    <a:srgbClr val="000099"/>
                  </a:solidFill>
                  <a:latin typeface="+mj-lt"/>
                </a:rPr>
                <a:t>Trade Balance: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600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Evolução da Balança de Bens e Serviços /</a:t>
              </a:r>
              <a:r>
                <a:rPr lang="en-US" sz="1400" b="1" i="1" dirty="0" smtClean="0">
                  <a:solidFill>
                    <a:srgbClr val="000099"/>
                  </a:solidFill>
                  <a:latin typeface="+mj-lt"/>
                </a:rPr>
                <a:t> Development of Balance of goods and services</a:t>
              </a:r>
              <a:endParaRPr lang="pt-PT" sz="1600" b="1" i="1" dirty="0">
                <a:solidFill>
                  <a:srgbClr val="000099"/>
                </a:solidFill>
                <a:latin typeface="+mj-lt"/>
              </a:endParaRPr>
            </a:p>
          </p:txBody>
        </p:sp>
        <p:cxnSp>
          <p:nvCxnSpPr>
            <p:cNvPr id="17" name="Conexão recta 16"/>
            <p:cNvCxnSpPr/>
            <p:nvPr/>
          </p:nvCxnSpPr>
          <p:spPr>
            <a:xfrm>
              <a:off x="406400" y="1436445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8" name="CaixaDeTexto 17"/>
          <p:cNvSpPr txBox="1"/>
          <p:nvPr/>
        </p:nvSpPr>
        <p:spPr>
          <a:xfrm>
            <a:off x="3827341" y="6211403"/>
            <a:ext cx="24515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latin typeface="+mj-lt"/>
              </a:rPr>
              <a:t>Fonte/ </a:t>
            </a:r>
            <a:r>
              <a:rPr lang="pt-PT" sz="1100" dirty="0" err="1" smtClean="0">
                <a:latin typeface="+mj-lt"/>
              </a:rPr>
              <a:t>Source</a:t>
            </a:r>
            <a:r>
              <a:rPr lang="pt-PT" sz="1100" dirty="0" smtClean="0">
                <a:latin typeface="+mj-lt"/>
              </a:rPr>
              <a:t>: </a:t>
            </a:r>
            <a:r>
              <a:rPr lang="pt-PT" sz="1100" dirty="0" err="1" smtClean="0">
                <a:latin typeface="+mj-lt"/>
              </a:rPr>
              <a:t>BdP</a:t>
            </a:r>
            <a:endParaRPr lang="pt-PT" sz="1100" dirty="0">
              <a:latin typeface="+mj-lt"/>
            </a:endParaRPr>
          </a:p>
        </p:txBody>
      </p:sp>
      <p:sp>
        <p:nvSpPr>
          <p:cNvPr id="11" name="Rectângulo 4"/>
          <p:cNvSpPr>
            <a:spLocks noChangeArrowheads="1"/>
          </p:cNvSpPr>
          <p:nvPr/>
        </p:nvSpPr>
        <p:spPr bwMode="auto">
          <a:xfrm>
            <a:off x="190500" y="-2084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+mn-lt"/>
              </a:rPr>
              <a:t>Portugal: Relações com o exterior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+mn-lt"/>
              </a:rPr>
              <a:t>	</a:t>
            </a:r>
            <a:r>
              <a:rPr lang="pt-PT" b="1" i="1" dirty="0" smtClean="0">
                <a:solidFill>
                  <a:schemeClr val="bg1"/>
                </a:solidFill>
                <a:latin typeface="+mn-lt"/>
              </a:rPr>
              <a:t>Portugal: </a:t>
            </a:r>
            <a:r>
              <a:rPr lang="pt-PT" b="1" i="1" dirty="0" err="1">
                <a:solidFill>
                  <a:schemeClr val="bg1"/>
                </a:solidFill>
                <a:latin typeface="+mn-lt"/>
              </a:rPr>
              <a:t>Foreign</a:t>
            </a:r>
            <a:r>
              <a:rPr lang="pt-PT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PT" b="1" i="1" dirty="0" err="1" smtClean="0">
                <a:solidFill>
                  <a:schemeClr val="bg1"/>
                </a:solidFill>
                <a:latin typeface="+mn-lt"/>
              </a:rPr>
              <a:t>relationships</a:t>
            </a:r>
            <a:endParaRPr lang="pt-PT" sz="16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23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36" y="1482611"/>
            <a:ext cx="7442328" cy="485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3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5402925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278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latin typeface="Calibri"/>
              <a:cs typeface="Calibri"/>
              <a:sym typeface="Calibri"/>
            </a:endParaRPr>
          </a:p>
        </p:txBody>
      </p:sp>
      <p:sp>
        <p:nvSpPr>
          <p:cNvPr id="11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chemeClr val="tx1"/>
                </a:solidFill>
              </a:rPr>
              <a:pPr algn="ctr">
                <a:defRPr/>
              </a:pPr>
              <a:t>26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98720" y="6281149"/>
            <a:ext cx="75340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 smtClean="0">
                <a:latin typeface="+mj-lt"/>
              </a:rPr>
              <a:t>Nota: </a:t>
            </a:r>
            <a:r>
              <a:rPr lang="pt-PT" sz="1050" dirty="0">
                <a:latin typeface="+mj-lt"/>
              </a:rPr>
              <a:t>PIB ajustado de </a:t>
            </a:r>
            <a:r>
              <a:rPr lang="pt-PT" sz="1050" dirty="0" smtClean="0">
                <a:latin typeface="+mj-lt"/>
              </a:rPr>
              <a:t>sazonalidade/ </a:t>
            </a:r>
            <a:r>
              <a:rPr lang="pt-PT" sz="1050" i="1" dirty="0">
                <a:solidFill>
                  <a:schemeClr val="tx2"/>
                </a:solidFill>
                <a:latin typeface="+mj-lt"/>
              </a:rPr>
              <a:t>Note</a:t>
            </a:r>
            <a:r>
              <a:rPr lang="pt-PT" sz="1050" dirty="0">
                <a:solidFill>
                  <a:schemeClr val="tx2"/>
                </a:solidFill>
                <a:latin typeface="+mj-lt"/>
              </a:rPr>
              <a:t>: </a:t>
            </a:r>
            <a:r>
              <a:rPr lang="pt-PT" sz="1050" i="1" dirty="0" err="1">
                <a:solidFill>
                  <a:schemeClr val="tx2"/>
                </a:solidFill>
                <a:latin typeface="+mj-lt"/>
              </a:rPr>
              <a:t>Seasonally</a:t>
            </a:r>
            <a:r>
              <a:rPr lang="pt-PT" sz="1050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t-PT" sz="1050" i="1" dirty="0" err="1">
                <a:solidFill>
                  <a:schemeClr val="tx2"/>
                </a:solidFill>
                <a:latin typeface="+mj-lt"/>
              </a:rPr>
              <a:t>adjusted</a:t>
            </a:r>
            <a:r>
              <a:rPr lang="pt-PT" sz="1050" i="1" dirty="0">
                <a:solidFill>
                  <a:schemeClr val="tx2"/>
                </a:solidFill>
                <a:latin typeface="+mj-lt"/>
              </a:rPr>
              <a:t> GDP</a:t>
            </a:r>
          </a:p>
          <a:p>
            <a:pPr algn="ctr"/>
            <a:endParaRPr lang="pt-PT" sz="1050" i="1" dirty="0">
              <a:solidFill>
                <a:srgbClr val="0066FF"/>
              </a:solidFill>
              <a:latin typeface="+mj-lt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406400" y="889165"/>
            <a:ext cx="8737600" cy="369332"/>
            <a:chOff x="406400" y="863097"/>
            <a:chExt cx="8737600" cy="369332"/>
          </a:xfrm>
        </p:grpSpPr>
        <p:sp>
          <p:nvSpPr>
            <p:cNvPr id="14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Balança de </a:t>
              </a:r>
              <a:r>
                <a:rPr lang="pt-PT" b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Pagamentos – </a:t>
              </a:r>
              <a:r>
                <a:rPr lang="en-US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Balance of payments </a:t>
              </a:r>
              <a:endParaRPr lang="pt-PT" sz="1600" b="1" i="1" dirty="0">
                <a:solidFill>
                  <a:srgbClr val="000099"/>
                </a:solidFill>
                <a:latin typeface="+mj-lt"/>
                <a:cs typeface="Arial" pitchFamily="34" charset="0"/>
              </a:endParaRPr>
            </a:p>
          </p:txBody>
        </p:sp>
        <p:cxnSp>
          <p:nvCxnSpPr>
            <p:cNvPr id="15" name="Conexão recta 14"/>
            <p:cNvCxnSpPr/>
            <p:nvPr/>
          </p:nvCxnSpPr>
          <p:spPr>
            <a:xfrm>
              <a:off x="406400" y="1232429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" name="CaixaDeTexto 15"/>
          <p:cNvSpPr txBox="1"/>
          <p:nvPr/>
        </p:nvSpPr>
        <p:spPr>
          <a:xfrm>
            <a:off x="3596640" y="6096419"/>
            <a:ext cx="2017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 smtClean="0">
                <a:latin typeface="+mj-lt"/>
              </a:rPr>
              <a:t>Fonte/ </a:t>
            </a:r>
            <a:r>
              <a:rPr lang="pt-PT" sz="1050" dirty="0" err="1" smtClean="0">
                <a:latin typeface="+mj-lt"/>
              </a:rPr>
              <a:t>Source</a:t>
            </a:r>
            <a:r>
              <a:rPr lang="pt-PT" sz="1050" dirty="0" smtClean="0">
                <a:latin typeface="+mj-lt"/>
              </a:rPr>
              <a:t>: </a:t>
            </a:r>
            <a:r>
              <a:rPr lang="pt-PT" sz="1050" dirty="0" err="1" smtClean="0">
                <a:latin typeface="+mj-lt"/>
              </a:rPr>
              <a:t>BdP</a:t>
            </a:r>
            <a:endParaRPr lang="pt-PT" sz="1050" dirty="0">
              <a:latin typeface="+mj-lt"/>
            </a:endParaRPr>
          </a:p>
        </p:txBody>
      </p:sp>
      <p:sp>
        <p:nvSpPr>
          <p:cNvPr id="17" name="Rectângulo 4"/>
          <p:cNvSpPr>
            <a:spLocks noChangeArrowheads="1"/>
          </p:cNvSpPr>
          <p:nvPr/>
        </p:nvSpPr>
        <p:spPr bwMode="auto">
          <a:xfrm>
            <a:off x="190500" y="-2084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+mj-lt"/>
              </a:rPr>
              <a:t>Portugal: Relações com o exterior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Portugal: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Foreign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 smtClean="0">
                <a:solidFill>
                  <a:schemeClr val="bg1"/>
                </a:solidFill>
                <a:latin typeface="+mj-lt"/>
              </a:rPr>
              <a:t>relationships</a:t>
            </a:r>
            <a:endParaRPr lang="pt-PT" sz="16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84232" name="Picture 58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81175"/>
            <a:ext cx="8299449" cy="431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233" name="Picture 58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0" y="1304925"/>
            <a:ext cx="232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43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1739001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322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latin typeface="Calibri"/>
              <a:cs typeface="Calibri"/>
              <a:sym typeface="Calibri"/>
            </a:endParaRPr>
          </a:p>
        </p:txBody>
      </p:sp>
      <p:sp>
        <p:nvSpPr>
          <p:cNvPr id="11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chemeClr val="tx1"/>
                </a:solidFill>
              </a:rPr>
              <a:pPr algn="ctr">
                <a:defRPr/>
              </a:pPr>
              <a:t>27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7" name="CaixaDeTexto 1"/>
          <p:cNvSpPr txBox="1"/>
          <p:nvPr/>
        </p:nvSpPr>
        <p:spPr>
          <a:xfrm>
            <a:off x="406398" y="1588505"/>
            <a:ext cx="8567803" cy="44626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pt-PT" sz="1400" i="0" baseline="0" dirty="0" smtClean="0">
                <a:effectLst/>
                <a:latin typeface="+mj-lt"/>
                <a:cs typeface="Arial" panose="020B0604020202020204" pitchFamily="34" charset="0"/>
              </a:rPr>
              <a:t>Apesar do ajustamento, a dívida </a:t>
            </a:r>
            <a:r>
              <a:rPr lang="pt-PT" sz="1400" dirty="0" smtClean="0">
                <a:latin typeface="+mj-lt"/>
                <a:cs typeface="Arial" panose="020B0604020202020204" pitchFamily="34" charset="0"/>
              </a:rPr>
              <a:t>e</a:t>
            </a:r>
            <a:r>
              <a:rPr lang="pt-PT" sz="1400" i="0" baseline="0" dirty="0" smtClean="0">
                <a:effectLst/>
                <a:latin typeface="+mj-lt"/>
                <a:cs typeface="Arial" panose="020B0604020202020204" pitchFamily="34" charset="0"/>
              </a:rPr>
              <a:t>xterna continu</a:t>
            </a:r>
            <a:r>
              <a:rPr lang="pt-PT" sz="1400" dirty="0" smtClean="0">
                <a:latin typeface="+mj-lt"/>
                <a:cs typeface="Arial" panose="020B0604020202020204" pitchFamily="34" charset="0"/>
              </a:rPr>
              <a:t>a elevada./</a:t>
            </a:r>
            <a:r>
              <a:rPr lang="pt-PT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Despite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the adjustment, external debt remains high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rtl="0" eaLnBrk="1" fontAlgn="auto" latinLnBrk="0" hangingPunct="1"/>
            <a:endParaRPr lang="pt-PT" sz="1600" i="0" baseline="0" dirty="0" smtClean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06400" y="863097"/>
            <a:ext cx="8737600" cy="616115"/>
            <a:chOff x="406400" y="863097"/>
            <a:chExt cx="8737600" cy="616115"/>
          </a:xfrm>
        </p:grpSpPr>
        <p:sp>
          <p:nvSpPr>
            <p:cNvPr id="13" name="Rectângulo 1"/>
            <p:cNvSpPr/>
            <p:nvPr/>
          </p:nvSpPr>
          <p:spPr>
            <a:xfrm>
              <a:off x="406400" y="863097"/>
              <a:ext cx="8737600" cy="6155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Dívida externa líquida – Posição Investimento Internacional 2018 (% do PIB) </a:t>
              </a:r>
              <a:r>
                <a:rPr lang="pt-PT" sz="1600" b="1" i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/ </a:t>
              </a:r>
              <a:r>
                <a:rPr lang="en-US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Net external debt  - </a:t>
              </a:r>
              <a:r>
                <a:rPr lang="pt-PT" sz="1600" b="1" i="1" dirty="0" err="1">
                  <a:solidFill>
                    <a:srgbClr val="000099"/>
                  </a:solidFill>
                  <a:latin typeface="+mj-lt"/>
                  <a:cs typeface="Arial" pitchFamily="34" charset="0"/>
                </a:rPr>
                <a:t>International</a:t>
              </a:r>
              <a:r>
                <a:rPr lang="pt-PT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+mj-lt"/>
                  <a:cs typeface="Arial" pitchFamily="34" charset="0"/>
                </a:rPr>
                <a:t>Investment</a:t>
              </a:r>
              <a:r>
                <a:rPr lang="pt-PT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pt-PT" sz="1600" b="1" i="1" dirty="0" err="1">
                  <a:solidFill>
                    <a:srgbClr val="000099"/>
                  </a:solidFill>
                  <a:latin typeface="+mj-lt"/>
                  <a:cs typeface="Arial" pitchFamily="34" charset="0"/>
                </a:rPr>
                <a:t>Position</a:t>
              </a:r>
              <a:r>
                <a:rPr lang="pt-PT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pt-PT" sz="1600" b="1" i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2018</a:t>
              </a:r>
              <a:endParaRPr lang="pt-PT" sz="1600" b="1" i="1" dirty="0">
                <a:solidFill>
                  <a:srgbClr val="000099"/>
                </a:solidFill>
                <a:latin typeface="+mj-lt"/>
                <a:cs typeface="Arial" pitchFamily="34" charset="0"/>
              </a:endParaRPr>
            </a:p>
          </p:txBody>
        </p:sp>
        <p:cxnSp>
          <p:nvCxnSpPr>
            <p:cNvPr id="14" name="Conexão recta 13"/>
            <p:cNvCxnSpPr/>
            <p:nvPr/>
          </p:nvCxnSpPr>
          <p:spPr>
            <a:xfrm>
              <a:off x="406400" y="1479212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CaixaDeTexto 1"/>
          <p:cNvSpPr txBox="1"/>
          <p:nvPr/>
        </p:nvSpPr>
        <p:spPr>
          <a:xfrm>
            <a:off x="1986280" y="6057900"/>
            <a:ext cx="557784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dirty="0" smtClean="0"/>
              <a:t>Fonte/ </a:t>
            </a:r>
            <a:r>
              <a:rPr lang="pt-PT" dirty="0" err="1" smtClean="0"/>
              <a:t>Source</a:t>
            </a:r>
            <a:r>
              <a:rPr lang="pt-PT" dirty="0" smtClean="0"/>
              <a:t>: Eurostat   </a:t>
            </a:r>
          </a:p>
          <a:p>
            <a:pPr algn="ctr"/>
            <a:r>
              <a:rPr lang="pt-PT" dirty="0" smtClean="0"/>
              <a:t>Nota: </a:t>
            </a:r>
            <a:r>
              <a:rPr lang="pt-PT" dirty="0"/>
              <a:t>PII ou Dívida líquida / Note: IIP </a:t>
            </a:r>
            <a:r>
              <a:rPr lang="pt-PT" dirty="0" err="1"/>
              <a:t>or</a:t>
            </a:r>
            <a:r>
              <a:rPr lang="pt-PT" dirty="0"/>
              <a:t> Net </a:t>
            </a:r>
            <a:r>
              <a:rPr lang="pt-PT" dirty="0" err="1"/>
              <a:t>Debt</a:t>
            </a:r>
            <a:endParaRPr lang="pt-PT" dirty="0"/>
          </a:p>
          <a:p>
            <a:pPr algn="ctr"/>
            <a:endParaRPr lang="pt-PT" b="1" dirty="0" smtClean="0">
              <a:solidFill>
                <a:srgbClr val="0066FF"/>
              </a:solidFill>
            </a:endParaRPr>
          </a:p>
        </p:txBody>
      </p:sp>
      <p:sp>
        <p:nvSpPr>
          <p:cNvPr id="16" name="Rectângulo 4"/>
          <p:cNvSpPr>
            <a:spLocks noChangeArrowheads="1"/>
          </p:cNvSpPr>
          <p:nvPr/>
        </p:nvSpPr>
        <p:spPr bwMode="auto">
          <a:xfrm>
            <a:off x="190500" y="-2084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+mj-lt"/>
              </a:rPr>
              <a:t>Portugal: Relações com o exterior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Portugal: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Foreign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 smtClean="0">
                <a:solidFill>
                  <a:schemeClr val="bg1"/>
                </a:solidFill>
                <a:latin typeface="+mj-lt"/>
              </a:rPr>
              <a:t>relationships</a:t>
            </a:r>
            <a:endParaRPr lang="pt-PT" sz="16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86254" name="Picture 5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895475"/>
            <a:ext cx="741045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4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4480428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522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latin typeface="Calibri"/>
              <a:cs typeface="Calibri"/>
              <a:sym typeface="Calibri"/>
            </a:endParaRPr>
          </a:p>
        </p:txBody>
      </p:sp>
      <p:sp>
        <p:nvSpPr>
          <p:cNvPr id="8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chemeClr val="tx1"/>
                </a:solidFill>
              </a:rPr>
              <a:pPr algn="ctr">
                <a:defRPr/>
              </a:pPr>
              <a:t>28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97840" y="6122065"/>
            <a:ext cx="77520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b="1" dirty="0" smtClean="0">
                <a:latin typeface="+mj-lt"/>
              </a:rPr>
              <a:t>Nota: </a:t>
            </a:r>
            <a:r>
              <a:rPr lang="pt-PT" sz="11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pt-PT" sz="1100" dirty="0">
                <a:latin typeface="+mj-lt"/>
              </a:rPr>
              <a:t>Dados ajustados de sazonalidade, exceto para as Transferências de Capital Recebidas do Resto do </a:t>
            </a:r>
            <a:r>
              <a:rPr lang="pt-PT" sz="1100" dirty="0" smtClean="0">
                <a:latin typeface="+mj-lt"/>
              </a:rPr>
              <a:t>Mundo. </a:t>
            </a:r>
            <a:r>
              <a:rPr lang="pt-PT" sz="1100" i="1" dirty="0" smtClean="0">
                <a:latin typeface="+mj-lt"/>
              </a:rPr>
              <a:t>/ </a:t>
            </a:r>
            <a:r>
              <a:rPr lang="pt-PT" sz="1100" b="1" i="1" dirty="0">
                <a:latin typeface="+mj-lt"/>
              </a:rPr>
              <a:t>Note: </a:t>
            </a:r>
            <a:r>
              <a:rPr lang="pt-PT" sz="1100" i="1" dirty="0" err="1">
                <a:latin typeface="+mj-lt"/>
              </a:rPr>
              <a:t>Seasonally</a:t>
            </a:r>
            <a:r>
              <a:rPr lang="pt-PT" sz="1100" i="1" dirty="0">
                <a:latin typeface="+mj-lt"/>
              </a:rPr>
              <a:t> </a:t>
            </a:r>
            <a:r>
              <a:rPr lang="pt-PT" sz="1100" i="1" dirty="0" err="1">
                <a:latin typeface="+mj-lt"/>
              </a:rPr>
              <a:t>adjusted</a:t>
            </a:r>
            <a:r>
              <a:rPr lang="pt-PT" sz="1100" i="1" dirty="0">
                <a:latin typeface="+mj-lt"/>
              </a:rPr>
              <a:t> data, </a:t>
            </a:r>
            <a:r>
              <a:rPr lang="pt-PT" sz="1100" i="1" dirty="0" err="1">
                <a:latin typeface="+mj-lt"/>
              </a:rPr>
              <a:t>except</a:t>
            </a:r>
            <a:r>
              <a:rPr lang="pt-PT" sz="1100" i="1" dirty="0">
                <a:latin typeface="+mj-lt"/>
              </a:rPr>
              <a:t> for Capital </a:t>
            </a:r>
            <a:r>
              <a:rPr lang="pt-PT" sz="1100" i="1" dirty="0" err="1">
                <a:latin typeface="+mj-lt"/>
              </a:rPr>
              <a:t>Transfers</a:t>
            </a:r>
            <a:r>
              <a:rPr lang="pt-PT" sz="1100" i="1" dirty="0">
                <a:latin typeface="+mj-lt"/>
              </a:rPr>
              <a:t> </a:t>
            </a:r>
            <a:r>
              <a:rPr lang="pt-PT" sz="1100" i="1" dirty="0" err="1">
                <a:latin typeface="+mj-lt"/>
              </a:rPr>
              <a:t>from</a:t>
            </a:r>
            <a:r>
              <a:rPr lang="pt-PT" sz="1100" i="1" dirty="0">
                <a:latin typeface="+mj-lt"/>
              </a:rPr>
              <a:t> </a:t>
            </a:r>
            <a:r>
              <a:rPr lang="pt-PT" sz="1100" i="1" dirty="0" err="1">
                <a:latin typeface="+mj-lt"/>
              </a:rPr>
              <a:t>Rest</a:t>
            </a:r>
            <a:r>
              <a:rPr lang="pt-PT" sz="1100" i="1" dirty="0">
                <a:latin typeface="+mj-lt"/>
              </a:rPr>
              <a:t> </a:t>
            </a:r>
            <a:r>
              <a:rPr lang="pt-PT" sz="1100" i="1" dirty="0" err="1">
                <a:latin typeface="+mj-lt"/>
              </a:rPr>
              <a:t>of</a:t>
            </a:r>
            <a:r>
              <a:rPr lang="pt-PT" sz="1100" i="1" dirty="0">
                <a:latin typeface="+mj-lt"/>
              </a:rPr>
              <a:t> </a:t>
            </a:r>
            <a:r>
              <a:rPr lang="pt-PT" sz="1100" i="1" dirty="0" err="1">
                <a:latin typeface="+mj-lt"/>
              </a:rPr>
              <a:t>the</a:t>
            </a:r>
            <a:r>
              <a:rPr lang="pt-PT" sz="1100" i="1" dirty="0">
                <a:latin typeface="+mj-lt"/>
              </a:rPr>
              <a:t> </a:t>
            </a:r>
            <a:r>
              <a:rPr lang="pt-PT" sz="1100" i="1" dirty="0" err="1">
                <a:latin typeface="+mj-lt"/>
              </a:rPr>
              <a:t>World</a:t>
            </a:r>
            <a:r>
              <a:rPr lang="pt-PT" sz="1100" i="1" dirty="0">
                <a:latin typeface="+mj-lt"/>
              </a:rPr>
              <a:t>.</a:t>
            </a:r>
          </a:p>
          <a:p>
            <a:pPr algn="ctr"/>
            <a:endParaRPr lang="pt-PT" sz="1100" dirty="0" smtClean="0">
              <a:latin typeface="+mj-lt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06399" y="862535"/>
            <a:ext cx="8632826" cy="645769"/>
            <a:chOff x="406399" y="863097"/>
            <a:chExt cx="8737601" cy="646893"/>
          </a:xfrm>
        </p:grpSpPr>
        <p:sp>
          <p:nvSpPr>
            <p:cNvPr id="13" name="Rectângulo 1"/>
            <p:cNvSpPr/>
            <p:nvPr/>
          </p:nvSpPr>
          <p:spPr>
            <a:xfrm>
              <a:off x="406399" y="863097"/>
              <a:ext cx="8737600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Capacidade/ Necessidade </a:t>
              </a:r>
              <a:r>
                <a:rPr lang="pt-PT" b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l</a:t>
              </a: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íquida </a:t>
              </a:r>
              <a:r>
                <a:rPr lang="pt-PT" b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de </a:t>
              </a: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financiamento </a:t>
              </a:r>
              <a:r>
                <a:rPr lang="pt-PT" b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da Economia </a:t>
              </a: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Portuguesa (% PIB)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   </a:t>
              </a:r>
              <a:r>
                <a:rPr lang="en-US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Net Lending/Net Borrowing position of the Portuguese Economy - % of </a:t>
              </a:r>
              <a:r>
                <a:rPr lang="en-US" sz="1600" b="1" i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GDP</a:t>
              </a:r>
              <a:endParaRPr lang="en-US" sz="1600" b="1" i="1" dirty="0">
                <a:solidFill>
                  <a:srgbClr val="000099"/>
                </a:solidFill>
                <a:latin typeface="+mj-lt"/>
                <a:cs typeface="Arial" pitchFamily="34" charset="0"/>
              </a:endParaRPr>
            </a:p>
          </p:txBody>
        </p:sp>
        <p:cxnSp>
          <p:nvCxnSpPr>
            <p:cNvPr id="15" name="Conexão recta 14"/>
            <p:cNvCxnSpPr/>
            <p:nvPr/>
          </p:nvCxnSpPr>
          <p:spPr>
            <a:xfrm>
              <a:off x="406400" y="1509990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" name="CaixaDeTexto 15"/>
          <p:cNvSpPr txBox="1"/>
          <p:nvPr/>
        </p:nvSpPr>
        <p:spPr>
          <a:xfrm>
            <a:off x="3816221" y="5970708"/>
            <a:ext cx="1798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latin typeface="+mn-lt"/>
              </a:rPr>
              <a:t>Fonte/ </a:t>
            </a:r>
            <a:r>
              <a:rPr lang="pt-PT" sz="1100" dirty="0" err="1" smtClean="0">
                <a:latin typeface="+mn-lt"/>
              </a:rPr>
              <a:t>Source</a:t>
            </a:r>
            <a:r>
              <a:rPr lang="pt-PT" sz="1100" dirty="0" smtClean="0">
                <a:latin typeface="+mn-lt"/>
              </a:rPr>
              <a:t>: INE</a:t>
            </a:r>
            <a:endParaRPr lang="pt-PT" sz="1100" dirty="0">
              <a:latin typeface="+mn-lt"/>
            </a:endParaRPr>
          </a:p>
        </p:txBody>
      </p:sp>
      <p:sp>
        <p:nvSpPr>
          <p:cNvPr id="18" name="Rectângulo 4"/>
          <p:cNvSpPr>
            <a:spLocks noChangeArrowheads="1"/>
          </p:cNvSpPr>
          <p:nvPr/>
        </p:nvSpPr>
        <p:spPr bwMode="auto">
          <a:xfrm>
            <a:off x="190500" y="-2084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+mj-lt"/>
              </a:rPr>
              <a:t>Portugal: Relações com o exterior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Portugal: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Foreign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 smtClean="0">
                <a:solidFill>
                  <a:schemeClr val="bg1"/>
                </a:solidFill>
                <a:latin typeface="+mj-lt"/>
              </a:rPr>
              <a:t>relationships</a:t>
            </a:r>
            <a:endParaRPr lang="pt-PT" sz="16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1452" name="Picture 14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508304"/>
            <a:ext cx="8651875" cy="446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6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4088877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511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latin typeface="Calibri"/>
              <a:cs typeface="Calibri"/>
              <a:sym typeface="Calibri"/>
            </a:endParaRPr>
          </a:p>
        </p:txBody>
      </p:sp>
      <p:sp>
        <p:nvSpPr>
          <p:cNvPr id="8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chemeClr val="tx1"/>
                </a:solidFill>
              </a:rPr>
              <a:pPr algn="ctr">
                <a:defRPr/>
              </a:pPr>
              <a:t>29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08990" y="6226748"/>
            <a:ext cx="73206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dirty="0" smtClean="0">
                <a:latin typeface="+mj-lt"/>
              </a:rPr>
              <a:t>Fonte/</a:t>
            </a:r>
            <a:r>
              <a:rPr lang="pt-PT" sz="1000" dirty="0" err="1" smtClean="0">
                <a:latin typeface="+mj-lt"/>
              </a:rPr>
              <a:t>Source</a:t>
            </a:r>
            <a:r>
              <a:rPr lang="pt-PT" sz="1000" dirty="0" smtClean="0">
                <a:latin typeface="+mj-lt"/>
              </a:rPr>
              <a:t>: INE</a:t>
            </a:r>
          </a:p>
        </p:txBody>
      </p:sp>
      <p:sp>
        <p:nvSpPr>
          <p:cNvPr id="17" name="Rectângulo 4"/>
          <p:cNvSpPr>
            <a:spLocks noChangeArrowheads="1"/>
          </p:cNvSpPr>
          <p:nvPr/>
        </p:nvSpPr>
        <p:spPr bwMode="auto">
          <a:xfrm>
            <a:off x="190500" y="-2084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+mj-lt"/>
              </a:rPr>
              <a:t>Portugal: Dívida por setor institucional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Portugal: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Debt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by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institutional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sector</a:t>
            </a:r>
            <a:endParaRPr lang="pt-PT" sz="16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0445" name="Picture 14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54" y="1126673"/>
            <a:ext cx="5231282" cy="72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467" name="Picture 145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8" y="1892659"/>
            <a:ext cx="7843513" cy="43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4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0399484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99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 dirty="0">
              <a:solidFill>
                <a:srgbClr val="FFFFFF"/>
              </a:solidFill>
              <a:cs typeface="Calibri"/>
              <a:sym typeface="Calibri"/>
            </a:endParaRPr>
          </a:p>
        </p:txBody>
      </p:sp>
      <p:sp>
        <p:nvSpPr>
          <p:cNvPr id="9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051E9192-6573-42E5-87FF-152DAE26ADEC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3</a:t>
            </a:fld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12" name="Rectângulo 4"/>
          <p:cNvSpPr>
            <a:spLocks noChangeArrowheads="1"/>
          </p:cNvSpPr>
          <p:nvPr/>
        </p:nvSpPr>
        <p:spPr bwMode="auto">
          <a:xfrm>
            <a:off x="201757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PT" sz="2400" b="1" dirty="0">
                <a:solidFill>
                  <a:srgbClr val="FFFFFF"/>
                </a:solidFill>
                <a:latin typeface="Calibri"/>
              </a:rPr>
              <a:t>Enquadramento Internacional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PT" sz="2400" b="1" i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International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>
                <a:solidFill>
                  <a:srgbClr val="FFFFFF"/>
                </a:solidFill>
                <a:latin typeface="Calibri"/>
              </a:rPr>
              <a:t>Framework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406400" y="863097"/>
            <a:ext cx="8737600" cy="369332"/>
            <a:chOff x="406400" y="863097"/>
            <a:chExt cx="8737600" cy="369332"/>
          </a:xfrm>
        </p:grpSpPr>
        <p:sp>
          <p:nvSpPr>
            <p:cNvPr id="13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Projecções macroeconómicas </a:t>
              </a:r>
              <a:r>
                <a:rPr lang="pt-PT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/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Macroeconomic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Prospects</a:t>
              </a:r>
              <a:endParaRPr lang="pt-PT" sz="1600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4" name="Conexão recta 13"/>
            <p:cNvCxnSpPr/>
            <p:nvPr/>
          </p:nvCxnSpPr>
          <p:spPr>
            <a:xfrm>
              <a:off x="406400" y="1232429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CaixaDeTexto 2"/>
          <p:cNvSpPr txBox="1"/>
          <p:nvPr/>
        </p:nvSpPr>
        <p:spPr>
          <a:xfrm>
            <a:off x="1427480" y="1355886"/>
            <a:ext cx="669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000000"/>
                </a:solidFill>
                <a:latin typeface="Calibri"/>
              </a:rPr>
              <a:t>Previsões para os principais indicadores </a:t>
            </a:r>
            <a:r>
              <a:rPr lang="pt-PT" sz="1600" b="1" dirty="0" smtClean="0">
                <a:solidFill>
                  <a:srgbClr val="000000"/>
                </a:solidFill>
                <a:latin typeface="Calibri"/>
              </a:rPr>
              <a:t>macroeconómicos (FMI)</a:t>
            </a:r>
          </a:p>
          <a:p>
            <a:pPr algn="ctr"/>
            <a:r>
              <a:rPr lang="pt-PT" sz="1200" b="1" i="1" dirty="0" err="1">
                <a:solidFill>
                  <a:srgbClr val="6699FF"/>
                </a:solidFill>
              </a:rPr>
              <a:t>Main</a:t>
            </a:r>
            <a:r>
              <a:rPr lang="pt-PT" sz="1200" b="1" i="1" dirty="0">
                <a:solidFill>
                  <a:srgbClr val="6699FF"/>
                </a:solidFill>
              </a:rPr>
              <a:t> </a:t>
            </a:r>
            <a:r>
              <a:rPr lang="pt-PT" sz="1200" b="1" i="1" dirty="0" err="1">
                <a:solidFill>
                  <a:srgbClr val="6699FF"/>
                </a:solidFill>
              </a:rPr>
              <a:t>macroeconomic</a:t>
            </a:r>
            <a:r>
              <a:rPr lang="pt-PT" sz="1200" b="1" i="1" dirty="0">
                <a:solidFill>
                  <a:srgbClr val="6699FF"/>
                </a:solidFill>
              </a:rPr>
              <a:t> </a:t>
            </a:r>
            <a:r>
              <a:rPr lang="pt-PT" sz="1200" b="1" i="1" dirty="0" err="1">
                <a:solidFill>
                  <a:srgbClr val="6699FF"/>
                </a:solidFill>
              </a:rPr>
              <a:t>indicators</a:t>
            </a:r>
            <a:r>
              <a:rPr lang="pt-PT" sz="1200" b="1" i="1" dirty="0">
                <a:solidFill>
                  <a:srgbClr val="6699FF"/>
                </a:solidFill>
              </a:rPr>
              <a:t> </a:t>
            </a:r>
            <a:r>
              <a:rPr lang="pt-PT" sz="1200" b="1" i="1" dirty="0" smtClean="0">
                <a:solidFill>
                  <a:srgbClr val="6699FF"/>
                </a:solidFill>
              </a:rPr>
              <a:t>and </a:t>
            </a:r>
            <a:r>
              <a:rPr lang="pt-PT" sz="1200" b="1" i="1" dirty="0" err="1" smtClean="0">
                <a:solidFill>
                  <a:srgbClr val="6699FF"/>
                </a:solidFill>
              </a:rPr>
              <a:t>forecasts</a:t>
            </a:r>
            <a:endParaRPr lang="pt-PT" sz="1200" b="1" i="1" dirty="0">
              <a:solidFill>
                <a:srgbClr val="6699FF"/>
              </a:solidFill>
            </a:endParaRPr>
          </a:p>
        </p:txBody>
      </p:sp>
      <p:graphicFrame>
        <p:nvGraphicFramePr>
          <p:cNvPr id="4" name="Objec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878325"/>
              </p:ext>
            </p:extLst>
          </p:nvPr>
        </p:nvGraphicFramePr>
        <p:xfrm>
          <a:off x="719369" y="2050556"/>
          <a:ext cx="7921162" cy="4319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00" name="Folha de Cálculo" r:id="rId8" imgW="8924857" imgH="4867185" progId="Excel.Sheet.12">
                  <p:embed/>
                </p:oleObj>
              </mc:Choice>
              <mc:Fallback>
                <p:oleObj name="Folha de Cálculo" r:id="rId8" imgW="8924857" imgH="48671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9369" y="2050556"/>
                        <a:ext cx="7921162" cy="4319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10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0792594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59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latin typeface="Calibri"/>
              <a:cs typeface="Calibri"/>
              <a:sym typeface="Calibri"/>
            </a:endParaRPr>
          </a:p>
        </p:txBody>
      </p:sp>
      <p:sp>
        <p:nvSpPr>
          <p:cNvPr id="8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chemeClr val="tx1"/>
                </a:solidFill>
              </a:rPr>
              <a:pPr algn="ctr">
                <a:defRPr/>
              </a:pPr>
              <a:t>30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36270" y="6163090"/>
            <a:ext cx="73206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dirty="0" smtClean="0">
                <a:latin typeface="+mj-lt"/>
              </a:rPr>
              <a:t>Fonte/ </a:t>
            </a:r>
            <a:r>
              <a:rPr lang="pt-PT" sz="1000" dirty="0" err="1" smtClean="0">
                <a:latin typeface="+mj-lt"/>
              </a:rPr>
              <a:t>Source</a:t>
            </a:r>
            <a:r>
              <a:rPr lang="pt-PT" sz="1000" dirty="0" smtClean="0">
                <a:latin typeface="+mj-lt"/>
              </a:rPr>
              <a:t> : </a:t>
            </a:r>
            <a:r>
              <a:rPr lang="pt-PT" sz="1000" dirty="0" err="1" smtClean="0">
                <a:latin typeface="+mj-lt"/>
              </a:rPr>
              <a:t>BdP</a:t>
            </a:r>
            <a:r>
              <a:rPr lang="pt-PT" sz="1000" dirty="0">
                <a:latin typeface="+mj-lt"/>
              </a:rPr>
              <a:t>, </a:t>
            </a:r>
            <a:r>
              <a:rPr lang="pt-PT" sz="1000" dirty="0" smtClean="0">
                <a:latin typeface="+mj-lt"/>
              </a:rPr>
              <a:t>INE</a:t>
            </a:r>
          </a:p>
          <a:p>
            <a:pPr algn="ctr"/>
            <a:r>
              <a:rPr lang="pt-PT" sz="1000" dirty="0">
                <a:latin typeface="+mj-lt"/>
              </a:rPr>
              <a:t>Nota: Dívida Bruta inclui todos os </a:t>
            </a:r>
            <a:r>
              <a:rPr lang="pt-PT" sz="1000" dirty="0" smtClean="0">
                <a:latin typeface="+mj-lt"/>
              </a:rPr>
              <a:t>passivos/</a:t>
            </a:r>
            <a:r>
              <a:rPr lang="en-US" sz="1000" dirty="0">
                <a:latin typeface="+mj-lt"/>
              </a:rPr>
              <a:t>Note: Gross debt includes all liabilities</a:t>
            </a:r>
          </a:p>
          <a:p>
            <a:pPr algn="ctr"/>
            <a:r>
              <a:rPr lang="pt-PT" sz="1000" dirty="0" smtClean="0">
                <a:latin typeface="+mj-lt"/>
              </a:rPr>
              <a:t> </a:t>
            </a:r>
            <a:endParaRPr lang="pt-PT" sz="1000" i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16" name="Rectângulo 4"/>
          <p:cNvSpPr>
            <a:spLocks noChangeArrowheads="1"/>
          </p:cNvSpPr>
          <p:nvPr/>
        </p:nvSpPr>
        <p:spPr bwMode="auto">
          <a:xfrm>
            <a:off x="190500" y="-2084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+mj-lt"/>
              </a:rPr>
              <a:t>Portugal: Dívida por setor institucional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Portugal: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Debt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by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institutional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sector</a:t>
            </a:r>
            <a:endParaRPr lang="pt-PT" sz="16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98414" name="Picture 14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666875"/>
            <a:ext cx="7785100" cy="458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8415" name="Picture 14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948568"/>
            <a:ext cx="38766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2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990600" y="6553200"/>
            <a:ext cx="7162800" cy="228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6B2F6BC8-8CFE-468B-A29E-B68FDED5F99F}" type="slidenum">
              <a:rPr lang="pt-PT" sz="1200">
                <a:solidFill>
                  <a:schemeClr val="tx1"/>
                </a:solidFill>
                <a:latin typeface="+mj-lt"/>
              </a:rPr>
              <a:pPr algn="ctr">
                <a:defRPr/>
              </a:pPr>
              <a:t>31</a:t>
            </a:fld>
            <a:endParaRPr lang="pt-PT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406400" y="1274107"/>
            <a:ext cx="8595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>
                <a:latin typeface="+mj-lt"/>
              </a:rPr>
              <a:t>Os títulos da dívida pública e privada cresceram desde 1995 para um máximo histórico de cerca de 350%, recuando apenas depois de </a:t>
            </a:r>
            <a:r>
              <a:rPr lang="pt-PT" sz="1200" dirty="0" smtClean="0">
                <a:latin typeface="+mj-lt"/>
              </a:rPr>
              <a:t>2012; No </a:t>
            </a:r>
            <a:r>
              <a:rPr lang="pt-PT" sz="1200" dirty="0">
                <a:latin typeface="+mj-lt"/>
              </a:rPr>
              <a:t>final de </a:t>
            </a:r>
            <a:r>
              <a:rPr lang="pt-PT" sz="1200" dirty="0" smtClean="0">
                <a:latin typeface="+mj-lt"/>
              </a:rPr>
              <a:t>2017, </a:t>
            </a:r>
            <a:r>
              <a:rPr lang="pt-PT" sz="1200" dirty="0">
                <a:latin typeface="+mj-lt"/>
              </a:rPr>
              <a:t>o rácio dívida pública </a:t>
            </a:r>
            <a:r>
              <a:rPr lang="pt-PT" sz="1200" dirty="0" smtClean="0">
                <a:latin typeface="+mj-lt"/>
              </a:rPr>
              <a:t>/ </a:t>
            </a:r>
            <a:r>
              <a:rPr lang="pt-PT" sz="1200" dirty="0">
                <a:latin typeface="+mj-lt"/>
              </a:rPr>
              <a:t>PIB atingiu </a:t>
            </a:r>
            <a:r>
              <a:rPr lang="pt-PT" sz="1200" dirty="0" smtClean="0">
                <a:latin typeface="+mj-lt"/>
              </a:rPr>
              <a:t>124,8 % (129 % do </a:t>
            </a:r>
            <a:r>
              <a:rPr lang="pt-PT" sz="1200" dirty="0">
                <a:latin typeface="+mj-lt"/>
              </a:rPr>
              <a:t>PIB em </a:t>
            </a:r>
            <a:r>
              <a:rPr lang="pt-PT" sz="1200" dirty="0" smtClean="0">
                <a:latin typeface="+mj-lt"/>
              </a:rPr>
              <a:t>2016). Os dados para 2018 apontam para uma diminuição da dívida pública para os 121,5%.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Public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and private debt stocks grew since 1995 to a historical maximum of circa 350%, only receding after 2012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; At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end of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2017,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public debt-GDP ratio reached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124.8% (129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% of GDP in 2016). D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ata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for 2018 show a decline of public debt to 121.5%.</a:t>
            </a:r>
          </a:p>
          <a:p>
            <a:endParaRPr lang="en-US" sz="1200" i="1" dirty="0">
              <a:solidFill>
                <a:srgbClr val="0066FF"/>
              </a:solidFill>
              <a:latin typeface="+mj-lt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06400" y="863097"/>
            <a:ext cx="8737600" cy="385240"/>
            <a:chOff x="406400" y="863097"/>
            <a:chExt cx="8737600" cy="385240"/>
          </a:xfrm>
        </p:grpSpPr>
        <p:sp>
          <p:nvSpPr>
            <p:cNvPr id="12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Dívida do Setor não financeiro / </a:t>
              </a:r>
              <a:r>
                <a:rPr lang="pt-PT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Non-financial sector </a:t>
              </a:r>
              <a:r>
                <a:rPr lang="pt-PT" sz="1600" b="1" i="1" dirty="0" err="1">
                  <a:solidFill>
                    <a:srgbClr val="000099"/>
                  </a:solidFill>
                  <a:latin typeface="+mj-lt"/>
                  <a:cs typeface="Arial" pitchFamily="34" charset="0"/>
                </a:rPr>
                <a:t>Debt</a:t>
              </a:r>
              <a:r>
                <a:rPr lang="pt-PT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 </a:t>
              </a:r>
              <a:endParaRPr lang="pt-PT" sz="1600" b="1" i="1" dirty="0" smtClean="0">
                <a:solidFill>
                  <a:srgbClr val="000099"/>
                </a:solidFill>
                <a:latin typeface="+mj-lt"/>
                <a:cs typeface="Arial" pitchFamily="34" charset="0"/>
              </a:endParaRPr>
            </a:p>
          </p:txBody>
        </p:sp>
        <p:cxnSp>
          <p:nvCxnSpPr>
            <p:cNvPr id="13" name="Conexão recta 12"/>
            <p:cNvCxnSpPr/>
            <p:nvPr/>
          </p:nvCxnSpPr>
          <p:spPr>
            <a:xfrm>
              <a:off x="406400" y="1248337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7" name="Rectângulo 4"/>
          <p:cNvSpPr>
            <a:spLocks noChangeArrowheads="1"/>
          </p:cNvSpPr>
          <p:nvPr/>
        </p:nvSpPr>
        <p:spPr bwMode="auto">
          <a:xfrm>
            <a:off x="190500" y="-2084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+mj-lt"/>
              </a:rPr>
              <a:t>Portugal: Dívida por setor institucional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Portugal: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Debt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by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institutional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sector</a:t>
            </a:r>
            <a:endParaRPr lang="pt-PT" sz="16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36311"/>
            <a:ext cx="8470900" cy="424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5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8701891"/>
              </p:ext>
            </p:extLst>
          </p:nvPr>
        </p:nvGraphicFramePr>
        <p:xfrm>
          <a:off x="1468" y="1592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51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" y="1592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ângulo 1"/>
          <p:cNvSpPr/>
          <p:nvPr/>
        </p:nvSpPr>
        <p:spPr>
          <a:xfrm>
            <a:off x="389244" y="1387230"/>
            <a:ext cx="8137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400" dirty="0" smtClean="0">
                <a:latin typeface="+mj-lt"/>
                <a:cs typeface="Arial" pitchFamily="34" charset="0"/>
              </a:rPr>
              <a:t>Ajustamento orçamental muito significativo mas ainda insuficiente.</a:t>
            </a:r>
            <a:r>
              <a:rPr lang="en-US" sz="1400" dirty="0">
                <a:latin typeface="+mj-lt"/>
                <a:cs typeface="Arial" pitchFamily="34" charset="0"/>
              </a:rPr>
              <a:t>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Very significant fiscal adjustment but still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insufficient.</a:t>
            </a:r>
            <a:r>
              <a:rPr lang="pt-PT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12" name="TextBox 37"/>
          <p:cNvSpPr txBox="1"/>
          <p:nvPr/>
        </p:nvSpPr>
        <p:spPr>
          <a:xfrm>
            <a:off x="2838450" y="6050685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latin typeface="+mj-lt"/>
              </a:rPr>
              <a:t>Fonte/ </a:t>
            </a:r>
            <a:r>
              <a:rPr lang="pt-PT" sz="1000" dirty="0" err="1" smtClean="0">
                <a:latin typeface="+mj-lt"/>
              </a:rPr>
              <a:t>Source</a:t>
            </a:r>
            <a:r>
              <a:rPr lang="pt-PT" sz="1000" dirty="0" smtClean="0">
                <a:latin typeface="+mj-lt"/>
              </a:rPr>
              <a:t>: Ministério </a:t>
            </a:r>
            <a:r>
              <a:rPr lang="pt-PT" sz="1000" dirty="0">
                <a:latin typeface="+mj-lt"/>
              </a:rPr>
              <a:t>das Finanças/</a:t>
            </a:r>
            <a:r>
              <a:rPr lang="pt-PT" sz="1000" dirty="0" err="1">
                <a:latin typeface="+mj-lt"/>
              </a:rPr>
              <a:t>Ministry</a:t>
            </a:r>
            <a:r>
              <a:rPr lang="pt-PT" sz="1000" dirty="0">
                <a:latin typeface="+mj-lt"/>
              </a:rPr>
              <a:t> </a:t>
            </a:r>
            <a:r>
              <a:rPr lang="pt-PT" sz="1000" dirty="0" err="1">
                <a:latin typeface="+mj-lt"/>
              </a:rPr>
              <a:t>of</a:t>
            </a:r>
            <a:r>
              <a:rPr lang="pt-PT" sz="1000" dirty="0">
                <a:latin typeface="+mj-lt"/>
              </a:rPr>
              <a:t> </a:t>
            </a:r>
            <a:r>
              <a:rPr lang="pt-PT" sz="1000" dirty="0" err="1">
                <a:latin typeface="+mj-lt"/>
              </a:rPr>
              <a:t>Finance</a:t>
            </a:r>
            <a:endParaRPr lang="pt-PT" sz="1000" dirty="0">
              <a:latin typeface="+mj-lt"/>
            </a:endParaRPr>
          </a:p>
          <a:p>
            <a:r>
              <a:rPr lang="pt-PT" sz="1000" dirty="0" smtClean="0">
                <a:latin typeface="+mj-lt"/>
              </a:rPr>
              <a:t> </a:t>
            </a:r>
            <a:endParaRPr lang="pt-PT" sz="1000" i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17" name="TextBox 37"/>
          <p:cNvSpPr txBox="1"/>
          <p:nvPr/>
        </p:nvSpPr>
        <p:spPr>
          <a:xfrm>
            <a:off x="231773" y="6228668"/>
            <a:ext cx="8311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dirty="0" smtClean="0">
                <a:latin typeface="+mj-lt"/>
              </a:rPr>
              <a:t>Nota: 2019 e 2020– Previsão </a:t>
            </a:r>
            <a:r>
              <a:rPr lang="pt-PT" sz="1000" dirty="0">
                <a:latin typeface="+mj-lt"/>
              </a:rPr>
              <a:t> </a:t>
            </a:r>
            <a:r>
              <a:rPr lang="pt-PT" sz="1000" dirty="0" smtClean="0">
                <a:latin typeface="+mj-lt"/>
              </a:rPr>
              <a:t>/ Note: 2019 e 2020 - </a:t>
            </a:r>
            <a:r>
              <a:rPr lang="pt-PT" sz="1000" dirty="0" err="1" smtClean="0">
                <a:latin typeface="+mj-lt"/>
              </a:rPr>
              <a:t>Projection</a:t>
            </a:r>
            <a:endParaRPr lang="pt-PT" sz="1000" dirty="0">
              <a:latin typeface="+mj-lt"/>
            </a:endParaRPr>
          </a:p>
        </p:txBody>
      </p:sp>
      <p:sp>
        <p:nvSpPr>
          <p:cNvPr id="19" name="Marcador de Posição do Rodapé 3"/>
          <p:cNvSpPr>
            <a:spLocks noGrp="1"/>
          </p:cNvSpPr>
          <p:nvPr>
            <p:ph type="ftr" sz="quarter" idx="12"/>
          </p:nvPr>
        </p:nvSpPr>
        <p:spPr>
          <a:xfrm>
            <a:off x="990600" y="6553200"/>
            <a:ext cx="7162800" cy="228600"/>
          </a:xfrm>
          <a:prstGeom prst="rect">
            <a:avLst/>
          </a:prstGeom>
        </p:spPr>
        <p:txBody>
          <a:bodyPr/>
          <a:lstStyle/>
          <a:p>
            <a:pPr indent="85725" algn="ctr">
              <a:defRPr/>
            </a:pPr>
            <a:fld id="{6B2F6BC8-8CFE-468B-A29E-B68FDED5F99F}" type="slidenum">
              <a:rPr lang="pt-PT" sz="1200">
                <a:solidFill>
                  <a:schemeClr val="tx1"/>
                </a:solidFill>
                <a:latin typeface="+mj-lt"/>
              </a:rPr>
              <a:pPr indent="85725" algn="ctr">
                <a:defRPr/>
              </a:pPr>
              <a:t>32</a:t>
            </a:fld>
            <a:endParaRPr lang="pt-PT" sz="1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389244" y="863097"/>
            <a:ext cx="8754756" cy="395400"/>
            <a:chOff x="389244" y="863097"/>
            <a:chExt cx="8754756" cy="395400"/>
          </a:xfrm>
        </p:grpSpPr>
        <p:sp>
          <p:nvSpPr>
            <p:cNvPr id="20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Setor Público </a:t>
              </a:r>
              <a:r>
                <a:rPr lang="pt-PT" b="1" i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/ 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Public</a:t>
              </a:r>
              <a:r>
                <a:rPr lang="pt-PT" sz="1600" b="1" i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 Sector</a:t>
              </a:r>
            </a:p>
          </p:txBody>
        </p:sp>
        <p:cxnSp>
          <p:nvCxnSpPr>
            <p:cNvPr id="21" name="Conexão recta 20"/>
            <p:cNvCxnSpPr/>
            <p:nvPr/>
          </p:nvCxnSpPr>
          <p:spPr>
            <a:xfrm>
              <a:off x="389244" y="1258497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" name="Rectângulo 4"/>
          <p:cNvSpPr>
            <a:spLocks noChangeArrowheads="1"/>
          </p:cNvSpPr>
          <p:nvPr/>
        </p:nvSpPr>
        <p:spPr bwMode="auto">
          <a:xfrm>
            <a:off x="190500" y="-2084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+mj-lt"/>
              </a:rPr>
              <a:t>Portugal: Dívida por setor institucional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Portugal: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Debt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by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institutional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sector</a:t>
            </a:r>
            <a:endParaRPr lang="pt-PT" sz="16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6445" name="Picture 12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8" y="1910450"/>
            <a:ext cx="4162118" cy="415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446" name="Picture 129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6" y="1910449"/>
            <a:ext cx="4267200" cy="415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6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6662406"/>
              </p:ext>
            </p:extLst>
          </p:nvPr>
        </p:nvGraphicFramePr>
        <p:xfrm>
          <a:off x="1468" y="1592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6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" y="1592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ângulo 1"/>
          <p:cNvSpPr/>
          <p:nvPr/>
        </p:nvSpPr>
        <p:spPr>
          <a:xfrm>
            <a:off x="406400" y="1274134"/>
            <a:ext cx="86042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400" dirty="0" smtClean="0">
                <a:latin typeface="+mj-lt"/>
                <a:cs typeface="Arial" pitchFamily="34" charset="0"/>
              </a:rPr>
              <a:t>A redução verificada da Despesa Total (% do PIB) constitui o principal contributo para a evolução positiva do défice orçamental desde 2014. /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Since 2014 the budget deficit has been decreasing mainly due to a decrease in the Total Expenditure (%GDP).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 smtClean="0">
              <a:latin typeface="+mj-lt"/>
              <a:cs typeface="Arial" pitchFamily="34" charset="0"/>
            </a:endParaRPr>
          </a:p>
        </p:txBody>
      </p:sp>
      <p:sp>
        <p:nvSpPr>
          <p:cNvPr id="11" name="Marcador de Posição do Rodapé 3"/>
          <p:cNvSpPr>
            <a:spLocks noGrp="1"/>
          </p:cNvSpPr>
          <p:nvPr>
            <p:ph type="ftr" sz="quarter" idx="12"/>
          </p:nvPr>
        </p:nvSpPr>
        <p:spPr>
          <a:xfrm>
            <a:off x="990600" y="6553200"/>
            <a:ext cx="7162800" cy="228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6B2F6BC8-8CFE-468B-A29E-B68FDED5F99F}" type="slidenum">
              <a:rPr lang="pt-PT" sz="1200">
                <a:solidFill>
                  <a:schemeClr val="tx1"/>
                </a:solidFill>
                <a:latin typeface="+mj-lt"/>
              </a:rPr>
              <a:pPr algn="ctr">
                <a:defRPr/>
              </a:pPr>
              <a:t>33</a:t>
            </a:fld>
            <a:endParaRPr lang="pt-PT" sz="1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06400" y="863097"/>
            <a:ext cx="8737600" cy="369332"/>
            <a:chOff x="406400" y="863097"/>
            <a:chExt cx="8737600" cy="369332"/>
          </a:xfrm>
        </p:grpSpPr>
        <p:sp>
          <p:nvSpPr>
            <p:cNvPr id="10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Setor </a:t>
              </a:r>
              <a:r>
                <a:rPr lang="pt-PT" b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Público</a:t>
              </a:r>
              <a:r>
                <a:rPr lang="pt-PT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/ </a:t>
              </a:r>
              <a:r>
                <a:rPr lang="pt-PT" sz="1600" b="1" i="1" dirty="0" err="1">
                  <a:solidFill>
                    <a:srgbClr val="000099"/>
                  </a:solidFill>
                  <a:latin typeface="+mj-lt"/>
                  <a:cs typeface="Arial" pitchFamily="34" charset="0"/>
                </a:rPr>
                <a:t>Public</a:t>
              </a:r>
              <a:r>
                <a:rPr lang="pt-PT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pt-PT" sz="1600" b="1" i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Sector </a:t>
              </a:r>
            </a:p>
          </p:txBody>
        </p:sp>
        <p:cxnSp>
          <p:nvCxnSpPr>
            <p:cNvPr id="12" name="Conexão recta 11"/>
            <p:cNvCxnSpPr/>
            <p:nvPr/>
          </p:nvCxnSpPr>
          <p:spPr>
            <a:xfrm>
              <a:off x="406400" y="1232429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CaixaDeTexto 1"/>
          <p:cNvSpPr txBox="1"/>
          <p:nvPr/>
        </p:nvSpPr>
        <p:spPr>
          <a:xfrm>
            <a:off x="4159535" y="6229350"/>
            <a:ext cx="1831690" cy="27835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100" dirty="0" smtClean="0">
                <a:effectLst/>
                <a:latin typeface="+mn-lt"/>
                <a:ea typeface="+mn-ea"/>
                <a:cs typeface="+mn-cs"/>
              </a:rPr>
              <a:t>Fonte/ </a:t>
            </a:r>
            <a:r>
              <a:rPr lang="pt-PT" sz="1100" dirty="0" err="1" smtClean="0"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pt-PT" sz="1100" b="1" dirty="0" smtClean="0">
                <a:effectLst/>
                <a:latin typeface="+mn-lt"/>
                <a:ea typeface="+mn-ea"/>
                <a:cs typeface="+mn-cs"/>
              </a:rPr>
              <a:t>:</a:t>
            </a:r>
            <a:r>
              <a:rPr lang="pt-PT" sz="1100" dirty="0" smtClean="0">
                <a:effectLst/>
                <a:latin typeface="+mn-lt"/>
                <a:ea typeface="+mn-ea"/>
                <a:cs typeface="+mn-cs"/>
              </a:rPr>
              <a:t> INE</a:t>
            </a:r>
            <a:endParaRPr lang="pt-PT" sz="1100" b="1" i="1" dirty="0">
              <a:solidFill>
                <a:srgbClr val="0066FF"/>
              </a:solidFill>
            </a:endParaRPr>
          </a:p>
        </p:txBody>
      </p:sp>
      <p:sp>
        <p:nvSpPr>
          <p:cNvPr id="13" name="Rectângulo 4"/>
          <p:cNvSpPr>
            <a:spLocks noChangeArrowheads="1"/>
          </p:cNvSpPr>
          <p:nvPr/>
        </p:nvSpPr>
        <p:spPr bwMode="auto">
          <a:xfrm>
            <a:off x="190500" y="-2084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+mj-lt"/>
              </a:rPr>
              <a:t>Portugal: Dívida por setor institucional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Portugal: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Debt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by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institutional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sector</a:t>
            </a:r>
            <a:endParaRPr lang="pt-PT" sz="16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9499" name="Picture 12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4" y="2066925"/>
            <a:ext cx="8434599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5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3219616"/>
              </p:ext>
            </p:extLst>
          </p:nvPr>
        </p:nvGraphicFramePr>
        <p:xfrm>
          <a:off x="1468" y="1592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8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" y="1592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Marcador de Posição do Rodapé 3"/>
          <p:cNvSpPr>
            <a:spLocks noGrp="1"/>
          </p:cNvSpPr>
          <p:nvPr>
            <p:ph type="ftr" sz="quarter" idx="12"/>
          </p:nvPr>
        </p:nvSpPr>
        <p:spPr>
          <a:xfrm>
            <a:off x="990600" y="6553200"/>
            <a:ext cx="7162800" cy="228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6B2F6BC8-8CFE-468B-A29E-B68FDED5F99F}" type="slidenum">
              <a:rPr lang="pt-PT" sz="1200">
                <a:solidFill>
                  <a:schemeClr val="tx1"/>
                </a:solidFill>
                <a:latin typeface="+mj-lt"/>
              </a:rPr>
              <a:pPr algn="ctr">
                <a:defRPr/>
              </a:pPr>
              <a:t>34</a:t>
            </a:fld>
            <a:endParaRPr lang="pt-PT" sz="1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06400" y="864914"/>
            <a:ext cx="8737600" cy="615553"/>
            <a:chOff x="406400" y="863097"/>
            <a:chExt cx="8737600" cy="615553"/>
          </a:xfrm>
        </p:grpSpPr>
        <p:sp>
          <p:nvSpPr>
            <p:cNvPr id="14" name="Rectângulo 1"/>
            <p:cNvSpPr/>
            <p:nvPr/>
          </p:nvSpPr>
          <p:spPr>
            <a:xfrm>
              <a:off x="406400" y="863097"/>
              <a:ext cx="8737600" cy="6155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Setor Público - Despesa </a:t>
              </a:r>
              <a:r>
                <a:rPr lang="pt-PT" b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total do Estado (% do PIB</a:t>
              </a:r>
              <a:r>
                <a:rPr lang="pt-PT" b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) / </a:t>
              </a:r>
              <a:r>
                <a:rPr lang="en-US" sz="1600" b="1" i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Public </a:t>
              </a:r>
              <a:r>
                <a:rPr lang="en-US" sz="1600" b="1" i="1" dirty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Sector - Total government expenditure (% of GDP</a:t>
              </a:r>
              <a:r>
                <a:rPr lang="en-US" sz="1600" b="1" i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)</a:t>
              </a:r>
              <a:r>
                <a:rPr lang="pt-PT" sz="1600" b="1" i="1" dirty="0" smtClean="0">
                  <a:solidFill>
                    <a:srgbClr val="000099"/>
                  </a:solidFill>
                  <a:latin typeface="+mj-lt"/>
                  <a:cs typeface="Arial" pitchFamily="34" charset="0"/>
                </a:rPr>
                <a:t>  </a:t>
              </a:r>
            </a:p>
          </p:txBody>
        </p:sp>
        <p:cxnSp>
          <p:nvCxnSpPr>
            <p:cNvPr id="15" name="Conexão recta 14"/>
            <p:cNvCxnSpPr/>
            <p:nvPr/>
          </p:nvCxnSpPr>
          <p:spPr>
            <a:xfrm>
              <a:off x="406400" y="1478650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" name="CaixaDeTexto 1"/>
          <p:cNvSpPr txBox="1"/>
          <p:nvPr/>
        </p:nvSpPr>
        <p:spPr>
          <a:xfrm>
            <a:off x="3887930" y="6184148"/>
            <a:ext cx="1774540" cy="2642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100" dirty="0" smtClean="0">
                <a:effectLst/>
                <a:latin typeface="+mn-lt"/>
                <a:ea typeface="+mn-ea"/>
                <a:cs typeface="+mn-cs"/>
              </a:rPr>
              <a:t>Fonte/ </a:t>
            </a:r>
            <a:r>
              <a:rPr lang="pt-PT" sz="1100" dirty="0" err="1" smtClean="0"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pt-PT" sz="1100" b="1" dirty="0" smtClean="0">
                <a:effectLst/>
                <a:latin typeface="+mn-lt"/>
                <a:ea typeface="+mn-ea"/>
                <a:cs typeface="+mn-cs"/>
              </a:rPr>
              <a:t>:</a:t>
            </a:r>
            <a:r>
              <a:rPr lang="pt-PT" sz="1100" dirty="0" smtClean="0">
                <a:effectLst/>
                <a:latin typeface="+mn-lt"/>
                <a:ea typeface="+mn-ea"/>
                <a:cs typeface="+mn-cs"/>
              </a:rPr>
              <a:t> INE</a:t>
            </a:r>
            <a:endParaRPr lang="pt-PT" sz="1100" b="1" i="1" dirty="0">
              <a:solidFill>
                <a:srgbClr val="0066FF"/>
              </a:solidFill>
            </a:endParaRPr>
          </a:p>
        </p:txBody>
      </p:sp>
      <p:sp>
        <p:nvSpPr>
          <p:cNvPr id="13" name="Rectângulo 4"/>
          <p:cNvSpPr>
            <a:spLocks noChangeArrowheads="1"/>
          </p:cNvSpPr>
          <p:nvPr/>
        </p:nvSpPr>
        <p:spPr bwMode="auto">
          <a:xfrm>
            <a:off x="190500" y="-2084"/>
            <a:ext cx="6088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chemeClr val="bg1"/>
                </a:solidFill>
                <a:latin typeface="+mj-lt"/>
              </a:rPr>
              <a:t>Portugal: Dívida por setor institucional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Portugal: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Debt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by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err="1">
                <a:solidFill>
                  <a:schemeClr val="bg1"/>
                </a:solidFill>
                <a:latin typeface="+mj-lt"/>
              </a:rPr>
              <a:t>institutional</a:t>
            </a:r>
            <a:r>
              <a:rPr lang="pt-PT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b="1" i="1" dirty="0" smtClean="0">
                <a:solidFill>
                  <a:schemeClr val="bg1"/>
                </a:solidFill>
                <a:latin typeface="+mj-lt"/>
              </a:rPr>
              <a:t>sector</a:t>
            </a:r>
            <a:endParaRPr lang="pt-PT" sz="16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10519" name="Picture 12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1666875"/>
            <a:ext cx="8457285" cy="44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26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3985639"/>
              </p:ext>
            </p:extLst>
          </p:nvPr>
        </p:nvGraphicFramePr>
        <p:xfrm>
          <a:off x="1473" y="16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506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" y="16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B3AF1D18-8EE5-41CB-8627-043AFFE14322}" type="slidenum">
              <a:rPr lang="pt-PT">
                <a:solidFill>
                  <a:schemeClr val="tx1"/>
                </a:solidFill>
              </a:rPr>
              <a:pPr algn="ctr">
                <a:defRPr/>
              </a:pPr>
              <a:t>35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6" name="Rectângulo 5"/>
          <p:cNvSpPr>
            <a:spLocks noChangeArrowheads="1"/>
          </p:cNvSpPr>
          <p:nvPr/>
        </p:nvSpPr>
        <p:spPr bwMode="auto">
          <a:xfrm>
            <a:off x="2925926" y="2273547"/>
            <a:ext cx="3462999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PT" sz="5400" dirty="0" smtClean="0">
                <a:latin typeface="Calibri" pitchFamily="34" charset="0"/>
              </a:rPr>
              <a:t>Obrigado!</a:t>
            </a:r>
          </a:p>
          <a:p>
            <a:pPr algn="ctr">
              <a:spcAft>
                <a:spcPts val="1800"/>
              </a:spcAft>
            </a:pPr>
            <a:r>
              <a:rPr lang="en-US" sz="4400" i="1" dirty="0" smtClean="0">
                <a:latin typeface="Calibri" pitchFamily="34" charset="0"/>
              </a:rPr>
              <a:t>Thanks</a:t>
            </a:r>
            <a:r>
              <a:rPr lang="pt-PT" sz="4400" i="1" dirty="0" smtClean="0"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52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704169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63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 dirty="0">
              <a:solidFill>
                <a:srgbClr val="FFFFFF"/>
              </a:solidFill>
              <a:cs typeface="Calibri"/>
              <a:sym typeface="Calibri"/>
            </a:endParaRPr>
          </a:p>
        </p:txBody>
      </p:sp>
      <p:sp>
        <p:nvSpPr>
          <p:cNvPr id="9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051E9192-6573-42E5-87FF-152DAE26ADEC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4</a:t>
            </a:fld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12" name="Rectângulo 4"/>
          <p:cNvSpPr>
            <a:spLocks noChangeArrowheads="1"/>
          </p:cNvSpPr>
          <p:nvPr/>
        </p:nvSpPr>
        <p:spPr bwMode="auto">
          <a:xfrm>
            <a:off x="201757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PT" sz="2400" b="1" dirty="0">
                <a:solidFill>
                  <a:srgbClr val="FFFFFF"/>
                </a:solidFill>
                <a:latin typeface="Calibri"/>
              </a:rPr>
              <a:t>Enquadramento Internacional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PT" sz="2400" b="1" i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International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>
                <a:solidFill>
                  <a:srgbClr val="FFFFFF"/>
                </a:solidFill>
                <a:latin typeface="Calibri"/>
              </a:rPr>
              <a:t>Framework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406400" y="863097"/>
            <a:ext cx="8737600" cy="369332"/>
            <a:chOff x="406400" y="863097"/>
            <a:chExt cx="8737600" cy="369332"/>
          </a:xfrm>
        </p:grpSpPr>
        <p:sp>
          <p:nvSpPr>
            <p:cNvPr id="13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Perspetivas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para a Economia Portuguesa </a:t>
              </a:r>
              <a:r>
                <a:rPr lang="pt-PT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/</a:t>
              </a:r>
              <a:r>
                <a:rPr lang="en-US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Prospects for the Portuguese Economy</a:t>
              </a:r>
              <a:endParaRPr lang="pt-PT" sz="1600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4" name="Conexão recta 13"/>
            <p:cNvCxnSpPr/>
            <p:nvPr/>
          </p:nvCxnSpPr>
          <p:spPr>
            <a:xfrm>
              <a:off x="406400" y="1232429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CaixaDeTexto 2"/>
          <p:cNvSpPr txBox="1"/>
          <p:nvPr/>
        </p:nvSpPr>
        <p:spPr>
          <a:xfrm>
            <a:off x="1427480" y="1741841"/>
            <a:ext cx="669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000000"/>
                </a:solidFill>
                <a:latin typeface="Calibri"/>
              </a:rPr>
              <a:t>Previsões para os principais indicadores </a:t>
            </a:r>
            <a:r>
              <a:rPr lang="pt-PT" sz="1600" b="1" dirty="0" smtClean="0">
                <a:solidFill>
                  <a:srgbClr val="000000"/>
                </a:solidFill>
                <a:latin typeface="Calibri"/>
              </a:rPr>
              <a:t>macroeconómicos (</a:t>
            </a:r>
            <a:r>
              <a:rPr lang="pt-PT" sz="1600" b="1" dirty="0" err="1" smtClean="0">
                <a:solidFill>
                  <a:srgbClr val="000000"/>
                </a:solidFill>
                <a:latin typeface="Calibri"/>
              </a:rPr>
              <a:t>BdP</a:t>
            </a:r>
            <a:r>
              <a:rPr lang="pt-PT" sz="1600" b="1" dirty="0" smtClean="0">
                <a:solidFill>
                  <a:srgbClr val="000000"/>
                </a:solidFill>
                <a:latin typeface="Calibri"/>
              </a:rPr>
              <a:t> e MF)</a:t>
            </a:r>
          </a:p>
          <a:p>
            <a:pPr algn="ctr"/>
            <a:r>
              <a:rPr lang="pt-PT" sz="1200" b="1" i="1" dirty="0" err="1">
                <a:solidFill>
                  <a:srgbClr val="6699FF"/>
                </a:solidFill>
              </a:rPr>
              <a:t>Main</a:t>
            </a:r>
            <a:r>
              <a:rPr lang="pt-PT" sz="1200" b="1" i="1" dirty="0">
                <a:solidFill>
                  <a:srgbClr val="6699FF"/>
                </a:solidFill>
              </a:rPr>
              <a:t> </a:t>
            </a:r>
            <a:r>
              <a:rPr lang="pt-PT" sz="1200" b="1" i="1" dirty="0" err="1">
                <a:solidFill>
                  <a:srgbClr val="6699FF"/>
                </a:solidFill>
              </a:rPr>
              <a:t>macroeconomic</a:t>
            </a:r>
            <a:r>
              <a:rPr lang="pt-PT" sz="1200" b="1" i="1" dirty="0">
                <a:solidFill>
                  <a:srgbClr val="6699FF"/>
                </a:solidFill>
              </a:rPr>
              <a:t> </a:t>
            </a:r>
            <a:r>
              <a:rPr lang="pt-PT" sz="1200" b="1" i="1" dirty="0" err="1">
                <a:solidFill>
                  <a:srgbClr val="6699FF"/>
                </a:solidFill>
              </a:rPr>
              <a:t>indicators</a:t>
            </a:r>
            <a:r>
              <a:rPr lang="pt-PT" sz="1200" b="1" i="1" dirty="0">
                <a:solidFill>
                  <a:srgbClr val="6699FF"/>
                </a:solidFill>
              </a:rPr>
              <a:t> </a:t>
            </a:r>
            <a:r>
              <a:rPr lang="pt-PT" sz="1200" b="1" i="1" dirty="0" err="1" smtClean="0">
                <a:solidFill>
                  <a:srgbClr val="6699FF"/>
                </a:solidFill>
              </a:rPr>
              <a:t>forecasts</a:t>
            </a:r>
            <a:r>
              <a:rPr lang="pt-PT" sz="1200" b="1" i="1" dirty="0" smtClean="0">
                <a:solidFill>
                  <a:srgbClr val="6699FF"/>
                </a:solidFill>
              </a:rPr>
              <a:t> (</a:t>
            </a:r>
            <a:r>
              <a:rPr lang="pt-PT" sz="1200" b="1" i="1" dirty="0" err="1" smtClean="0">
                <a:solidFill>
                  <a:srgbClr val="6699FF"/>
                </a:solidFill>
              </a:rPr>
              <a:t>BoP</a:t>
            </a:r>
            <a:r>
              <a:rPr lang="pt-PT" sz="1200" b="1" i="1" dirty="0" smtClean="0">
                <a:solidFill>
                  <a:srgbClr val="6699FF"/>
                </a:solidFill>
              </a:rPr>
              <a:t> </a:t>
            </a:r>
            <a:r>
              <a:rPr lang="pt-PT" sz="1200" b="1" i="1" dirty="0" err="1" smtClean="0">
                <a:solidFill>
                  <a:srgbClr val="6699FF"/>
                </a:solidFill>
              </a:rPr>
              <a:t>and</a:t>
            </a:r>
            <a:r>
              <a:rPr lang="pt-PT" sz="1200" b="1" i="1" dirty="0" smtClean="0">
                <a:solidFill>
                  <a:srgbClr val="6699FF"/>
                </a:solidFill>
              </a:rPr>
              <a:t> MF)</a:t>
            </a:r>
            <a:endParaRPr lang="pt-PT" sz="1200" b="1" i="1" dirty="0">
              <a:solidFill>
                <a:srgbClr val="6699FF"/>
              </a:solidFill>
            </a:endParaRPr>
          </a:p>
        </p:txBody>
      </p:sp>
      <p:graphicFrame>
        <p:nvGraphicFramePr>
          <p:cNvPr id="2" name="Objec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676868"/>
              </p:ext>
            </p:extLst>
          </p:nvPr>
        </p:nvGraphicFramePr>
        <p:xfrm>
          <a:off x="76200" y="2819400"/>
          <a:ext cx="897255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64" name="Folha de Cálculo" r:id="rId8" imgW="8972685" imgH="2209710" progId="Excel.Sheet.12">
                  <p:embed/>
                </p:oleObj>
              </mc:Choice>
              <mc:Fallback>
                <p:oleObj name="Folha de Cálculo" r:id="rId8" imgW="8972685" imgH="22097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200" y="2819400"/>
                        <a:ext cx="8972550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32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5576824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0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solidFill>
                <a:srgbClr val="FFFFFF"/>
              </a:solidFill>
              <a:cs typeface="Calibri"/>
              <a:sym typeface="Calibri"/>
            </a:endParaRPr>
          </a:p>
        </p:txBody>
      </p:sp>
      <p:sp>
        <p:nvSpPr>
          <p:cNvPr id="8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5</a:t>
            </a:fld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955039" y="6099797"/>
            <a:ext cx="71507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Nota: Quebra </a:t>
            </a:r>
            <a:r>
              <a:rPr lang="pt-PT" sz="1100" dirty="0">
                <a:solidFill>
                  <a:srgbClr val="000000"/>
                </a:solidFill>
                <a:latin typeface="Calibri"/>
              </a:rPr>
              <a:t>de série em janeiro de 2011 devido a alteração metodológica sem </a:t>
            </a:r>
            <a:r>
              <a:rPr lang="pt-PT" sz="1100" dirty="0" err="1" smtClean="0">
                <a:solidFill>
                  <a:srgbClr val="000000"/>
                </a:solidFill>
                <a:latin typeface="Calibri"/>
              </a:rPr>
              <a:t>retropolação</a:t>
            </a:r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ctr"/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Note</a:t>
            </a:r>
            <a:r>
              <a:rPr lang="pt-PT" sz="1100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1100" dirty="0">
                <a:solidFill>
                  <a:srgbClr val="000000"/>
                </a:solidFill>
                <a:latin typeface="Calibri"/>
              </a:rPr>
              <a:t>Series break in January 2011 due to methodological change without </a:t>
            </a:r>
            <a:r>
              <a:rPr lang="en-US" sz="1100" dirty="0" err="1">
                <a:solidFill>
                  <a:srgbClr val="000000"/>
                </a:solidFill>
                <a:latin typeface="Calibri"/>
              </a:rPr>
              <a:t>retropolation</a:t>
            </a:r>
            <a:r>
              <a:rPr lang="en-US" sz="1100" dirty="0">
                <a:solidFill>
                  <a:srgbClr val="000000"/>
                </a:solidFill>
                <a:latin typeface="Calibri"/>
              </a:rPr>
              <a:t>.</a:t>
            </a:r>
            <a:endParaRPr lang="pt-PT" sz="1100" dirty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  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406400" y="863097"/>
            <a:ext cx="8737600" cy="385240"/>
            <a:chOff x="406400" y="863097"/>
            <a:chExt cx="8737600" cy="385240"/>
          </a:xfrm>
        </p:grpSpPr>
        <p:sp>
          <p:nvSpPr>
            <p:cNvPr id="13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Emprego Total 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/ Total </a:t>
              </a:r>
              <a:r>
                <a:rPr lang="pt-PT" sz="1600" b="1" i="1" dirty="0" err="1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Employment</a:t>
              </a:r>
              <a:endParaRPr lang="en-US" sz="1600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4" name="Conexão recta 13"/>
            <p:cNvCxnSpPr/>
            <p:nvPr/>
          </p:nvCxnSpPr>
          <p:spPr>
            <a:xfrm>
              <a:off x="406400" y="1248337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" name="CaixaDeTexto 15"/>
          <p:cNvSpPr txBox="1"/>
          <p:nvPr/>
        </p:nvSpPr>
        <p:spPr>
          <a:xfrm>
            <a:off x="4101360" y="5835004"/>
            <a:ext cx="1347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Fonte/ </a:t>
            </a:r>
            <a:r>
              <a:rPr lang="pt-PT" sz="1100" dirty="0" err="1" smtClean="0">
                <a:solidFill>
                  <a:srgbClr val="000000"/>
                </a:solidFill>
                <a:latin typeface="Calibri"/>
              </a:rPr>
              <a:t>Source</a:t>
            </a:r>
            <a:r>
              <a:rPr lang="pt-PT" sz="1100" dirty="0" smtClean="0">
                <a:solidFill>
                  <a:srgbClr val="000000"/>
                </a:solidFill>
                <a:latin typeface="Calibri"/>
              </a:rPr>
              <a:t>: INE</a:t>
            </a:r>
            <a:endParaRPr lang="pt-PT" sz="11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000" b="1" dirty="0" smtClean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96092"/>
              </p:ext>
            </p:extLst>
          </p:nvPr>
        </p:nvGraphicFramePr>
        <p:xfrm>
          <a:off x="247650" y="1571626"/>
          <a:ext cx="8620125" cy="4524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1595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7426802"/>
              </p:ext>
            </p:extLst>
          </p:nvPr>
        </p:nvGraphicFramePr>
        <p:xfrm>
          <a:off x="1597" y="160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24" name="Slide do think-cell" r:id="rId6" imgW="360" imgH="360" progId="TCLayout.ActiveDocument.1">
                  <p:embed/>
                </p:oleObj>
              </mc:Choice>
              <mc:Fallback>
                <p:oleObj name="Slide do think-cell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60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/>
            <a:endParaRPr lang="pt-PT" sz="1500" b="1">
              <a:solidFill>
                <a:srgbClr val="FFFFFF"/>
              </a:solidFill>
              <a:cs typeface="Calibri"/>
              <a:sym typeface="Calibri"/>
            </a:endParaRPr>
          </a:p>
        </p:txBody>
      </p:sp>
      <p:sp>
        <p:nvSpPr>
          <p:cNvPr id="10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6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06400" y="863097"/>
            <a:ext cx="8737600" cy="369332"/>
            <a:chOff x="406400" y="863097"/>
            <a:chExt cx="8737600" cy="369332"/>
          </a:xfrm>
        </p:grpSpPr>
        <p:sp>
          <p:nvSpPr>
            <p:cNvPr id="13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Desemprego / </a:t>
              </a:r>
              <a:r>
                <a:rPr lang="pt-PT" sz="1600" b="1" i="1" dirty="0" err="1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Unemployment</a:t>
              </a:r>
              <a:r>
                <a:rPr lang="pt-PT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 </a:t>
              </a:r>
              <a:endParaRPr lang="pt-PT" sz="1600" b="1" i="1" dirty="0" smtClean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4" name="Conexão recta 13"/>
            <p:cNvCxnSpPr/>
            <p:nvPr/>
          </p:nvCxnSpPr>
          <p:spPr>
            <a:xfrm>
              <a:off x="406400" y="1232429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CaixaDeTexto 14"/>
          <p:cNvSpPr txBox="1"/>
          <p:nvPr/>
        </p:nvSpPr>
        <p:spPr>
          <a:xfrm>
            <a:off x="3717870" y="5790333"/>
            <a:ext cx="17352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100">
                <a:latin typeface="+mj-lt"/>
              </a:defRPr>
            </a:lvl1pPr>
          </a:lstStyle>
          <a:p>
            <a:r>
              <a:rPr lang="pt-PT" dirty="0" smtClean="0">
                <a:solidFill>
                  <a:srgbClr val="000000"/>
                </a:solidFill>
              </a:rPr>
              <a:t>Fonte/ </a:t>
            </a:r>
            <a:r>
              <a:rPr lang="pt-PT" dirty="0" err="1" smtClean="0">
                <a:solidFill>
                  <a:srgbClr val="000000"/>
                </a:solidFill>
              </a:rPr>
              <a:t>Source</a:t>
            </a:r>
            <a:r>
              <a:rPr lang="pt-PT" dirty="0" smtClean="0">
                <a:solidFill>
                  <a:srgbClr val="000000"/>
                </a:solidFill>
              </a:rPr>
              <a:t>: </a:t>
            </a:r>
            <a:r>
              <a:rPr lang="pt-PT" dirty="0">
                <a:solidFill>
                  <a:srgbClr val="000000"/>
                </a:solidFill>
              </a:rPr>
              <a:t>Eurostat</a:t>
            </a:r>
          </a:p>
        </p:txBody>
      </p:sp>
      <p:sp>
        <p:nvSpPr>
          <p:cNvPr id="18" name="Rectângulo 17"/>
          <p:cNvSpPr/>
          <p:nvPr/>
        </p:nvSpPr>
        <p:spPr>
          <a:xfrm>
            <a:off x="955040" y="6051943"/>
            <a:ext cx="6776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 smtClean="0">
                <a:solidFill>
                  <a:srgbClr val="000000"/>
                </a:solidFill>
                <a:latin typeface="Calibri"/>
              </a:rPr>
              <a:t>Nota: Quebra </a:t>
            </a:r>
            <a:r>
              <a:rPr lang="pt-PT" sz="1200" dirty="0">
                <a:solidFill>
                  <a:srgbClr val="000000"/>
                </a:solidFill>
                <a:latin typeface="Calibri"/>
              </a:rPr>
              <a:t>de série em janeiro de 2011 devido a </a:t>
            </a:r>
            <a:r>
              <a:rPr lang="pt-PT" sz="1100" dirty="0">
                <a:solidFill>
                  <a:srgbClr val="000000"/>
                </a:solidFill>
                <a:latin typeface="Calibri"/>
              </a:rPr>
              <a:t>alteração</a:t>
            </a:r>
            <a:r>
              <a:rPr lang="pt-PT" sz="1200" dirty="0">
                <a:solidFill>
                  <a:srgbClr val="000000"/>
                </a:solidFill>
                <a:latin typeface="Calibri"/>
              </a:rPr>
              <a:t> metodológica sem </a:t>
            </a:r>
            <a:r>
              <a:rPr lang="pt-PT" sz="1200" dirty="0" err="1" smtClean="0">
                <a:solidFill>
                  <a:srgbClr val="000000"/>
                </a:solidFill>
                <a:latin typeface="Calibri"/>
              </a:rPr>
              <a:t>retropolação</a:t>
            </a:r>
            <a:endParaRPr lang="pt-PT" sz="1200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pt-PT" sz="12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Note: Series break in January 2011 due to methodological change without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retropolation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algn="ctr"/>
            <a:r>
              <a:rPr lang="pt-PT" sz="1200" dirty="0" smtClean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17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000" b="1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22581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105025"/>
            <a:ext cx="8441769" cy="354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6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B3AF1D18-8EE5-41CB-8627-043AFFE14322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7</a:t>
            </a:fld>
            <a:endParaRPr lang="pt-PT" dirty="0">
              <a:solidFill>
                <a:srgbClr val="000000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06399" y="863097"/>
            <a:ext cx="8737601" cy="646331"/>
            <a:chOff x="406399" y="863097"/>
            <a:chExt cx="8737601" cy="646331"/>
          </a:xfrm>
        </p:grpSpPr>
        <p:sp>
          <p:nvSpPr>
            <p:cNvPr id="18" name="Rectângulo 1"/>
            <p:cNvSpPr/>
            <p:nvPr/>
          </p:nvSpPr>
          <p:spPr>
            <a:xfrm>
              <a:off x="406400" y="863097"/>
              <a:ext cx="8737600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600" b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Diferença entre salário horário real de indivíduos com o ensino secundário profissional e </a:t>
              </a:r>
              <a:r>
                <a:rPr lang="pt-PT" sz="1600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geral (%)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Real hourly wage gap between </a:t>
              </a:r>
              <a:r>
                <a:rPr lang="en-US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individuals </a:t>
              </a:r>
              <a:r>
                <a:rPr lang="en-US" sz="1600" b="1" i="1" dirty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with vocational and general high </a:t>
              </a:r>
              <a:r>
                <a:rPr lang="en-US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school (%)</a:t>
              </a:r>
              <a:endParaRPr lang="en-US" sz="1600" b="1" i="1" dirty="0">
                <a:solidFill>
                  <a:srgbClr val="000099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9" name="Conexão recta 18"/>
            <p:cNvCxnSpPr/>
            <p:nvPr/>
          </p:nvCxnSpPr>
          <p:spPr>
            <a:xfrm>
              <a:off x="406399" y="1509428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3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000" b="1" dirty="0" smtClean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9" name="Chart 1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B575538B-3FE1-4B7D-8C2B-00D461F0D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70713"/>
              </p:ext>
            </p:extLst>
          </p:nvPr>
        </p:nvGraphicFramePr>
        <p:xfrm>
          <a:off x="585837" y="2136087"/>
          <a:ext cx="8086725" cy="406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ângulo 4"/>
          <p:cNvSpPr>
            <a:spLocks noChangeArrowheads="1"/>
          </p:cNvSpPr>
          <p:nvPr/>
        </p:nvSpPr>
        <p:spPr bwMode="auto">
          <a:xfrm>
            <a:off x="406400" y="1612867"/>
            <a:ext cx="79122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PT" sz="1400" dirty="0">
                <a:solidFill>
                  <a:srgbClr val="000000"/>
                </a:solidFill>
                <a:latin typeface="Calibri"/>
              </a:rPr>
              <a:t>A diferença salarial entre ensino secundário geral e profissional tem vindo a diminuir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/ </a:t>
            </a: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The pay gap between secondary and vocational education has been narrowing</a:t>
            </a:r>
          </a:p>
        </p:txBody>
      </p:sp>
    </p:spTree>
    <p:extLst>
      <p:ext uri="{BB962C8B-B14F-4D97-AF65-F5344CB8AC3E}">
        <p14:creationId xmlns:p14="http://schemas.microsoft.com/office/powerpoint/2010/main" val="26112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63898112"/>
              </p:ext>
            </p:extLst>
          </p:nvPr>
        </p:nvGraphicFramePr>
        <p:xfrm>
          <a:off x="1473" y="16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84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" y="16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B3AF1D18-8EE5-41CB-8627-043AFFE14322}" type="slidenum">
              <a:rPr lang="pt-PT">
                <a:solidFill>
                  <a:schemeClr val="tx1"/>
                </a:solidFill>
              </a:rPr>
              <a:pPr algn="ctr">
                <a:defRPr/>
              </a:pPr>
              <a:t>8</a:t>
            </a:fld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6" name="Rectângulo 5"/>
          <p:cNvSpPr>
            <a:spLocks noChangeArrowheads="1"/>
          </p:cNvSpPr>
          <p:nvPr/>
        </p:nvSpPr>
        <p:spPr bwMode="auto">
          <a:xfrm>
            <a:off x="1090198" y="1746605"/>
            <a:ext cx="7764242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Projecções macroeconómicas</a:t>
            </a:r>
            <a:endParaRPr lang="pt-PT" sz="16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92075" indent="-92075">
              <a:spcBef>
                <a:spcPts val="2400"/>
              </a:spcBef>
              <a:spcAft>
                <a:spcPts val="0"/>
              </a:spcAft>
            </a:pPr>
            <a:r>
              <a:rPr lang="pt-PT" sz="2000" b="1" u="sng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Economia </a:t>
            </a:r>
            <a:r>
              <a:rPr lang="pt-PT" sz="2000" b="1" u="sng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Portuguesa: evolução recente e perspetivas </a:t>
            </a:r>
          </a:p>
          <a:p>
            <a:pPr marL="92075" indent="-92075">
              <a:spcBef>
                <a:spcPts val="0"/>
              </a:spcBef>
              <a:spcAft>
                <a:spcPts val="1200"/>
              </a:spcAft>
            </a:pPr>
            <a:endParaRPr lang="en-US" sz="16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1006475" lvl="2" indent="-92075">
              <a:spcBef>
                <a:spcPts val="1200"/>
              </a:spcBef>
              <a:spcAft>
                <a:spcPts val="1200"/>
              </a:spcAft>
            </a:pPr>
            <a:r>
              <a:rPr lang="pt-PT" sz="2000" dirty="0" smtClean="0">
                <a:latin typeface="+mn-lt"/>
              </a:rPr>
              <a:t>2.1 Crescimento </a:t>
            </a:r>
            <a:r>
              <a:rPr lang="pt-PT" sz="2000" dirty="0">
                <a:latin typeface="+mn-lt"/>
              </a:rPr>
              <a:t>económico </a:t>
            </a:r>
            <a:r>
              <a:rPr lang="pt-PT" sz="16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pt-PT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Economic</a:t>
            </a:r>
            <a:r>
              <a:rPr lang="pt-PT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pt-PT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growth</a:t>
            </a:r>
            <a:endParaRPr lang="pt-PT" sz="16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defTabSz="538163">
              <a:spcAft>
                <a:spcPts val="1200"/>
              </a:spcAft>
            </a:pPr>
            <a:r>
              <a:rPr lang="pt-PT" sz="2000" dirty="0" smtClean="0">
                <a:latin typeface="+mn-lt"/>
              </a:rPr>
              <a:t>2.2 Competitividade </a:t>
            </a:r>
            <a:r>
              <a:rPr lang="pt-PT" sz="2000" dirty="0">
                <a:latin typeface="+mn-lt"/>
              </a:rPr>
              <a:t>Internacional </a:t>
            </a:r>
            <a:r>
              <a:rPr lang="pt-PT" sz="16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pt-PT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International</a:t>
            </a:r>
            <a:r>
              <a:rPr lang="pt-PT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pt-PT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Competitiveness</a:t>
            </a:r>
            <a:endParaRPr lang="pt-PT" sz="16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defTabSz="538163">
              <a:spcAft>
                <a:spcPts val="1200"/>
              </a:spcAft>
            </a:pPr>
            <a:r>
              <a:rPr lang="pt-PT" sz="2000" dirty="0" smtClean="0">
                <a:latin typeface="+mn-lt"/>
              </a:rPr>
              <a:t>2.3 Relações com o exterior </a:t>
            </a:r>
            <a:r>
              <a:rPr lang="pt-PT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Foreign relationships</a:t>
            </a:r>
            <a:endParaRPr lang="pt-PT" sz="16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defTabSz="538163">
              <a:spcAft>
                <a:spcPts val="1200"/>
              </a:spcAft>
            </a:pPr>
            <a:r>
              <a:rPr lang="pt-PT" sz="2000" dirty="0" smtClean="0">
                <a:latin typeface="+mn-lt"/>
              </a:rPr>
              <a:t>2.4 Dívida por setor Institucional </a:t>
            </a:r>
            <a:r>
              <a:rPr lang="pt-PT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Debt by Institutional sector</a:t>
            </a:r>
            <a:endParaRPr lang="pt-PT" sz="16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defTabSz="538163">
              <a:spcAft>
                <a:spcPts val="1200"/>
              </a:spcAft>
            </a:pPr>
            <a:endParaRPr lang="pt-PT" sz="2000" dirty="0" smtClean="0">
              <a:latin typeface="Calibri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36850" y="1746605"/>
            <a:ext cx="540000" cy="540000"/>
          </a:xfrm>
          <a:prstGeom prst="ellipse">
            <a:avLst/>
          </a:prstGeom>
          <a:solidFill>
            <a:srgbClr val="BBE0E3"/>
          </a:solidFill>
        </p:spPr>
        <p:txBody>
          <a:bodyPr wrap="none" lIns="0" tIns="0" rIns="0" bIns="0" anchor="ctr">
            <a:no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1</a:t>
            </a:r>
            <a:endParaRPr lang="pt-PT" sz="2800" b="1" dirty="0"/>
          </a:p>
        </p:txBody>
      </p:sp>
      <p:sp>
        <p:nvSpPr>
          <p:cNvPr id="9" name="Oval 8"/>
          <p:cNvSpPr/>
          <p:nvPr/>
        </p:nvSpPr>
        <p:spPr>
          <a:xfrm>
            <a:off x="356116" y="2522805"/>
            <a:ext cx="540000" cy="540000"/>
          </a:xfrm>
          <a:prstGeom prst="ellipse">
            <a:avLst/>
          </a:prstGeom>
          <a:solidFill>
            <a:srgbClr val="BBE0E3"/>
          </a:solidFill>
        </p:spPr>
        <p:txBody>
          <a:bodyPr wrap="none" lIns="0" tIns="0" rIns="0" bIns="0" anchor="ctr">
            <a:no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2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9373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5512344"/>
              </p:ext>
            </p:extLst>
          </p:nvPr>
        </p:nvGraphicFramePr>
        <p:xfrm>
          <a:off x="1473" y="1603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42" name="Slide do think-cell" r:id="rId5" imgW="360" imgH="360" progId="TCLayout.ActiveDocument.1">
                  <p:embed/>
                </p:oleObj>
              </mc:Choice>
              <mc:Fallback>
                <p:oleObj name="Slide do think-cell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" y="1603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defRPr/>
            </a:pPr>
            <a:fld id="{6B2F6BC8-8CFE-468B-A29E-B68FDED5F99F}" type="slidenum">
              <a:rPr lang="pt-PT">
                <a:solidFill>
                  <a:srgbClr val="000000"/>
                </a:solidFill>
              </a:rPr>
              <a:pPr algn="ctr">
                <a:defRPr/>
              </a:pPr>
              <a:t>9</a:t>
            </a:fld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16" name="Rectângulo 4"/>
          <p:cNvSpPr>
            <a:spLocks noChangeArrowheads="1"/>
          </p:cNvSpPr>
          <p:nvPr/>
        </p:nvSpPr>
        <p:spPr bwMode="auto">
          <a:xfrm>
            <a:off x="150494" y="0"/>
            <a:ext cx="6128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</a:pPr>
            <a:r>
              <a:rPr lang="pt-PT" sz="2400" b="1" dirty="0" smtClean="0">
                <a:solidFill>
                  <a:srgbClr val="FFFFFF"/>
                </a:solidFill>
                <a:latin typeface="Calibri"/>
              </a:rPr>
              <a:t>Portugal: Crescimento económico</a:t>
            </a:r>
          </a:p>
          <a:p>
            <a:pPr>
              <a:spcAft>
                <a:spcPts val="0"/>
              </a:spcAft>
            </a:pPr>
            <a:r>
              <a:rPr lang="pt-PT" sz="2000" b="1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Portugal: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Economic</a:t>
            </a:r>
            <a:r>
              <a:rPr lang="pt-PT" b="1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t-PT" b="1" i="1" dirty="0" err="1" smtClean="0">
                <a:solidFill>
                  <a:srgbClr val="FFFFFF"/>
                </a:solidFill>
                <a:latin typeface="Calibri"/>
              </a:rPr>
              <a:t>growth</a:t>
            </a:r>
            <a:endParaRPr lang="pt-PT" sz="2400" b="1" dirty="0" smtClean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406400" y="863097"/>
            <a:ext cx="8737600" cy="369332"/>
            <a:chOff x="406400" y="863097"/>
            <a:chExt cx="8737600" cy="369332"/>
          </a:xfrm>
        </p:grpSpPr>
        <p:sp>
          <p:nvSpPr>
            <p:cNvPr id="20" name="Rectângulo 1"/>
            <p:cNvSpPr/>
            <p:nvPr/>
          </p:nvSpPr>
          <p:spPr>
            <a:xfrm>
              <a:off x="406400" y="863097"/>
              <a:ext cx="8737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b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Contributos para o crescimento do PIB </a:t>
              </a:r>
              <a:r>
                <a:rPr lang="pt-PT" sz="1600" b="1" i="1" dirty="0" smtClean="0">
                  <a:solidFill>
                    <a:srgbClr val="000099"/>
                  </a:solidFill>
                  <a:latin typeface="Calibri"/>
                  <a:cs typeface="Arial" pitchFamily="34" charset="0"/>
                </a:rPr>
                <a:t>/</a:t>
              </a:r>
              <a:r>
                <a:rPr lang="en-US" sz="1600" b="1" i="1" dirty="0">
                  <a:solidFill>
                    <a:srgbClr val="000099"/>
                  </a:solidFill>
                  <a:latin typeface="Calibri"/>
                </a:rPr>
                <a:t>Contributions to GDP </a:t>
              </a:r>
              <a:r>
                <a:rPr lang="en-US" sz="1600" b="1" i="1" dirty="0" smtClean="0">
                  <a:solidFill>
                    <a:srgbClr val="000099"/>
                  </a:solidFill>
                  <a:latin typeface="Calibri"/>
                </a:rPr>
                <a:t>growth</a:t>
              </a:r>
              <a:endParaRPr lang="pt-PT" sz="1600" b="1" i="1" dirty="0">
                <a:solidFill>
                  <a:srgbClr val="000099"/>
                </a:solidFill>
                <a:latin typeface="Calibri"/>
              </a:endParaRPr>
            </a:p>
          </p:txBody>
        </p:sp>
        <p:cxnSp>
          <p:nvCxnSpPr>
            <p:cNvPr id="22" name="Conexão recta 21"/>
            <p:cNvCxnSpPr/>
            <p:nvPr/>
          </p:nvCxnSpPr>
          <p:spPr>
            <a:xfrm>
              <a:off x="406400" y="1232429"/>
              <a:ext cx="873760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34186"/>
              </p:ext>
            </p:extLst>
          </p:nvPr>
        </p:nvGraphicFramePr>
        <p:xfrm>
          <a:off x="-24580" y="1303020"/>
          <a:ext cx="9193161" cy="515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9574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2254&quot;/&gt;&lt;CPresentation id=&quot;1&quot;&gt;&lt;m_precDefaultNumber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strFormatTime&gt;%#d.%#m.%y&lt;/m_strFormatTime&gt;&lt;/m_precDefaultDate&gt;&lt;m_precDefaultYear/&gt;&lt;m_precDefaultQuarter/&gt;&lt;m_precDefaultMonth/&gt;&lt;m_precDefaultWeek/&gt;&lt;m_precDefaultDay/&gt;&lt;m_mruColor&gt;&lt;m_vecMRU length=&quot;1&quot;&gt;&lt;elem m_fUsage=&quot;1.00000000000000000000E+000&quot;&gt;&lt;m_ppcolschidx val=&quot;0&quot;/&gt;&lt;m_rgb r=&quot;1a&quot; g=&quot;14&quot; b=&quot;87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f3wzaBuUmXpeWODr0PgQ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érmico">
  <a:themeElements>
    <a:clrScheme name="ME Ministério da Economi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érmic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érmic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érmico">
  <a:themeElements>
    <a:clrScheme name="ME Ministério da Economi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érmic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érmic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TC101859868[[fn=Térmico]]</Template>
  <TotalTime>45109</TotalTime>
  <Words>2275</Words>
  <Application>Microsoft Office PowerPoint</Application>
  <PresentationFormat>Apresentação no Ecrã (4:3)</PresentationFormat>
  <Paragraphs>381</Paragraphs>
  <Slides>35</Slides>
  <Notes>35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3</vt:i4>
      </vt:variant>
      <vt:variant>
        <vt:lpstr>Títulos dos diapositivos</vt:lpstr>
      </vt:variant>
      <vt:variant>
        <vt:i4>35</vt:i4>
      </vt:variant>
    </vt:vector>
  </HeadingPairs>
  <TitlesOfParts>
    <vt:vector size="41" baseType="lpstr">
      <vt:lpstr>térmico</vt:lpstr>
      <vt:lpstr>Modelo de apresentação personalizado</vt:lpstr>
      <vt:lpstr>1_térmico</vt:lpstr>
      <vt:lpstr>Slide do think-cell</vt:lpstr>
      <vt:lpstr>Folha de Cálculo</vt:lpstr>
      <vt:lpstr>think-cell 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(GEE) Ricardo Alves</dc:creator>
  <cp:lastModifiedBy>(GEE) Ricardo Alves</cp:lastModifiedBy>
  <cp:revision>3388</cp:revision>
  <cp:lastPrinted>2019-11-04T14:16:21Z</cp:lastPrinted>
  <dcterms:created xsi:type="dcterms:W3CDTF">2012-03-22T09:12:20Z</dcterms:created>
  <dcterms:modified xsi:type="dcterms:W3CDTF">2019-11-04T14:16:45Z</dcterms:modified>
</cp:coreProperties>
</file>