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957" r:id="rId2"/>
    <p:sldMasterId id="2147483982" r:id="rId3"/>
  </p:sldMasterIdLst>
  <p:notesMasterIdLst>
    <p:notesMasterId r:id="rId32"/>
  </p:notesMasterIdLst>
  <p:handoutMasterIdLst>
    <p:handoutMasterId r:id="rId33"/>
  </p:handoutMasterIdLst>
  <p:sldIdLst>
    <p:sldId id="804" r:id="rId4"/>
    <p:sldId id="807" r:id="rId5"/>
    <p:sldId id="863" r:id="rId6"/>
    <p:sldId id="864" r:id="rId7"/>
    <p:sldId id="865" r:id="rId8"/>
    <p:sldId id="866" r:id="rId9"/>
    <p:sldId id="867" r:id="rId10"/>
    <p:sldId id="869" r:id="rId11"/>
    <p:sldId id="870" r:id="rId12"/>
    <p:sldId id="871" r:id="rId13"/>
    <p:sldId id="872" r:id="rId14"/>
    <p:sldId id="874" r:id="rId15"/>
    <p:sldId id="875" r:id="rId16"/>
    <p:sldId id="876" r:id="rId17"/>
    <p:sldId id="877" r:id="rId18"/>
    <p:sldId id="878" r:id="rId19"/>
    <p:sldId id="880" r:id="rId20"/>
    <p:sldId id="881" r:id="rId21"/>
    <p:sldId id="879" r:id="rId22"/>
    <p:sldId id="882" r:id="rId23"/>
    <p:sldId id="883" r:id="rId24"/>
    <p:sldId id="884" r:id="rId25"/>
    <p:sldId id="885" r:id="rId26"/>
    <p:sldId id="887" r:id="rId27"/>
    <p:sldId id="888" r:id="rId28"/>
    <p:sldId id="889" r:id="rId29"/>
    <p:sldId id="893" r:id="rId30"/>
    <p:sldId id="894" r:id="rId31"/>
  </p:sldIdLst>
  <p:sldSz cx="9144000" cy="6858000" type="screen4x3"/>
  <p:notesSz cx="9944100" cy="6805613"/>
  <p:custDataLst>
    <p:tags r:id="rId34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99D"/>
    <a:srgbClr val="003964"/>
    <a:srgbClr val="3399FF"/>
    <a:srgbClr val="0000F6"/>
    <a:srgbClr val="6699FF"/>
    <a:srgbClr val="000099"/>
    <a:srgbClr val="BBE0E3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0292" autoAdjust="0"/>
  </p:normalViewPr>
  <p:slideViewPr>
    <p:cSldViewPr>
      <p:cViewPr>
        <p:scale>
          <a:sx n="100" d="100"/>
          <a:sy n="100" d="100"/>
        </p:scale>
        <p:origin x="-1614" y="-156"/>
      </p:cViewPr>
      <p:guideLst>
        <p:guide orient="horz" pos="2160"/>
        <p:guide pos="1927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386" y="-84"/>
      </p:cViewPr>
      <p:guideLst>
        <p:guide orient="horz" pos="2144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31592" y="2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570D1F-F53A-47BB-B9E1-AEB5064B4EC8}" type="datetimeFigureOut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8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31592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034522-BD01-4D0F-85B3-C949D0A878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488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310194" cy="339574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631592" y="1"/>
            <a:ext cx="4310194" cy="339574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758B59-7ABB-44B0-A273-AAF7D61C4F29}" type="datetimeFigureOut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0" tIns="45755" rIns="91510" bIns="4575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93951" y="3232478"/>
            <a:ext cx="7956209" cy="3062689"/>
          </a:xfrm>
          <a:prstGeom prst="rect">
            <a:avLst/>
          </a:prstGeom>
        </p:spPr>
        <p:txBody>
          <a:bodyPr vert="horz" lIns="91510" tIns="45755" rIns="91510" bIns="45755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8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631592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58183E-1D2E-4038-894F-FD5E68A95E7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9194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464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900" b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6289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0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77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4231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71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B9AF7-E94D-4B64-9C01-C510889F3DF9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338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i="0" dirty="0" smtClean="0">
                <a:effectLst/>
                <a:latin typeface="+mn-lt"/>
                <a:ea typeface="Calibri"/>
                <a:cs typeface="Times New Roman"/>
              </a:rPr>
              <a:t>Comissão europeia, Índice de Digitalidade da Economia e da Sociedade, </a:t>
            </a:r>
            <a:r>
              <a:rPr lang="pt-PT" sz="1100" i="0" dirty="0" smtClean="0">
                <a:effectLst/>
                <a:latin typeface="+mn-lt"/>
                <a:ea typeface="Calibri"/>
                <a:cs typeface="Times New Roman"/>
              </a:rPr>
              <a:t>2019</a:t>
            </a:r>
            <a:endParaRPr lang="pt-PT" sz="1100" i="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6614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15" indent="-450215" algn="just">
              <a:lnSpc>
                <a:spcPct val="115000"/>
              </a:lnSpc>
              <a:spcAft>
                <a:spcPts val="300"/>
              </a:spcAft>
            </a:pPr>
            <a:endParaRPr lang="pt-PT" sz="10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15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129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i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44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0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6506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349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b="0" i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B9AF7-E94D-4B64-9C01-C510889F3DF9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76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391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2302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789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Compete 2020</a:t>
            </a:r>
            <a:r>
              <a:rPr lang="pt-PT" dirty="0" smtClean="0"/>
              <a:t>: Orientado para promover a Competitividade e Internacionalização das empresas portuguesas,</a:t>
            </a:r>
            <a:r>
              <a:rPr lang="pt-PT" baseline="0" dirty="0" smtClean="0"/>
              <a:t> designadamente a sua vocação exportadora.</a:t>
            </a:r>
          </a:p>
          <a:p>
            <a:endParaRPr lang="pt-PT" baseline="0" dirty="0" smtClean="0"/>
          </a:p>
          <a:p>
            <a:r>
              <a:rPr lang="pt-PT" b="1" baseline="0" dirty="0" err="1" smtClean="0"/>
              <a:t>CITec</a:t>
            </a:r>
            <a:r>
              <a:rPr lang="pt-PT" baseline="0" dirty="0" smtClean="0"/>
              <a:t>: visa promover a transferência de conhecimento de Universidades e Centros de Tecnológicos e de </a:t>
            </a:r>
            <a:r>
              <a:rPr lang="pt-PT" i="1" baseline="0" dirty="0" smtClean="0"/>
              <a:t>Investigação </a:t>
            </a:r>
            <a:r>
              <a:rPr lang="pt-PT" i="0" baseline="0" dirty="0" smtClean="0"/>
              <a:t>para a as Empresas</a:t>
            </a:r>
            <a:endParaRPr lang="pt-PT" i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1671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Portugal INCoDE.2030:</a:t>
            </a:r>
            <a:r>
              <a:rPr lang="pt-PT" b="1" baseline="0" dirty="0" smtClean="0"/>
              <a:t> </a:t>
            </a:r>
            <a:r>
              <a:rPr lang="pt-PT" baseline="0" dirty="0" smtClean="0"/>
              <a:t>direcionada para o desenvolvimento de competências digitais, quer em termos globais de literacia digital, quer em termos de qualificação profissional promoção do emprego em áreas de tecnologia digital</a:t>
            </a:r>
          </a:p>
          <a:p>
            <a:endParaRPr lang="pt-PT" baseline="0" dirty="0" smtClean="0"/>
          </a:p>
          <a:p>
            <a:r>
              <a:rPr lang="pt-PT" b="1" baseline="0" dirty="0" err="1" smtClean="0"/>
              <a:t>FITEC</a:t>
            </a:r>
            <a:r>
              <a:rPr lang="pt-PT" baseline="0" dirty="0" smtClean="0"/>
              <a:t>: direciona-se para a Economia circular, promovendo atividades cooperação </a:t>
            </a:r>
            <a:r>
              <a:rPr lang="pt-PT" baseline="0" dirty="0" err="1" smtClean="0"/>
              <a:t>inter-institucional</a:t>
            </a:r>
            <a:r>
              <a:rPr lang="pt-PT" baseline="0" dirty="0" smtClean="0"/>
              <a:t> e de </a:t>
            </a:r>
            <a:r>
              <a:rPr lang="pt-PT" baseline="0" dirty="0" err="1" smtClean="0"/>
              <a:t>I&amp;D</a:t>
            </a:r>
            <a:r>
              <a:rPr lang="pt-PT" baseline="0" dirty="0" smtClean="0"/>
              <a:t> afins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0545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Estratégia Nacional para a 4ª Revolução Industrial: </a:t>
            </a:r>
          </a:p>
          <a:p>
            <a:endParaRPr lang="pt-PT" b="1" dirty="0" smtClean="0"/>
          </a:p>
          <a:p>
            <a:r>
              <a:rPr lang="pt-PT" b="1" dirty="0" smtClean="0"/>
              <a:t>Vale i4.0:</a:t>
            </a:r>
            <a:r>
              <a:rPr lang="pt-PT" b="1" baseline="0" dirty="0" smtClean="0"/>
              <a:t> </a:t>
            </a:r>
            <a:r>
              <a:rPr lang="pt-PT" b="0" baseline="0" dirty="0" smtClean="0"/>
              <a:t>destina-se a apoiar a digitalização das empresas</a:t>
            </a:r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846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73993-5440-40C7-913A-B68D82F2CCBD}" type="slidenum">
              <a:rPr lang="pt-P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pt-PT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829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911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890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03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793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PT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7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24643"/>
            <a:ext cx="914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19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442-074E-45D5-A04A-B4024BF59EC7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AB02-7676-4657-9967-847D4D108E6B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627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A247-BACC-4504-B737-870626B78C5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75BA-FE82-4FD2-8EE5-BE54B0FB20B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6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EF64-2436-4E8C-AF9A-D17371BADE6E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EDF0-E12B-427E-A8C0-FF203CCC963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3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2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4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943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57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9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4583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5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07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730" y="827568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2648-D324-40DA-8FF1-3DA02208E302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800C-F0F1-4029-B70E-8155A3DD974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8353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187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204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08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994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24643"/>
            <a:ext cx="914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19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442-074E-45D5-A04A-B4024BF59EC7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AB02-7676-4657-9967-847D4D108E6B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58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730" y="827568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2648-D324-40DA-8FF1-3DA02208E302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800C-F0F1-4029-B70E-8155A3DD9744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8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A62-6B61-4F7C-9D26-968C90639C8C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A412-F72C-4FA3-B04F-FA8F4126137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4066779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8955-4EB8-44D1-B390-B9F5CA506EB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99009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9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9D0E-22A5-40F1-9CB7-8DEE374059B5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95DE-287D-4E8C-9130-7F9A3B65B61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0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7124-D233-4157-8754-9DE93433EE5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7222-2581-4E01-98F5-470C7ACE12DA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A62-6B61-4F7C-9D26-968C90639C8C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A412-F72C-4FA3-B04F-FA8F4126137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436805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5D8-995C-40E5-9C12-708DE9C84BF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63000" y="6492893"/>
            <a:ext cx="381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16186-A627-4011-AFFB-F06B7DD0E53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695296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50C-EC41-4742-8250-DA3F911E49D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E6DC-0ECE-4816-8908-B13A76B91FB7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170292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AFC6-F8A7-41D3-B290-BB8E2DA6AB4B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E3C8-85E7-44B0-A460-267EA2C9207E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64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A247-BACC-4504-B737-870626B78C5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75BA-FE82-4FD2-8EE5-BE54B0FB20BC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48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EF64-2436-4E8C-AF9A-D17371BADE6E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EDF0-E12B-427E-A8C0-FF203CCC963C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8955-4EB8-44D1-B390-B9F5CA506EB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365094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9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9D0E-22A5-40F1-9CB7-8DEE374059B5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95DE-287D-4E8C-9130-7F9A3B65B61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9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7124-D233-4157-8754-9DE93433EE5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7222-2581-4E01-98F5-470C7ACE12D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2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5D8-995C-40E5-9C12-708DE9C84BF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63000" y="6492893"/>
            <a:ext cx="381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16186-A627-4011-AFFB-F06B7DD0E539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321711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50C-EC41-4742-8250-DA3F911E49D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E6DC-0ECE-4816-8908-B13A76B91FB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78219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AFC6-F8A7-41D3-B290-BB8E2DA6AB4B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E3C8-85E7-44B0-A460-267EA2C920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19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8"/>
          <a:stretch/>
        </p:blipFill>
        <p:spPr bwMode="auto">
          <a:xfrm>
            <a:off x="3175" y="-19051"/>
            <a:ext cx="9144000" cy="8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87826993"/>
              </p:ext>
            </p:extLst>
          </p:nvPr>
        </p:nvGraphicFramePr>
        <p:xfrm>
          <a:off x="1597" y="160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19" name="Slide do think-cell" r:id="rId16" imgW="360" imgH="360" progId="TCLayout.ActiveDocument.1">
                  <p:embed/>
                </p:oleObj>
              </mc:Choice>
              <mc:Fallback>
                <p:oleObj name="Slide do think-cell" r:id="rId16" imgW="360" imgH="360" progId="TCLayout.ActiveDocument.1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60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75" y="844549"/>
            <a:ext cx="9140825" cy="57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0559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dirty="0"/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1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9E46F-7727-4988-A34D-EEB19CCE7F2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E2C74D-08DF-4344-B7D0-B7EF4AEC9B4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pic>
        <p:nvPicPr>
          <p:cNvPr id="1776" name="Picture 752" descr="C:\Users\carlos.costa\Desktop\Logos\GEE- logotip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1287"/>
            <a:ext cx="2495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57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8"/>
          <a:stretch/>
        </p:blipFill>
        <p:spPr bwMode="auto">
          <a:xfrm>
            <a:off x="3175" y="-19051"/>
            <a:ext cx="9144000" cy="8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50232844"/>
              </p:ext>
            </p:extLst>
          </p:nvPr>
        </p:nvGraphicFramePr>
        <p:xfrm>
          <a:off x="1597" y="160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6" name="Slide do think-cell" r:id="rId16" imgW="360" imgH="360" progId="TCLayout.ActiveDocument.1">
                  <p:embed/>
                </p:oleObj>
              </mc:Choice>
              <mc:Fallback>
                <p:oleObj name="Slide do think-cell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60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75" y="844549"/>
            <a:ext cx="9140825" cy="57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0559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dirty="0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1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9E46F-7727-4988-A34D-EEB19CCE7F2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E2C74D-08DF-4344-B7D0-B7EF4AEC9B4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pic>
        <p:nvPicPr>
          <p:cNvPr id="1776" name="Picture 752" descr="C:\Users\carlos.costa\Desktop\Logos\GEE- logotip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1287"/>
            <a:ext cx="2495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2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mailto:nuno.tavares@gee.gov.pt" TargetMode="Externa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988986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1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" y="1796065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Economia Portuguesa:</a:t>
            </a:r>
          </a:p>
          <a:p>
            <a:pPr algn="ctr" eaLnBrk="1" hangingPunct="1"/>
            <a:r>
              <a:rPr lang="pt-PT" sz="2800" b="1" dirty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Inovação e Transformação Digital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" y="5025688"/>
            <a:ext cx="9143996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</a:pPr>
            <a:r>
              <a:rPr lang="pt-PT" b="1" dirty="0" smtClean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Gabinete de Estratégia e Estudos (GEE), Ministério da Economia</a:t>
            </a:r>
          </a:p>
          <a:p>
            <a:pPr algn="r" eaLnBrk="1" hangingPunct="1">
              <a:spcBef>
                <a:spcPts val="600"/>
              </a:spcBef>
            </a:pPr>
            <a:r>
              <a:rPr lang="pt-PT" sz="1400" b="1" i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Stratedy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pt-PT" sz="1400" b="1" i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and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pt-PT" sz="1400" b="1" i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Studies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Office, Portuguese </a:t>
            </a:r>
            <a:r>
              <a:rPr lang="pt-PT" sz="1400" b="1" i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Ministry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pt-PT" sz="1400" b="1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of</a:t>
            </a:r>
            <a:r>
              <a:rPr lang="pt-PT" sz="1400" b="1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pt-PT" sz="1400" b="1" i="1" dirty="0" err="1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Economy</a:t>
            </a:r>
            <a:endParaRPr lang="pt-PT" sz="1400" b="1" i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pt-PT" b="1" dirty="0" smtClean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Novembro de 2019</a:t>
            </a:r>
          </a:p>
          <a:p>
            <a:pPr algn="r" eaLnBrk="1" hangingPunct="1">
              <a:spcBef>
                <a:spcPts val="600"/>
              </a:spcBef>
            </a:pPr>
            <a:r>
              <a:rPr lang="pt-PT" sz="1400" b="1" i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November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2019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" y="3206679"/>
            <a:ext cx="914399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08000" algn="ctr" eaLnBrk="1" hangingPunct="1">
              <a:spcBef>
                <a:spcPts val="600"/>
              </a:spcBef>
            </a:pPr>
            <a:r>
              <a:rPr lang="pt-PT" b="1" dirty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Formação Adidos de Embaixadas </a:t>
            </a:r>
            <a:r>
              <a:rPr lang="pt-PT" b="1" dirty="0" smtClean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– 2019</a:t>
            </a:r>
          </a:p>
          <a:p>
            <a:pPr indent="108000" algn="ctr" eaLnBrk="1" hangingPunct="1">
              <a:spcBef>
                <a:spcPts val="600"/>
              </a:spcBef>
            </a:pP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Portuguese embassy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training – 2019</a:t>
            </a:r>
            <a:endParaRPr lang="pt-PT" sz="1400" b="1" i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614274" cy="36004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PT" sz="1600" b="0" dirty="0">
                <a:solidFill>
                  <a:schemeClr val="tx1"/>
                </a:solidFill>
                <a:effectLst/>
              </a:rPr>
              <a:t>Pessoas ao serviço de </a:t>
            </a:r>
            <a:r>
              <a:rPr lang="pt-PT" sz="1600" b="0" dirty="0" err="1">
                <a:solidFill>
                  <a:schemeClr val="tx1"/>
                </a:solidFill>
                <a:effectLst/>
              </a:rPr>
              <a:t>I&amp;D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 </a:t>
            </a:r>
            <a:r>
              <a:rPr lang="pt-PT" sz="1600" b="0" dirty="0" smtClean="0">
                <a:solidFill>
                  <a:schemeClr val="tx1"/>
                </a:solidFill>
                <a:effectLst/>
              </a:rPr>
              <a:t>(% 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emprego total; Portugal e UE28; 2009-2017</a:t>
            </a:r>
            <a:r>
              <a:rPr lang="pt-PT" sz="1600" b="0" dirty="0" smtClean="0">
                <a:solidFill>
                  <a:schemeClr val="tx1"/>
                </a:solidFill>
                <a:effectLst/>
              </a:rPr>
              <a:t>)</a:t>
            </a:r>
            <a:endParaRPr lang="pt-PT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4" y="1700808"/>
            <a:ext cx="7920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7962" y="6180112"/>
            <a:ext cx="6696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</a:t>
            </a:r>
            <a:r>
              <a:rPr lang="pt-PT" sz="900" dirty="0"/>
              <a:t>: GEE com base </a:t>
            </a:r>
            <a:r>
              <a:rPr lang="pt-PT" sz="900" dirty="0" smtClean="0"/>
              <a:t>no  </a:t>
            </a:r>
            <a:r>
              <a:rPr lang="pt-PT" sz="900" dirty="0"/>
              <a:t>Eurostat (código: </a:t>
            </a:r>
            <a:r>
              <a:rPr lang="pt-PT" sz="900" dirty="0" err="1"/>
              <a:t>rd_p_perslf</a:t>
            </a:r>
            <a:r>
              <a:rPr lang="pt-PT" sz="900" dirty="0"/>
              <a:t>); atualizado </a:t>
            </a:r>
            <a:r>
              <a:rPr lang="pt-PT" sz="900" dirty="0" smtClean="0"/>
              <a:t>em:26.06.2019</a:t>
            </a:r>
            <a:endParaRPr lang="pt-PT" sz="900" dirty="0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3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44" y="1412776"/>
            <a:ext cx="7425580" cy="451520"/>
          </a:xfrm>
        </p:spPr>
        <p:txBody>
          <a:bodyPr>
            <a:noAutofit/>
          </a:bodyPr>
          <a:lstStyle/>
          <a:p>
            <a:r>
              <a:rPr lang="pt-PT" sz="1800" b="0" dirty="0">
                <a:solidFill>
                  <a:schemeClr val="tx1"/>
                </a:solidFill>
                <a:effectLst/>
              </a:rPr>
              <a:t>Despesa em </a:t>
            </a:r>
            <a:r>
              <a:rPr lang="pt-PT" sz="1800" b="0" dirty="0" err="1">
                <a:solidFill>
                  <a:schemeClr val="tx1"/>
                </a:solidFill>
                <a:effectLst/>
              </a:rPr>
              <a:t>I&amp;D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 (% do total), por setor de execução </a:t>
            </a:r>
            <a:r>
              <a:rPr lang="pt-PT" sz="1800" b="0" dirty="0" smtClean="0">
                <a:solidFill>
                  <a:schemeClr val="tx1"/>
                </a:solidFill>
                <a:effectLst/>
              </a:rPr>
              <a:t>(2017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)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8" y="2492896"/>
            <a:ext cx="7920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021288"/>
            <a:ext cx="7632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Fonte: </a:t>
            </a:r>
            <a:r>
              <a:rPr lang="pt-PT" sz="900" dirty="0"/>
              <a:t>GEE, com base em Eurostat (código: </a:t>
            </a:r>
            <a:r>
              <a:rPr lang="pt-PT" sz="900" dirty="0" err="1"/>
              <a:t>rd_e_gerdtot</a:t>
            </a:r>
            <a:r>
              <a:rPr lang="pt-PT" sz="900" dirty="0"/>
              <a:t>); </a:t>
            </a:r>
            <a:r>
              <a:rPr lang="pt-PT" sz="900" dirty="0" smtClean="0"/>
              <a:t>atualizado  </a:t>
            </a:r>
            <a:r>
              <a:rPr lang="pt-PT" sz="900" dirty="0"/>
              <a:t>em 21.06.2019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2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36004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pt-PT" sz="1600" b="0" dirty="0" smtClean="0">
                <a:solidFill>
                  <a:schemeClr val="tx1"/>
                </a:solidFill>
                <a:effectLst/>
              </a:rPr>
              <a:t>Percentagem 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de Empresas inovadoras por dimensão das empresas (2016)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20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5877272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</a:t>
            </a:r>
            <a:r>
              <a:rPr lang="pt-PT" sz="900" dirty="0"/>
              <a:t>: Eurostat (código: inn_cis10_type); atualizado </a:t>
            </a:r>
            <a:r>
              <a:rPr lang="pt-PT" sz="900" dirty="0" smtClean="0"/>
              <a:t>em </a:t>
            </a:r>
            <a:r>
              <a:rPr lang="pt-PT" sz="900" dirty="0"/>
              <a:t>03.07.2019</a:t>
            </a: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8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3"/>
            <a:ext cx="9144000" cy="43204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PT" sz="1600" b="0" dirty="0">
                <a:solidFill>
                  <a:schemeClr val="tx1"/>
                </a:solidFill>
                <a:effectLst/>
              </a:rPr>
              <a:t>Exportações de produtos de média e alta tecnologia (% total exportação produtos; </a:t>
            </a:r>
            <a:r>
              <a:rPr lang="pt-PT" sz="1600" b="0" dirty="0" smtClean="0">
                <a:solidFill>
                  <a:schemeClr val="tx1"/>
                </a:solidFill>
                <a:effectLst/>
              </a:rPr>
              <a:t>2008-17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)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80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39999" y="6291808"/>
            <a:ext cx="734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Fonte: European Innovation Scoreboard </a:t>
            </a:r>
            <a:r>
              <a:rPr lang="it-IT" sz="900" dirty="0" smtClean="0"/>
              <a:t> (2018), Comissão Europeia</a:t>
            </a:r>
            <a:endParaRPr lang="pt-PT" sz="900" dirty="0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9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800" b="0" dirty="0">
                <a:solidFill>
                  <a:schemeClr val="tx1"/>
                </a:solidFill>
                <a:effectLst/>
              </a:rPr>
              <a:t>Exportações de serviços de conhecimento intensivo (% total exportação de serviços</a:t>
            </a:r>
            <a:r>
              <a:rPr lang="pt-PT" sz="1800" b="0" dirty="0" smtClean="0">
                <a:solidFill>
                  <a:schemeClr val="tx1"/>
                </a:solidFill>
                <a:effectLst/>
              </a:rPr>
              <a:t>; 2008-17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)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848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6206277"/>
            <a:ext cx="7128792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300"/>
              </a:spcAft>
            </a:pPr>
            <a:r>
              <a:rPr lang="pt-PT" sz="900" b="1" dirty="0">
                <a:ea typeface="Calibri"/>
                <a:cs typeface="Times New Roman"/>
              </a:rPr>
              <a:t>Fonte:</a:t>
            </a:r>
            <a:r>
              <a:rPr lang="pt-PT" sz="900" dirty="0">
                <a:ea typeface="Calibri"/>
                <a:cs typeface="Times New Roman"/>
              </a:rPr>
              <a:t> </a:t>
            </a:r>
            <a:r>
              <a:rPr lang="pt-PT" sz="900" i="1" dirty="0" err="1">
                <a:ea typeface="Calibri"/>
                <a:cs typeface="Times New Roman"/>
              </a:rPr>
              <a:t>European</a:t>
            </a:r>
            <a:r>
              <a:rPr lang="pt-PT" sz="900" i="1" dirty="0">
                <a:ea typeface="Calibri"/>
                <a:cs typeface="Times New Roman"/>
              </a:rPr>
              <a:t> </a:t>
            </a:r>
            <a:r>
              <a:rPr lang="pt-PT" sz="900" i="1" dirty="0" err="1">
                <a:ea typeface="Calibri"/>
                <a:cs typeface="Times New Roman"/>
              </a:rPr>
              <a:t>Innovation</a:t>
            </a:r>
            <a:r>
              <a:rPr lang="pt-PT" sz="900" i="1" dirty="0">
                <a:ea typeface="Calibri"/>
                <a:cs typeface="Times New Roman"/>
              </a:rPr>
              <a:t> </a:t>
            </a:r>
            <a:r>
              <a:rPr lang="pt-PT" sz="900" i="1" dirty="0" err="1">
                <a:ea typeface="Calibri"/>
                <a:cs typeface="Times New Roman"/>
              </a:rPr>
              <a:t>Scoreboard</a:t>
            </a:r>
            <a:r>
              <a:rPr lang="pt-PT" sz="900" dirty="0">
                <a:ea typeface="Calibri"/>
                <a:cs typeface="Times New Roman"/>
              </a:rPr>
              <a:t> </a:t>
            </a:r>
            <a:r>
              <a:rPr lang="pt-PT" sz="900" dirty="0" smtClean="0">
                <a:ea typeface="Calibri"/>
                <a:cs typeface="Times New Roman"/>
              </a:rPr>
              <a:t> (2018), Comissão Europeia</a:t>
            </a:r>
            <a:endParaRPr lang="pt-PT" sz="900" dirty="0">
              <a:ea typeface="Calibri"/>
              <a:cs typeface="Times New Roman"/>
            </a:endParaRP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0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69" y="980728"/>
            <a:ext cx="8886002" cy="360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Digital 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Technology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 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Integration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 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Index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 (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DTI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) e Digital 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Transformation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 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Enablers´Index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 (</a:t>
            </a:r>
            <a:r>
              <a:rPr lang="pt-PT" sz="1500" b="0" dirty="0" err="1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DTEI</a:t>
            </a:r>
            <a: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  <a:t>) (Média UE-28)</a:t>
            </a:r>
            <a:br>
              <a:rPr lang="pt-PT" sz="1500" b="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</a:rPr>
            </a:br>
            <a:endParaRPr lang="pt-PT" sz="15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6443" y="6313065"/>
            <a:ext cx="7344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</a:t>
            </a:r>
            <a:r>
              <a:rPr lang="pt-PT" sz="900" i="1" dirty="0"/>
              <a:t>: Digital </a:t>
            </a:r>
            <a:r>
              <a:rPr lang="pt-PT" sz="900" i="1" dirty="0" err="1"/>
              <a:t>Transformation</a:t>
            </a:r>
            <a:r>
              <a:rPr lang="pt-PT" sz="900" i="1" dirty="0"/>
              <a:t> </a:t>
            </a:r>
            <a:r>
              <a:rPr lang="pt-PT" sz="900" i="1" dirty="0" err="1" smtClean="0"/>
              <a:t>Scoreboard</a:t>
            </a:r>
            <a:r>
              <a:rPr lang="pt-PT" sz="900" dirty="0" smtClean="0"/>
              <a:t> (2019),  </a:t>
            </a:r>
            <a:r>
              <a:rPr lang="pt-PT" sz="900" dirty="0" err="1" smtClean="0"/>
              <a:t>EC</a:t>
            </a:r>
            <a:r>
              <a:rPr lang="pt-PT" sz="900" dirty="0"/>
              <a:t>, </a:t>
            </a:r>
            <a:r>
              <a:rPr lang="pt-PT" sz="900" dirty="0" err="1"/>
              <a:t>Directorate</a:t>
            </a:r>
            <a:r>
              <a:rPr lang="pt-PT" sz="900" dirty="0"/>
              <a:t>-General, </a:t>
            </a:r>
            <a:r>
              <a:rPr lang="pt-PT" sz="900" dirty="0" err="1"/>
              <a:t>Internal</a:t>
            </a:r>
            <a:r>
              <a:rPr lang="pt-PT" sz="900" dirty="0"/>
              <a:t> </a:t>
            </a:r>
            <a:r>
              <a:rPr lang="pt-PT" sz="900" dirty="0" err="1"/>
              <a:t>Market</a:t>
            </a:r>
            <a:r>
              <a:rPr lang="pt-PT" sz="900" dirty="0"/>
              <a:t>, </a:t>
            </a:r>
            <a:r>
              <a:rPr lang="pt-PT" sz="900" dirty="0" err="1"/>
              <a:t>Industry</a:t>
            </a:r>
            <a:r>
              <a:rPr lang="pt-PT" sz="900" dirty="0"/>
              <a:t>, </a:t>
            </a:r>
            <a:r>
              <a:rPr lang="pt-PT" sz="900" dirty="0" err="1"/>
              <a:t>Entrepreneurship</a:t>
            </a:r>
            <a:r>
              <a:rPr lang="pt-PT" sz="900" dirty="0"/>
              <a:t> </a:t>
            </a:r>
            <a:r>
              <a:rPr lang="pt-PT" sz="900" dirty="0" err="1"/>
              <a:t>and</a:t>
            </a:r>
            <a:r>
              <a:rPr lang="pt-PT" sz="900" dirty="0"/>
              <a:t> </a:t>
            </a:r>
            <a:r>
              <a:rPr lang="pt-PT" sz="900" dirty="0" err="1" smtClean="0"/>
              <a:t>SMEs</a:t>
            </a:r>
            <a:endParaRPr lang="pt-PT" sz="900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6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8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980728"/>
            <a:ext cx="8229600" cy="363161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pt-PT" sz="2000" b="1" dirty="0">
                <a:solidFill>
                  <a:srgbClr val="365F91"/>
                </a:solidFill>
                <a:ea typeface="Calibri"/>
                <a:cs typeface="Times New Roman"/>
              </a:rPr>
              <a:t/>
            </a:r>
            <a:br>
              <a:rPr lang="pt-PT" sz="2000" b="1" dirty="0">
                <a:solidFill>
                  <a:srgbClr val="365F91"/>
                </a:solidFill>
                <a:ea typeface="Calibri"/>
                <a:cs typeface="Times New Roman"/>
              </a:rPr>
            </a:br>
            <a:r>
              <a:rPr lang="pt-PT" sz="1800" b="0" dirty="0" smtClean="0">
                <a:solidFill>
                  <a:schemeClr val="tx1"/>
                </a:solidFill>
                <a:effectLst/>
              </a:rPr>
              <a:t>IDES 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2019 </a:t>
            </a:r>
            <a:endParaRPr lang="pt-PT" sz="2000" b="0" dirty="0">
              <a:solidFill>
                <a:srgbClr val="365F91"/>
              </a:solidFill>
              <a:ea typeface="Calibri"/>
              <a:cs typeface="Times New Roman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38275" y="6237312"/>
            <a:ext cx="7200800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pt-PT" sz="900" b="1" dirty="0" smtClean="0">
                <a:ea typeface="Calibri"/>
                <a:cs typeface="Times New Roman"/>
              </a:rPr>
              <a:t>Fonte</a:t>
            </a:r>
            <a:r>
              <a:rPr lang="pt-PT" sz="900" b="1" dirty="0">
                <a:ea typeface="Calibri"/>
                <a:cs typeface="Times New Roman"/>
              </a:rPr>
              <a:t>:</a:t>
            </a:r>
            <a:r>
              <a:rPr lang="pt-PT" sz="900" dirty="0">
                <a:ea typeface="Calibri"/>
                <a:cs typeface="Times New Roman"/>
              </a:rPr>
              <a:t> Índice de Digitalidade da Economia e da Sociedade, </a:t>
            </a:r>
            <a:r>
              <a:rPr lang="pt-PT" sz="900" dirty="0" smtClean="0">
                <a:ea typeface="Calibri"/>
                <a:cs typeface="Times New Roman"/>
              </a:rPr>
              <a:t>2019</a:t>
            </a:r>
            <a:endParaRPr lang="pt-PT" sz="900" dirty="0">
              <a:ea typeface="Calibri"/>
              <a:cs typeface="Times New Roman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1367"/>
            <a:ext cx="7632848" cy="188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3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28803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pt-PT" sz="1800" b="0" dirty="0">
                <a:solidFill>
                  <a:schemeClr val="tx1"/>
                </a:solidFill>
                <a:effectLst/>
              </a:rPr>
              <a:t>IDES 2019 – Dimensão Capital Humano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1268760"/>
            <a:ext cx="888600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6309320"/>
            <a:ext cx="6552728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pt-PT" sz="900" b="1" dirty="0">
                <a:ea typeface="Calibri"/>
                <a:cs typeface="Times New Roman"/>
              </a:rPr>
              <a:t>Fonte: </a:t>
            </a:r>
            <a:r>
              <a:rPr lang="pt-PT" sz="900" dirty="0">
                <a:ea typeface="Calibri"/>
                <a:cs typeface="Arial"/>
              </a:rPr>
              <a:t>Índice de Digitalização da Economia e da </a:t>
            </a:r>
            <a:r>
              <a:rPr lang="pt-PT" sz="900" dirty="0" smtClean="0">
                <a:ea typeface="Calibri"/>
                <a:cs typeface="Arial"/>
              </a:rPr>
              <a:t>Sociedade (2019), </a:t>
            </a:r>
            <a:r>
              <a:rPr lang="pt-PT" sz="900" dirty="0">
                <a:ea typeface="Calibri"/>
                <a:cs typeface="Arial"/>
              </a:rPr>
              <a:t>Comissão Europeia </a:t>
            </a:r>
            <a:endParaRPr lang="pt-PT" sz="900" dirty="0">
              <a:ea typeface="Calibri"/>
              <a:cs typeface="Times New Roman"/>
            </a:endParaRP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6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IDES 2019 – Dimensão Utilização da Internet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3"/>
            <a:ext cx="9001000" cy="51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284211"/>
            <a:ext cx="7416824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pt-PT" sz="900" b="1" dirty="0">
                <a:ea typeface="Calibri"/>
                <a:cs typeface="Times New Roman"/>
              </a:rPr>
              <a:t>Fonte: </a:t>
            </a:r>
            <a:r>
              <a:rPr lang="pt-PT" sz="900" dirty="0">
                <a:ea typeface="Calibri"/>
                <a:cs typeface="Arial"/>
              </a:rPr>
              <a:t>Índice de Digitalização da Economia e da </a:t>
            </a:r>
            <a:r>
              <a:rPr lang="pt-PT" sz="900" dirty="0" smtClean="0">
                <a:ea typeface="Calibri"/>
                <a:cs typeface="Arial"/>
              </a:rPr>
              <a:t>Sociedade (2019), </a:t>
            </a:r>
            <a:r>
              <a:rPr lang="pt-PT" sz="900" dirty="0">
                <a:ea typeface="Calibri"/>
                <a:cs typeface="Arial"/>
              </a:rPr>
              <a:t>Comissão </a:t>
            </a:r>
            <a:r>
              <a:rPr lang="pt-PT" sz="900" dirty="0" smtClean="0">
                <a:ea typeface="Calibri"/>
                <a:cs typeface="Arial"/>
              </a:rPr>
              <a:t>Europeia</a:t>
            </a:r>
            <a:endParaRPr lang="pt-PT" sz="900" dirty="0">
              <a:ea typeface="Calibri"/>
              <a:cs typeface="Times New Roman"/>
            </a:endParaRP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5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216024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IDES 2019 – Dimensão Conetividade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052736"/>
            <a:ext cx="9252520" cy="51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0419" y="6245808"/>
            <a:ext cx="7776864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pt-PT" sz="900" b="1" dirty="0">
                <a:ea typeface="Calibri"/>
                <a:cs typeface="Arial"/>
              </a:rPr>
              <a:t>Fonte: </a:t>
            </a:r>
            <a:r>
              <a:rPr lang="pt-PT" sz="900" dirty="0">
                <a:ea typeface="Calibri"/>
                <a:cs typeface="Arial"/>
              </a:rPr>
              <a:t>Índice de Digitalização da Economia e da </a:t>
            </a:r>
            <a:r>
              <a:rPr lang="pt-PT" sz="900" dirty="0" smtClean="0">
                <a:ea typeface="Calibri"/>
                <a:cs typeface="Arial"/>
              </a:rPr>
              <a:t>Sociedade (2019), </a:t>
            </a:r>
            <a:r>
              <a:rPr lang="pt-PT" sz="900" dirty="0">
                <a:ea typeface="Calibri"/>
                <a:cs typeface="Arial"/>
              </a:rPr>
              <a:t>Comissão </a:t>
            </a:r>
            <a:r>
              <a:rPr lang="pt-PT" sz="900" dirty="0" smtClean="0">
                <a:ea typeface="Calibri"/>
                <a:cs typeface="Arial"/>
              </a:rPr>
              <a:t>Europeia</a:t>
            </a:r>
            <a:endParaRPr lang="pt-PT" sz="900" dirty="0">
              <a:ea typeface="Calibri"/>
              <a:cs typeface="Times New Roman"/>
            </a:endParaRP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9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550444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43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4137" y="2502304"/>
            <a:ext cx="8029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Inovação e Transformação Digital</a:t>
            </a:r>
            <a:endParaRPr lang="pt-PT" sz="3200" b="1" dirty="0">
              <a:ln>
                <a:solidFill>
                  <a:sysClr val="windowText" lastClr="000000"/>
                </a:solidFill>
              </a:ln>
              <a:solidFill>
                <a:srgbClr val="00599D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Estrutura Empresarial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144137" y="3492109"/>
            <a:ext cx="792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Innovation and Digital Transformation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0675" y="2547079"/>
            <a:ext cx="540000" cy="540000"/>
          </a:xfrm>
          <a:prstGeom prst="ellipse">
            <a:avLst/>
          </a:prstGeom>
          <a:solidFill>
            <a:srgbClr val="BBE0E3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1</a:t>
            </a:r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4962525"/>
            <a:ext cx="914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Luís Melo Campos </a:t>
            </a:r>
            <a:r>
              <a:rPr lang="pt-PT" dirty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– Direção de Serviços de Análise Económica</a:t>
            </a:r>
          </a:p>
          <a:p>
            <a:pPr algn="r"/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  <a:hlinkClick r:id="rId7"/>
              </a:rPr>
              <a:t>luis.melocampos@gee.gov.pt</a:t>
            </a:r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 </a:t>
            </a:r>
            <a:endParaRPr lang="en-US" dirty="0">
              <a:solidFill>
                <a:srgbClr val="003964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91" y="836712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IDES 2019 – Dimensão Integração da Tecnologia Digital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0" y="1156964"/>
            <a:ext cx="89935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6225305"/>
            <a:ext cx="799306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9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IDES 2018 – Dimensão Serviços Públicos Digitais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1" y="1412776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6237312"/>
            <a:ext cx="7992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>
                <a:ea typeface="Calibri"/>
                <a:cs typeface="Times New Roman"/>
              </a:rPr>
              <a:t>Fonte:</a:t>
            </a:r>
            <a:r>
              <a:rPr lang="pt-PT" sz="900" dirty="0">
                <a:ea typeface="Calibri"/>
                <a:cs typeface="Times New Roman"/>
              </a:rPr>
              <a:t> </a:t>
            </a:r>
            <a:r>
              <a:rPr lang="pt-PT" sz="900" dirty="0">
                <a:ea typeface="Calibri"/>
                <a:cs typeface="Arial"/>
              </a:rPr>
              <a:t>Índice de Digitalização da Economia e da </a:t>
            </a:r>
            <a:r>
              <a:rPr lang="pt-PT" sz="900" dirty="0" smtClean="0">
                <a:ea typeface="Calibri"/>
                <a:cs typeface="Arial"/>
              </a:rPr>
              <a:t>Sociedade (2019), </a:t>
            </a:r>
            <a:r>
              <a:rPr lang="pt-PT" sz="900" dirty="0">
                <a:ea typeface="Calibri"/>
                <a:cs typeface="Arial"/>
              </a:rPr>
              <a:t>Comissão </a:t>
            </a:r>
            <a:r>
              <a:rPr lang="pt-PT" sz="900" dirty="0" smtClean="0">
                <a:ea typeface="Calibri"/>
                <a:cs typeface="Arial"/>
              </a:rPr>
              <a:t>Europeia</a:t>
            </a:r>
            <a:endParaRPr lang="pt-PT" sz="900" dirty="0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Digital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458" y="836712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Indicadores de Economia Circular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9361040" cy="553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6340826"/>
            <a:ext cx="7776864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300"/>
              </a:spcAft>
            </a:pPr>
            <a:r>
              <a:rPr lang="pt-PT" sz="900" b="1" dirty="0">
                <a:ea typeface="Calibri"/>
                <a:cs typeface="Times New Roman"/>
              </a:rPr>
              <a:t>Fonte:</a:t>
            </a:r>
            <a:r>
              <a:rPr lang="pt-PT" sz="900" dirty="0">
                <a:ea typeface="Calibri"/>
                <a:cs typeface="Times New Roman"/>
              </a:rPr>
              <a:t> GEE, baseado no </a:t>
            </a:r>
            <a:r>
              <a:rPr lang="pt-PT" sz="900" i="1" dirty="0">
                <a:ea typeface="Calibri"/>
                <a:cs typeface="Times New Roman"/>
              </a:rPr>
              <a:t>Plano de Ação para a Economia </a:t>
            </a:r>
            <a:r>
              <a:rPr lang="pt-PT" sz="900" i="1" dirty="0" smtClean="0">
                <a:ea typeface="Calibri"/>
                <a:cs typeface="Times New Roman"/>
              </a:rPr>
              <a:t>Circular</a:t>
            </a:r>
            <a:r>
              <a:rPr lang="pt-PT" sz="900" dirty="0" smtClean="0">
                <a:ea typeface="Calibri"/>
                <a:cs typeface="Times New Roman"/>
              </a:rPr>
              <a:t>, </a:t>
            </a:r>
            <a:r>
              <a:rPr lang="pt-PT" sz="900" i="1" dirty="0">
                <a:ea typeface="Calibri"/>
                <a:cs typeface="Times New Roman"/>
              </a:rPr>
              <a:t>Resolução do Conselho de Ministros n.º 190-A/2017 </a:t>
            </a:r>
            <a:r>
              <a:rPr lang="pt-PT" sz="900" dirty="0">
                <a:ea typeface="Calibri"/>
                <a:cs typeface="Times New Roman"/>
              </a:rPr>
              <a:t>e </a:t>
            </a:r>
            <a:r>
              <a:rPr lang="pt-PT" sz="900" dirty="0" smtClean="0">
                <a:ea typeface="Calibri"/>
                <a:cs typeface="Times New Roman"/>
              </a:rPr>
              <a:t> </a:t>
            </a:r>
            <a:r>
              <a:rPr lang="pt-PT" sz="900" dirty="0">
                <a:ea typeface="Calibri"/>
                <a:cs typeface="Times New Roman"/>
              </a:rPr>
              <a:t>Eurostat, 2019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Circular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3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Evolução da Produtividade dos Recursos (Portugal e UE28; 2009-2018)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0660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5277" y="6309320"/>
            <a:ext cx="7920880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600"/>
              </a:spcAft>
            </a:pPr>
            <a:r>
              <a:rPr lang="pt-PT" sz="900" b="1" dirty="0">
                <a:ea typeface="Calibri"/>
                <a:cs typeface="Times New Roman"/>
              </a:rPr>
              <a:t>Fonte</a:t>
            </a:r>
            <a:r>
              <a:rPr lang="pt-PT" sz="900" dirty="0">
                <a:ea typeface="Calibri"/>
                <a:cs typeface="Times New Roman"/>
              </a:rPr>
              <a:t>: Eurostat (Código: </a:t>
            </a:r>
            <a:r>
              <a:rPr lang="pt-PT" sz="900" dirty="0" err="1">
                <a:ea typeface="Calibri"/>
                <a:cs typeface="Times New Roman"/>
              </a:rPr>
              <a:t>env_ac_rp</a:t>
            </a:r>
            <a:r>
              <a:rPr lang="pt-PT" sz="900" dirty="0">
                <a:ea typeface="Calibri"/>
                <a:cs typeface="Times New Roman"/>
              </a:rPr>
              <a:t>, atualizado em 17.10.2019)</a:t>
            </a: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Circular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5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220" y="836712"/>
            <a:ext cx="8229600" cy="288032"/>
          </a:xfrm>
        </p:spPr>
        <p:txBody>
          <a:bodyPr>
            <a:noAutofit/>
          </a:bodyPr>
          <a:lstStyle/>
          <a:p>
            <a:pPr indent="180340" algn="ctr">
              <a:spcBef>
                <a:spcPts val="600"/>
              </a:spcBef>
            </a:pPr>
            <a:r>
              <a:rPr lang="pt-PT" sz="1600" b="0" dirty="0">
                <a:solidFill>
                  <a:schemeClr val="tx1"/>
                </a:solidFill>
                <a:effectLst/>
              </a:rPr>
              <a:t>Índice de </a:t>
            </a:r>
            <a:r>
              <a:rPr lang="pt-PT" sz="1600" b="0" dirty="0" err="1">
                <a:solidFill>
                  <a:schemeClr val="tx1"/>
                </a:solidFill>
                <a:effectLst/>
              </a:rPr>
              <a:t>Eco-Inovação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 </a:t>
            </a:r>
            <a:r>
              <a:rPr lang="pt-PT" sz="1600" b="0" dirty="0" smtClean="0">
                <a:solidFill>
                  <a:schemeClr val="tx1"/>
                </a:solidFill>
                <a:effectLst/>
              </a:rPr>
              <a:t>(2013-2017)</a:t>
            </a:r>
            <a:endParaRPr lang="pt-PT" sz="1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7664" y="6300060"/>
            <a:ext cx="6408712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300"/>
              </a:spcAft>
            </a:pPr>
            <a:r>
              <a:rPr lang="pt-PT" sz="900" b="1" dirty="0"/>
              <a:t>Fonte</a:t>
            </a:r>
            <a:r>
              <a:rPr lang="pt-PT" sz="900" dirty="0"/>
              <a:t>: Eurostat (código t2020_rt200; extraído em 14.10.2019</a:t>
            </a:r>
            <a:endParaRPr lang="pt-PT" sz="900" dirty="0">
              <a:ea typeface="Calibri"/>
              <a:cs typeface="Times New Roman"/>
            </a:endParaRP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Circular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819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1124744"/>
            <a:ext cx="881399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8803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pt-PT" sz="1800" b="0" dirty="0">
                <a:solidFill>
                  <a:schemeClr val="tx1"/>
                </a:solidFill>
                <a:effectLst/>
              </a:rPr>
              <a:t>Dimensões do Índice de </a:t>
            </a:r>
            <a:r>
              <a:rPr lang="pt-PT" sz="1800" b="0" dirty="0" err="1">
                <a:solidFill>
                  <a:schemeClr val="tx1"/>
                </a:solidFill>
                <a:effectLst/>
              </a:rPr>
              <a:t>Eco-Inovação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 (2016-2018)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052736"/>
            <a:ext cx="91085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Economia Circular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3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Medidas de Politica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2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6" y="908720"/>
            <a:ext cx="8604424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Medidas de Politica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6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Medidas de Politica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5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36443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3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5276" y="1190625"/>
            <a:ext cx="84963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Calibri"/>
              </a:rPr>
              <a:t>Índice</a:t>
            </a:r>
          </a:p>
          <a:p>
            <a:endParaRPr lang="pt-PT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Inovação e I&amp;D 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Economia Digital</a:t>
            </a: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Economia Circular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Medidas de Politica</a:t>
            </a: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4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1162" y="836712"/>
            <a:ext cx="8321675" cy="288032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Painel Europeu de Inovação 2018 (UE </a:t>
            </a:r>
            <a:r>
              <a:rPr lang="pt-PT" sz="1600" b="0" dirty="0" smtClean="0">
                <a:solidFill>
                  <a:schemeClr val="tx1"/>
                </a:solidFill>
                <a:effectLst/>
              </a:rPr>
              <a:t>2010=100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1163" y="6322591"/>
            <a:ext cx="8321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</a:t>
            </a:r>
            <a:r>
              <a:rPr lang="pt-PT" sz="900" dirty="0"/>
              <a:t>: GEE, baseado </a:t>
            </a:r>
            <a:r>
              <a:rPr lang="pt-PT" sz="900" dirty="0" smtClean="0"/>
              <a:t>no </a:t>
            </a:r>
            <a:r>
              <a:rPr lang="pt-PT" sz="900" i="1" dirty="0" err="1"/>
              <a:t>European</a:t>
            </a:r>
            <a:r>
              <a:rPr lang="pt-PT" sz="900" i="1" dirty="0"/>
              <a:t> </a:t>
            </a:r>
            <a:r>
              <a:rPr lang="pt-PT" sz="900" i="1" dirty="0" err="1"/>
              <a:t>Innovation</a:t>
            </a:r>
            <a:r>
              <a:rPr lang="pt-PT" sz="900" i="1" dirty="0"/>
              <a:t> </a:t>
            </a:r>
            <a:r>
              <a:rPr lang="pt-PT" sz="900" i="1" dirty="0" err="1"/>
              <a:t>Scoreboard</a:t>
            </a:r>
            <a:r>
              <a:rPr lang="pt-PT" sz="900" i="1" dirty="0"/>
              <a:t> </a:t>
            </a:r>
            <a:r>
              <a:rPr lang="pt-PT" sz="900" dirty="0" smtClean="0"/>
              <a:t>, </a:t>
            </a:r>
            <a:r>
              <a:rPr lang="pt-PT" sz="900" dirty="0"/>
              <a:t>Comissão </a:t>
            </a:r>
            <a:r>
              <a:rPr lang="pt-PT" sz="900" dirty="0" smtClean="0"/>
              <a:t>Europeia (2018) </a:t>
            </a:r>
            <a:endParaRPr lang="pt-PT" sz="900" dirty="0"/>
          </a:p>
        </p:txBody>
      </p:sp>
      <p:sp>
        <p:nvSpPr>
          <p:cNvPr id="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9361040" cy="557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800" b="0" dirty="0">
                <a:solidFill>
                  <a:schemeClr val="tx1"/>
                </a:solidFill>
                <a:effectLst/>
              </a:rPr>
              <a:t>Portugal no Global </a:t>
            </a:r>
            <a:r>
              <a:rPr lang="pt-PT" sz="1800" b="0" dirty="0" err="1">
                <a:solidFill>
                  <a:schemeClr val="tx1"/>
                </a:solidFill>
                <a:effectLst/>
              </a:rPr>
              <a:t>Competitiveness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 </a:t>
            </a:r>
            <a:r>
              <a:rPr lang="pt-PT" sz="1800" b="0" dirty="0" err="1">
                <a:solidFill>
                  <a:schemeClr val="tx1"/>
                </a:solidFill>
                <a:effectLst/>
              </a:rPr>
              <a:t>Index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, 2019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12775"/>
            <a:ext cx="7848872" cy="4320481"/>
          </a:xfrm>
        </p:spPr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83768" y="6361781"/>
            <a:ext cx="4752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Fonte:</a:t>
            </a:r>
            <a:r>
              <a:rPr lang="en-US" sz="900" dirty="0"/>
              <a:t> </a:t>
            </a:r>
            <a:r>
              <a:rPr lang="en-US" sz="900" i="1" dirty="0"/>
              <a:t>Global Competitiveness Report</a:t>
            </a:r>
            <a:r>
              <a:rPr lang="en-US" sz="900" dirty="0"/>
              <a:t> (2019), World </a:t>
            </a:r>
            <a:r>
              <a:rPr lang="en-US" sz="900" dirty="0" smtClean="0"/>
              <a:t>Economic Forum</a:t>
            </a:r>
            <a:endParaRPr lang="pt-PT" sz="900" dirty="0"/>
          </a:p>
        </p:txBody>
      </p:sp>
      <p:sp>
        <p:nvSpPr>
          <p:cNvPr id="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08560"/>
            <a:ext cx="7925469" cy="316184"/>
          </a:xfrm>
        </p:spPr>
        <p:txBody>
          <a:bodyPr>
            <a:no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Portugal no pilar Capacidade de Inovação Global </a:t>
            </a:r>
            <a:r>
              <a:rPr lang="pt-PT" sz="1600" b="0" dirty="0" err="1">
                <a:solidFill>
                  <a:schemeClr val="tx1"/>
                </a:solidFill>
                <a:effectLst/>
              </a:rPr>
              <a:t>Competitiveness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 </a:t>
            </a:r>
            <a:r>
              <a:rPr lang="pt-PT" sz="1600" b="0" dirty="0" err="1">
                <a:solidFill>
                  <a:schemeClr val="tx1"/>
                </a:solidFill>
                <a:effectLst/>
              </a:rPr>
              <a:t>Index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 (2019)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37953"/>
            <a:ext cx="9108504" cy="49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6352331"/>
            <a:ext cx="7920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Fonte:</a:t>
            </a:r>
            <a:r>
              <a:rPr lang="en-US" sz="900" dirty="0"/>
              <a:t> </a:t>
            </a:r>
            <a:r>
              <a:rPr lang="en-US" sz="900" i="1" dirty="0"/>
              <a:t>Global Competitiveness Report</a:t>
            </a:r>
            <a:r>
              <a:rPr lang="en-US" sz="900" dirty="0"/>
              <a:t>, 2019, World Economic Forum</a:t>
            </a:r>
            <a:endParaRPr lang="pt-PT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10850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392" y="764704"/>
            <a:ext cx="800323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800" b="0" dirty="0">
                <a:solidFill>
                  <a:schemeClr val="tx1"/>
                </a:solidFill>
                <a:effectLst/>
              </a:rPr>
              <a:t>Intensidade em </a:t>
            </a:r>
            <a:r>
              <a:rPr lang="pt-PT" sz="1800" b="0" dirty="0" err="1">
                <a:solidFill>
                  <a:schemeClr val="tx1"/>
                </a:solidFill>
                <a:effectLst/>
              </a:rPr>
              <a:t>I&amp;D</a:t>
            </a:r>
            <a:r>
              <a:rPr lang="pt-PT" sz="1800" b="0" dirty="0">
                <a:solidFill>
                  <a:schemeClr val="tx1"/>
                </a:solidFill>
                <a:effectLst/>
              </a:rPr>
              <a:t> (% do PIB; 2008-2017)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6381328"/>
            <a:ext cx="7920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900" b="1" kern="0" dirty="0">
                <a:solidFill>
                  <a:sysClr val="windowText" lastClr="000000"/>
                </a:solidFill>
              </a:rPr>
              <a:t>Fonte: </a:t>
            </a:r>
            <a:r>
              <a:rPr lang="pt-PT" sz="900" kern="0" dirty="0">
                <a:solidFill>
                  <a:sysClr val="windowText" lastClr="000000"/>
                </a:solidFill>
              </a:rPr>
              <a:t>Eurostat (código: </a:t>
            </a:r>
            <a:r>
              <a:rPr lang="pt-PT" sz="900" kern="0" dirty="0" err="1">
                <a:solidFill>
                  <a:sysClr val="windowText" lastClr="000000"/>
                </a:solidFill>
              </a:rPr>
              <a:t>rd_e_gerdact</a:t>
            </a:r>
            <a:r>
              <a:rPr lang="pt-PT" sz="900" kern="0" dirty="0">
                <a:solidFill>
                  <a:sysClr val="windowText" lastClr="000000"/>
                </a:solidFill>
              </a:rPr>
              <a:t>); atualizado em 21.06.2019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" y="1052736"/>
            <a:ext cx="911692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2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224" y="836712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Publicações científicas indexadas no </a:t>
            </a:r>
            <a:r>
              <a:rPr lang="pt-PT" sz="1600" b="0" dirty="0" err="1">
                <a:solidFill>
                  <a:schemeClr val="tx1"/>
                </a:solidFill>
                <a:effectLst/>
              </a:rPr>
              <a:t>Scopus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 (2012-2017; por milhão de habitantes)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7664" y="620885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</a:t>
            </a:r>
            <a:r>
              <a:rPr lang="pt-PT" sz="900" dirty="0"/>
              <a:t>: DGEEC - Produção Científica Portuguesa</a:t>
            </a:r>
          </a:p>
          <a:p>
            <a:pPr algn="ctr"/>
            <a:r>
              <a:rPr lang="pt-PT" sz="900" b="1" dirty="0"/>
              <a:t>Nota</a:t>
            </a:r>
            <a:r>
              <a:rPr lang="pt-PT" sz="900" dirty="0"/>
              <a:t>: </a:t>
            </a:r>
            <a:r>
              <a:rPr lang="pt-PT" sz="900" dirty="0" err="1"/>
              <a:t>SciVal</a:t>
            </a:r>
            <a:r>
              <a:rPr lang="pt-PT" sz="900" dirty="0"/>
              <a:t>™ </a:t>
            </a:r>
            <a:r>
              <a:rPr lang="pt-PT" sz="900" dirty="0" err="1"/>
              <a:t>database</a:t>
            </a:r>
            <a:r>
              <a:rPr lang="pt-PT" sz="900" dirty="0"/>
              <a:t>, Elsevier </a:t>
            </a:r>
            <a:r>
              <a:rPr lang="pt-PT" sz="900" dirty="0" err="1"/>
              <a:t>B.V</a:t>
            </a:r>
            <a:r>
              <a:rPr lang="pt-PT" sz="900" dirty="0"/>
              <a:t>.; http://www.scival.com, em 29-11-2018; inclui </a:t>
            </a:r>
            <a:r>
              <a:rPr lang="pt-PT" sz="900" i="1" dirty="0" err="1"/>
              <a:t>articles</a:t>
            </a:r>
            <a:r>
              <a:rPr lang="pt-PT" sz="900" i="1" dirty="0"/>
              <a:t>, </a:t>
            </a:r>
            <a:r>
              <a:rPr lang="pt-PT" sz="900" i="1" dirty="0" err="1"/>
              <a:t>reviews</a:t>
            </a:r>
            <a:r>
              <a:rPr lang="pt-PT" sz="900" i="1" dirty="0"/>
              <a:t> e </a:t>
            </a:r>
            <a:r>
              <a:rPr lang="pt-PT" sz="900" i="1" dirty="0" err="1"/>
              <a:t>conference</a:t>
            </a:r>
            <a:r>
              <a:rPr lang="pt-PT" sz="900" i="1" dirty="0"/>
              <a:t> </a:t>
            </a:r>
            <a:r>
              <a:rPr lang="pt-PT" sz="900" i="1" dirty="0" err="1"/>
              <a:t>papers</a:t>
            </a:r>
            <a:endParaRPr lang="pt-PT" sz="900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648072"/>
          </a:xfrm>
        </p:spPr>
        <p:txBody>
          <a:bodyPr>
            <a:normAutofit/>
          </a:bodyPr>
          <a:lstStyle/>
          <a:p>
            <a:pPr algn="ctr"/>
            <a:r>
              <a:rPr lang="pt-PT" sz="1600" b="0" dirty="0">
                <a:solidFill>
                  <a:schemeClr val="tx1"/>
                </a:solidFill>
                <a:effectLst/>
              </a:rPr>
              <a:t>Taxa de crescimento médio anual (2007-2017) de publicações indexadas no </a:t>
            </a:r>
            <a:r>
              <a:rPr lang="pt-PT" sz="1600" b="0" dirty="0" err="1">
                <a:solidFill>
                  <a:schemeClr val="tx1"/>
                </a:solidFill>
                <a:effectLst/>
              </a:rPr>
              <a:t>Scopus</a:t>
            </a:r>
            <a:r>
              <a:rPr lang="pt-PT" sz="1600" b="0" dirty="0">
                <a:solidFill>
                  <a:schemeClr val="tx1"/>
                </a:solidFill>
                <a:effectLst/>
              </a:rPr>
              <a:t>, por milhão de habitante na União Europeia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775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flipH="1">
            <a:off x="1048360" y="6150560"/>
            <a:ext cx="748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/>
              <a:t>Fonte</a:t>
            </a:r>
            <a:r>
              <a:rPr lang="pt-PT" sz="900" dirty="0"/>
              <a:t>: DGEEC - Produção Científica Portuguesa</a:t>
            </a:r>
          </a:p>
          <a:p>
            <a:pPr algn="ctr"/>
            <a:r>
              <a:rPr lang="pt-PT" sz="900" b="1" dirty="0"/>
              <a:t>Nota</a:t>
            </a:r>
            <a:r>
              <a:rPr lang="pt-PT" sz="900" dirty="0"/>
              <a:t>: </a:t>
            </a:r>
            <a:r>
              <a:rPr lang="pt-PT" sz="900" dirty="0" err="1"/>
              <a:t>SciVal</a:t>
            </a:r>
            <a:r>
              <a:rPr lang="pt-PT" sz="900" dirty="0"/>
              <a:t>™ </a:t>
            </a:r>
            <a:r>
              <a:rPr lang="pt-PT" sz="900" dirty="0" err="1"/>
              <a:t>database</a:t>
            </a:r>
            <a:r>
              <a:rPr lang="pt-PT" sz="900" dirty="0"/>
              <a:t>, Elsevier </a:t>
            </a:r>
            <a:r>
              <a:rPr lang="pt-PT" sz="900" dirty="0" err="1"/>
              <a:t>B.V</a:t>
            </a:r>
            <a:r>
              <a:rPr lang="pt-PT" sz="900" dirty="0"/>
              <a:t>., http://www.scival.com (29-11-2018); inclui </a:t>
            </a:r>
            <a:r>
              <a:rPr lang="pt-PT" sz="900" i="1" dirty="0" err="1"/>
              <a:t>articles</a:t>
            </a:r>
            <a:r>
              <a:rPr lang="pt-PT" sz="900" i="1" dirty="0"/>
              <a:t>, </a:t>
            </a:r>
            <a:r>
              <a:rPr lang="pt-PT" sz="900" i="1" dirty="0" err="1"/>
              <a:t>reviews</a:t>
            </a:r>
            <a:r>
              <a:rPr lang="pt-PT" sz="900" i="1" dirty="0"/>
              <a:t> e </a:t>
            </a:r>
            <a:r>
              <a:rPr lang="pt-PT" sz="900" i="1" dirty="0" err="1"/>
              <a:t>conference</a:t>
            </a:r>
            <a:r>
              <a:rPr lang="pt-PT" sz="900" i="1" dirty="0"/>
              <a:t> </a:t>
            </a:r>
            <a:r>
              <a:rPr lang="pt-PT" sz="900" i="1" dirty="0" err="1"/>
              <a:t>papers</a:t>
            </a:r>
            <a:r>
              <a:rPr lang="pt-PT" sz="900" dirty="0"/>
              <a:t>.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Inovação e I&amp;D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9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d.%#m.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1a&quot; g=&quot;14&quot; b=&quot;87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ME Ministério da Economi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érmico">
  <a:themeElements>
    <a:clrScheme name="ME Ministério da Economi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TC101859868[[fn=Térmico]]</Template>
  <TotalTime>47284</TotalTime>
  <Words>845</Words>
  <Application>Microsoft Office PowerPoint</Application>
  <PresentationFormat>Apresentação no Ecrã (4:3)</PresentationFormat>
  <Paragraphs>140</Paragraphs>
  <Slides>28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2" baseType="lpstr">
      <vt:lpstr>térmico</vt:lpstr>
      <vt:lpstr>Modelo de apresentação personalizado</vt:lpstr>
      <vt:lpstr>2_térmico</vt:lpstr>
      <vt:lpstr>Slide do think-cell</vt:lpstr>
      <vt:lpstr>Apresentação do PowerPoint</vt:lpstr>
      <vt:lpstr>Apresentação do PowerPoint</vt:lpstr>
      <vt:lpstr>Apresentação do PowerPoint</vt:lpstr>
      <vt:lpstr>Painel Europeu de Inovação 2018 (UE 2010=100)</vt:lpstr>
      <vt:lpstr>Portugal no Global Competitiveness Index, 2019</vt:lpstr>
      <vt:lpstr>Portugal no pilar Capacidade de Inovação Global Competitiveness Index (2019)</vt:lpstr>
      <vt:lpstr>Intensidade em I&amp;D (% do PIB; 2008-2017)</vt:lpstr>
      <vt:lpstr>Publicações científicas indexadas no Scopus (2012-2017; por milhão de habitantes)</vt:lpstr>
      <vt:lpstr>Taxa de crescimento médio anual (2007-2017) de publicações indexadas no Scopus, por milhão de habitante na União Europeia </vt:lpstr>
      <vt:lpstr>Pessoas ao serviço de I&amp;D (% emprego total; Portugal e UE28; 2009-2017)</vt:lpstr>
      <vt:lpstr>Despesa em I&amp;D (% do total), por setor de execução (2017) </vt:lpstr>
      <vt:lpstr>Percentagem de Empresas inovadoras por dimensão das empresas (2016)</vt:lpstr>
      <vt:lpstr>Exportações de produtos de média e alta tecnologia (% total exportação produtos; 2008-17)</vt:lpstr>
      <vt:lpstr>Exportações de serviços de conhecimento intensivo (% total exportação de serviços; 2008-17)</vt:lpstr>
      <vt:lpstr>Digital Technology Integration Index (DTI) e Digital Transformation Enablers´Index (DTEI) (Média UE-28) </vt:lpstr>
      <vt:lpstr> IDES 2019 </vt:lpstr>
      <vt:lpstr>IDES 2019 – Dimensão Capital Humano</vt:lpstr>
      <vt:lpstr>IDES 2019 – Dimensão Utilização da Internet</vt:lpstr>
      <vt:lpstr>IDES 2019 – Dimensão Conetividade</vt:lpstr>
      <vt:lpstr>IDES 2019 – Dimensão Integração da Tecnologia Digital</vt:lpstr>
      <vt:lpstr>IDES 2018 – Dimensão Serviços Públicos Digitais</vt:lpstr>
      <vt:lpstr>Indicadores de Economia Circular</vt:lpstr>
      <vt:lpstr>Evolução da Produtividade dos Recursos (Portugal e UE28; 2009-2018)</vt:lpstr>
      <vt:lpstr>Índice de Eco-Inovação (2013-2017)</vt:lpstr>
      <vt:lpstr>Dimensões do Índice de Eco-Inovação (2016-2018)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(GEE) Ricardo Alves</dc:creator>
  <cp:lastModifiedBy>(GEE) Luís Melo Campos</cp:lastModifiedBy>
  <cp:revision>3533</cp:revision>
  <cp:lastPrinted>2019-09-05T10:35:48Z</cp:lastPrinted>
  <dcterms:created xsi:type="dcterms:W3CDTF">2012-03-22T09:12:20Z</dcterms:created>
  <dcterms:modified xsi:type="dcterms:W3CDTF">2019-11-05T11:32:28Z</dcterms:modified>
</cp:coreProperties>
</file>