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7"/>
  </p:sldMasterIdLst>
  <p:notesMasterIdLst>
    <p:notesMasterId r:id="rId47"/>
  </p:notesMasterIdLst>
  <p:handoutMasterIdLst>
    <p:handoutMasterId r:id="rId48"/>
  </p:handoutMasterIdLst>
  <p:sldIdLst>
    <p:sldId id="270" r:id="rId8"/>
    <p:sldId id="325" r:id="rId9"/>
    <p:sldId id="326" r:id="rId10"/>
    <p:sldId id="352" r:id="rId11"/>
    <p:sldId id="279" r:id="rId12"/>
    <p:sldId id="353" r:id="rId13"/>
    <p:sldId id="281" r:id="rId14"/>
    <p:sldId id="354" r:id="rId15"/>
    <p:sldId id="327" r:id="rId16"/>
    <p:sldId id="356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55" r:id="rId29"/>
    <p:sldId id="339" r:id="rId30"/>
    <p:sldId id="340" r:id="rId31"/>
    <p:sldId id="341" r:id="rId32"/>
    <p:sldId id="342" r:id="rId33"/>
    <p:sldId id="343" r:id="rId34"/>
    <p:sldId id="344" r:id="rId35"/>
    <p:sldId id="345" r:id="rId36"/>
    <p:sldId id="346" r:id="rId37"/>
    <p:sldId id="347" r:id="rId38"/>
    <p:sldId id="357" r:id="rId39"/>
    <p:sldId id="348" r:id="rId40"/>
    <p:sldId id="349" r:id="rId41"/>
    <p:sldId id="351" r:id="rId42"/>
    <p:sldId id="313" r:id="rId43"/>
    <p:sldId id="315" r:id="rId44"/>
    <p:sldId id="323" r:id="rId45"/>
    <p:sldId id="324" r:id="rId46"/>
  </p:sldIdLst>
  <p:sldSz cx="12192000" cy="6858000"/>
  <p:notesSz cx="6797675" cy="9859963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Álvaro Pina" initials="ÁP" lastIdx="7" clrIdx="0">
    <p:extLst>
      <p:ext uri="{19B8F6BF-5375-455C-9EA6-DF929625EA0E}">
        <p15:presenceInfo xmlns:p15="http://schemas.microsoft.com/office/powerpoint/2012/main" userId="S-1-5-21-436374069-1897051121-682003330-315119" providerId="AD"/>
      </p:ext>
    </p:extLst>
  </p:cmAuthor>
  <p:cmAuthor id="2" name="Nuno C. Azevedo" initials="NCA" lastIdx="2" clrIdx="1">
    <p:extLst>
      <p:ext uri="{19B8F6BF-5375-455C-9EA6-DF929625EA0E}">
        <p15:presenceInfo xmlns:p15="http://schemas.microsoft.com/office/powerpoint/2012/main" userId="S-1-5-21-436374069-1897051121-682003330-996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4513" autoAdjust="0"/>
  </p:normalViewPr>
  <p:slideViewPr>
    <p:cSldViewPr snapToGrid="0">
      <p:cViewPr varScale="1">
        <p:scale>
          <a:sx n="116" d="100"/>
          <a:sy n="116" d="100"/>
        </p:scale>
        <p:origin x="576" y="96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notesViewPr>
    <p:cSldViewPr snapToGrid="0" showGuides="1">
      <p:cViewPr varScale="1">
        <p:scale>
          <a:sx n="98" d="100"/>
          <a:sy n="98" d="100"/>
        </p:scale>
        <p:origin x="265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47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47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7E9B6-B0C7-472D-ADDA-889B62253AB4}" type="datetimeFigureOut">
              <a:rPr lang="pt-PT" smtClean="0"/>
              <a:t>31/05/2019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5254"/>
            <a:ext cx="2945659" cy="4947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65254"/>
            <a:ext cx="2945659" cy="4947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AD6BB-07EE-40FC-A59A-CC333C9A700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78696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47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47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B0FBB-D7B7-4458-A9C9-108D1F6ECC77}" type="datetimeFigureOut">
              <a:rPr lang="pt-PT" smtClean="0"/>
              <a:t>31/05/2019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31900"/>
            <a:ext cx="5918200" cy="3328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45107"/>
            <a:ext cx="5438140" cy="38823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5254"/>
            <a:ext cx="2945659" cy="4947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65254"/>
            <a:ext cx="2945659" cy="4947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9168A-AB08-450C-BD11-9BFB03A3A3A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59804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9168A-AB08-450C-BD11-9BFB03A3A3AD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61321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Referir, como exemplo da importância da</a:t>
            </a:r>
            <a:r>
              <a:rPr lang="pt-PT" baseline="0" dirty="0" smtClean="0"/>
              <a:t> procura, a possibilidade de as empresas maiores e com melhor rating se financiarem de formas alternativas (p. ex., obrigações ou junto de bancos no estrangeiro).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9168A-AB08-450C-BD11-9BFB03A3A3AD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87486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P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9168A-AB08-450C-BD11-9BFB03A3A3AD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3882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9168A-AB08-450C-BD11-9BFB03A3A3AD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43669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9168A-AB08-450C-BD11-9BFB03A3A3AD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87850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9168A-AB08-450C-BD11-9BFB03A3A3AD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15592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9168A-AB08-450C-BD11-9BFB03A3A3AD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24508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9168A-AB08-450C-BD11-9BFB03A3A3AD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345561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9168A-AB08-450C-BD11-9BFB03A3A3AD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53083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9168A-AB08-450C-BD11-9BFB03A3A3AD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65717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9168A-AB08-450C-BD11-9BFB03A3A3AD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52547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Referir, como exemplo da importância da</a:t>
            </a:r>
            <a:r>
              <a:rPr lang="pt-PT" baseline="0" dirty="0" smtClean="0"/>
              <a:t> procura, a possibilidade de as empresas maiores e com melhor rating se financiarem de formas alternativas (p. ex., obrigações ou junto de bancos no estrangeiro).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9168A-AB08-450C-BD11-9BFB03A3A3AD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945212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9168A-AB08-450C-BD11-9BFB03A3A3AD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480457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9168A-AB08-450C-BD11-9BFB03A3A3AD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278848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Referir, como exemplo da importância da</a:t>
            </a:r>
            <a:r>
              <a:rPr lang="pt-PT" baseline="0" dirty="0" smtClean="0"/>
              <a:t> procura, a possibilidade de as empresas maiores e com melhor rating se financiarem de formas alternativas (p. ex., obrigações ou junto de bancos no estrangeiro).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9168A-AB08-450C-BD11-9BFB03A3A3AD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830551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9168A-AB08-450C-BD11-9BFB03A3A3AD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69658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9168A-AB08-450C-BD11-9BFB03A3A3AD}" type="slidenum">
              <a:rPr lang="pt-PT" smtClean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34948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9168A-AB08-450C-BD11-9BFB03A3A3AD}" type="slidenum">
              <a:rPr lang="pt-PT" smtClean="0"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8692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9168A-AB08-450C-BD11-9BFB03A3A3AD}" type="slidenum">
              <a:rPr lang="pt-PT" smtClean="0"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658863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9168A-AB08-450C-BD11-9BFB03A3A3AD}" type="slidenum">
              <a:rPr lang="pt-PT" smtClean="0"/>
              <a:t>27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20818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9168A-AB08-450C-BD11-9BFB03A3A3AD}" type="slidenum">
              <a:rPr lang="pt-PT" smtClean="0"/>
              <a:t>28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049282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9168A-AB08-450C-BD11-9BFB03A3A3AD}" type="slidenum">
              <a:rPr lang="pt-PT" smtClean="0"/>
              <a:t>29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35571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Referir, como exemplo da importância da</a:t>
            </a:r>
            <a:r>
              <a:rPr lang="pt-PT" baseline="0" dirty="0" smtClean="0"/>
              <a:t> procura, a possibilidade de as empresas maiores e com melhor rating se financiarem de formas alternativas (p. ex., obrigações ou junto de bancos no estrangeiro).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9168A-AB08-450C-BD11-9BFB03A3A3AD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50779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9168A-AB08-450C-BD11-9BFB03A3A3AD}" type="slidenum">
              <a:rPr lang="pt-PT" smtClean="0"/>
              <a:t>30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69575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9168A-AB08-450C-BD11-9BFB03A3A3AD}" type="slidenum">
              <a:rPr lang="pt-PT" smtClean="0"/>
              <a:t>31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507151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Referir, como exemplo da importância da</a:t>
            </a:r>
            <a:r>
              <a:rPr lang="pt-PT" baseline="0" dirty="0" smtClean="0"/>
              <a:t> procura, a possibilidade de as empresas maiores e com melhor rating se financiarem de formas alternativas (p. ex., obrigações ou junto de bancos no estrangeiro).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9168A-AB08-450C-BD11-9BFB03A3A3AD}" type="slidenum">
              <a:rPr lang="pt-PT" smtClean="0"/>
              <a:t>32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048998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9168A-AB08-450C-BD11-9BFB03A3A3AD}" type="slidenum">
              <a:rPr lang="pt-PT" smtClean="0"/>
              <a:t>33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91539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9168A-AB08-450C-BD11-9BFB03A3A3AD}" type="slidenum">
              <a:rPr lang="pt-PT" smtClean="0"/>
              <a:t>34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948363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9168A-AB08-450C-BD11-9BFB03A3A3AD}" type="slidenum">
              <a:rPr lang="pt-PT" smtClean="0"/>
              <a:t>35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146405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9168A-AB08-450C-BD11-9BFB03A3A3AD}" type="slidenum">
              <a:rPr lang="pt-PT" smtClean="0"/>
              <a:t>36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53071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9168A-AB08-450C-BD11-9BFB03A3A3AD}" type="slidenum">
              <a:rPr lang="pt-PT" smtClean="0"/>
              <a:t>37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732151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9168A-AB08-450C-BD11-9BFB03A3A3AD}" type="slidenum">
              <a:rPr lang="pt-PT" smtClean="0"/>
              <a:t>38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610618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9168A-AB08-450C-BD11-9BFB03A3A3AD}" type="slidenum">
              <a:rPr lang="pt-PT" smtClean="0"/>
              <a:t>39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72758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Referir, como exemplo da importância da</a:t>
            </a:r>
            <a:r>
              <a:rPr lang="pt-PT" baseline="0" dirty="0" smtClean="0"/>
              <a:t> procura, a possibilidade de as empresas maiores e com melhor rating se financiarem de formas alternativas (p. ex., obrigações ou junto de bancos no estrangeiro).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9168A-AB08-450C-BD11-9BFB03A3A3AD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69444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Referir, como exemplo da importância da</a:t>
            </a:r>
            <a:r>
              <a:rPr lang="pt-PT" baseline="0" dirty="0" smtClean="0"/>
              <a:t> procura, a possibilidade de as empresas maiores e com melhor rating se financiarem de formas alternativas (p. ex., obrigações ou junto de bancos no estrangeiro).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9168A-AB08-450C-BD11-9BFB03A3A3AD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3533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Referir, como exemplo da importância da</a:t>
            </a:r>
            <a:r>
              <a:rPr lang="pt-PT" baseline="0" dirty="0" smtClean="0"/>
              <a:t> procura, a possibilidade de as empresas maiores e com melhor rating se financiarem de formas alternativas (p. ex., obrigações ou junto de bancos no estrangeiro).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9168A-AB08-450C-BD11-9BFB03A3A3AD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16021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9168A-AB08-450C-BD11-9BFB03A3A3AD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53383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9168A-AB08-450C-BD11-9BFB03A3A3AD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62528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9168A-AB08-450C-BD11-9BFB03A3A3AD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50762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2" y="-1"/>
            <a:ext cx="12198095" cy="6858000"/>
          </a:xfrm>
          <a:prstGeom prst="rect">
            <a:avLst/>
          </a:prstGeom>
        </p:spPr>
      </p:pic>
      <p:sp>
        <p:nvSpPr>
          <p:cNvPr id="22" name="Oval 21"/>
          <p:cNvSpPr/>
          <p:nvPr userDrawn="1"/>
        </p:nvSpPr>
        <p:spPr>
          <a:xfrm>
            <a:off x="2946000" y="279855"/>
            <a:ext cx="6300000" cy="63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02000" y="810000"/>
            <a:ext cx="5400000" cy="2700000"/>
          </a:xfrm>
        </p:spPr>
        <p:txBody>
          <a:bodyPr wrap="square" tIns="0" bIns="0" anchor="b">
            <a:noAutofit/>
          </a:bodyPr>
          <a:lstStyle>
            <a:lvl1pPr algn="ctr">
              <a:defRPr sz="3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pt-PT" dirty="0" smtClean="0"/>
              <a:t>Título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02000" y="3654000"/>
            <a:ext cx="5400000" cy="594000"/>
          </a:xfrm>
        </p:spPr>
        <p:txBody>
          <a:bodyPr t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 smtClean="0"/>
              <a:t>Nome • Cargo</a:t>
            </a:r>
            <a:br>
              <a:rPr lang="pt-PT" dirty="0" smtClean="0"/>
            </a:br>
            <a:r>
              <a:rPr lang="pt-PT" dirty="0" smtClean="0"/>
              <a:t>Data</a:t>
            </a:r>
            <a:endParaRPr lang="pt-PT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02000" y="4372270"/>
            <a:ext cx="5400000" cy="298985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5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Evento</a:t>
            </a:r>
            <a:endParaRPr lang="pt-PT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165" y="4990643"/>
            <a:ext cx="690919" cy="108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744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2000" y="1440000"/>
            <a:ext cx="6751799" cy="4464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2000" y="1440000"/>
            <a:ext cx="3780000" cy="4464000"/>
          </a:xfrm>
        </p:spPr>
        <p:txBody>
          <a:bodyPr>
            <a:normAutofit/>
          </a:bodyPr>
          <a:lstStyle>
            <a:lvl1pPr marL="0" indent="0">
              <a:buNone/>
              <a:defRPr lang="en-US" sz="2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>
              <a:buFont typeface="Arial" panose="020B0604020202020204" pitchFamily="34" charset="0"/>
              <a:buChar char="•"/>
              <a:defRPr sz="18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12 junho 2018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Tópicos para a exploração da informação do SPAI e da IES em STATA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‹#›</a:t>
            </a:fld>
            <a:endParaRPr lang="pt-PT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52000" y="923925"/>
            <a:ext cx="11088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52524" y="234000"/>
            <a:ext cx="10487475" cy="54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8885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00" y="1440000"/>
            <a:ext cx="3780000" cy="900000"/>
          </a:xfrm>
        </p:spPr>
        <p:txBody>
          <a:bodyPr anchor="b">
            <a:normAutofit/>
          </a:bodyPr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pt-PT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86400" y="1440001"/>
            <a:ext cx="6753600" cy="446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t-P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2000" y="2484000"/>
            <a:ext cx="3780000" cy="34200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12 junho 2018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Tópicos para a exploração da informação do SPAI e da IES em STATA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‹#›</a:t>
            </a:fld>
            <a:endParaRPr lang="pt-PT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52000" y="923925"/>
            <a:ext cx="11088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999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385" y="1440000"/>
            <a:ext cx="9887228" cy="446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12 junho 2018</a:t>
            </a: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Tópicos para a exploração da informação do SPAI e da IES em STATA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‹#›</a:t>
            </a:fld>
            <a:endParaRPr lang="pt-PT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52000" y="923925"/>
            <a:ext cx="11088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773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384" y="1440000"/>
            <a:ext cx="9887232" cy="900000"/>
          </a:xfrm>
        </p:spPr>
        <p:txBody>
          <a:bodyPr anchor="b">
            <a:noAutofit/>
          </a:bodyPr>
          <a:lstStyle>
            <a:lvl1pPr>
              <a:defRPr sz="2200"/>
            </a:lvl1pPr>
          </a:lstStyle>
          <a:p>
            <a:r>
              <a:rPr lang="en-US" smtClean="0"/>
              <a:t>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384" y="2484000"/>
            <a:ext cx="9887232" cy="3420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dirty="0" smtClean="0"/>
              <a:t>31 Maio 2019</a:t>
            </a:r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Afetação do crédito bancário e produtividade: factos estilizados para Portugal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‹#›</a:t>
            </a:fld>
            <a:endParaRPr lang="pt-PT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52000" y="923925"/>
            <a:ext cx="11088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88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2000" y="1440000"/>
            <a:ext cx="5274000" cy="446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5999" y="1440000"/>
            <a:ext cx="5274000" cy="446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dirty="0" smtClean="0"/>
              <a:t>31 Maio 2019</a:t>
            </a:r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Afetação do crédito bancário e produtividade: factos estilizados para Portugal</a:t>
            </a:r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‹#›</a:t>
            </a:fld>
            <a:endParaRPr lang="pt-PT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52000" y="923925"/>
            <a:ext cx="11088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259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2000" y="1440000"/>
            <a:ext cx="5274000" cy="900000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000" y="2484000"/>
            <a:ext cx="5274000" cy="342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800" y="1440000"/>
            <a:ext cx="5274000" cy="900000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800" y="2484000"/>
            <a:ext cx="5274000" cy="342000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12 junho 2018</a:t>
            </a:r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Tópicos para a exploração da informação do SPAI e da IES em STATA</a:t>
            </a:r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‹#›</a:t>
            </a:fld>
            <a:endParaRPr lang="pt-PT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52000" y="923925"/>
            <a:ext cx="11088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52524" y="234000"/>
            <a:ext cx="10487475" cy="54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61082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12 junho 2018</a:t>
            </a:r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Tópicos para a exploração da informação do SPAI e da IES em STATA</a:t>
            </a:r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pPr/>
              <a:t>‹#›</a:t>
            </a:fld>
            <a:endParaRPr lang="pt-PT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552000" y="1440000"/>
            <a:ext cx="3337200" cy="446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406418" y="1440000"/>
            <a:ext cx="3337200" cy="446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52000" y="923925"/>
            <a:ext cx="11088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260835" y="1440000"/>
            <a:ext cx="3337200" cy="446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15410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12 junho 2018</a:t>
            </a:r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Tópicos para a exploração da informação do SPAI e da IES em STATA</a:t>
            </a:r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pPr/>
              <a:t>‹#›</a:t>
            </a:fld>
            <a:endParaRPr lang="pt-PT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552000" y="2484000"/>
            <a:ext cx="3337200" cy="342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406418" y="2484000"/>
            <a:ext cx="3337200" cy="342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52000" y="923925"/>
            <a:ext cx="11088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3"/>
          <p:cNvSpPr>
            <a:spLocks noGrp="1"/>
          </p:cNvSpPr>
          <p:nvPr>
            <p:ph sz="half" idx="13"/>
          </p:nvPr>
        </p:nvSpPr>
        <p:spPr>
          <a:xfrm>
            <a:off x="8260835" y="2484000"/>
            <a:ext cx="3337200" cy="342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552000" y="1440000"/>
            <a:ext cx="3337200" cy="900000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5"/>
          </p:nvPr>
        </p:nvSpPr>
        <p:spPr>
          <a:xfrm>
            <a:off x="4427400" y="1440000"/>
            <a:ext cx="3337200" cy="900000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6"/>
          </p:nvPr>
        </p:nvSpPr>
        <p:spPr>
          <a:xfrm>
            <a:off x="8260835" y="1440000"/>
            <a:ext cx="3337200" cy="900000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6491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12 junho 2018</a:t>
            </a:r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Tópicos para a exploração da informação do SPAI e da IES em STATA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‹#›</a:t>
            </a:fld>
            <a:endParaRPr lang="pt-PT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2000" y="923925"/>
            <a:ext cx="11088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435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12 junho 2018</a:t>
            </a:r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Tópicos para a exploração da informação do SPAI e da IES em STATA</a:t>
            </a: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50681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2524" y="234000"/>
            <a:ext cx="9887089" cy="54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 err="1" smtClean="0"/>
              <a:t>Título</a:t>
            </a:r>
            <a:r>
              <a:rPr lang="en-US" dirty="0" smtClean="0"/>
              <a:t> do slide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385" y="1270250"/>
            <a:ext cx="9887228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err="1" smtClean="0"/>
              <a:t>Texto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60844" y="6350400"/>
            <a:ext cx="1079156" cy="259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PT" dirty="0" smtClean="0"/>
              <a:t>26 junho 2018</a:t>
            </a:r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7146" y="6350400"/>
            <a:ext cx="9000000" cy="259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50" b="1">
                <a:solidFill>
                  <a:schemeClr val="tx1"/>
                </a:solidFill>
              </a:defRPr>
            </a:lvl1pPr>
          </a:lstStyle>
          <a:p>
            <a:r>
              <a:rPr lang="pt-PT" dirty="0" smtClean="0"/>
              <a:t>Afetação do crédito e produtividade: factos estilizados para Portugal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384" y="6350400"/>
            <a:ext cx="270000" cy="259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77CE0F8-6D9D-4978-9A7B-34E8BA2342E5}" type="slidenum">
              <a:rPr lang="pt-PT" smtClean="0"/>
              <a:pPr/>
              <a:t>‹#›</a:t>
            </a:fld>
            <a:r>
              <a:rPr lang="pt-PT" dirty="0" smtClean="0"/>
              <a:t> •</a:t>
            </a:r>
            <a:endParaRPr lang="pt-PT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00" y="6264376"/>
            <a:ext cx="457369" cy="456840"/>
          </a:xfrm>
          <a:prstGeom prst="rect">
            <a:avLst/>
          </a:prstGeom>
        </p:spPr>
      </p:pic>
      <p:sp>
        <p:nvSpPr>
          <p:cNvPr id="7" name="FooterRightsWATCHMark"/>
          <p:cNvSpPr txBox="1"/>
          <p:nvPr userDrawn="1"/>
        </p:nvSpPr>
        <p:spPr>
          <a:xfrm>
            <a:off x="0" y="6678712"/>
            <a:ext cx="12192000" cy="153888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algn="ctr"/>
            <a:r>
              <a:rPr lang="pt-PT" sz="1000" smtClean="0">
                <a:solidFill>
                  <a:srgbClr val="2248B9"/>
                </a:solidFill>
                <a:latin typeface="Arial" panose="020B0604020202020204" pitchFamily="34" charset="0"/>
              </a:rPr>
              <a:t>Interno - Banco de Portugal</a:t>
            </a:r>
            <a:endParaRPr lang="pt-PT" sz="1000">
              <a:solidFill>
                <a:srgbClr val="2248B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69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1" r:id="rId7"/>
    <p:sldLayoutId id="2147483654" r:id="rId8"/>
    <p:sldLayoutId id="2147483655" r:id="rId9"/>
    <p:sldLayoutId id="2147483656" r:id="rId10"/>
    <p:sldLayoutId id="2147483657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4000"/>
        </a:lnSpc>
        <a:spcBef>
          <a:spcPts val="1000"/>
        </a:spcBef>
        <a:spcAft>
          <a:spcPts val="1000"/>
        </a:spcAft>
        <a:buFont typeface="Arial" panose="020B0604020202020204" pitchFamily="34" charset="0"/>
        <a:buNone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180000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0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3498" y="1135782"/>
            <a:ext cx="6702250" cy="27470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PT" sz="2400" dirty="0" smtClean="0"/>
              <a:t>Alocação </a:t>
            </a:r>
            <a:r>
              <a:rPr lang="pt-PT" sz="2400" dirty="0"/>
              <a:t>do crédito </a:t>
            </a:r>
            <a:r>
              <a:rPr lang="pt-PT" sz="2400" dirty="0" smtClean="0"/>
              <a:t>bancário </a:t>
            </a:r>
            <a:r>
              <a:rPr lang="pt-PT" sz="2400" dirty="0"/>
              <a:t>e produtividade: factos estilizados para </a:t>
            </a:r>
            <a:r>
              <a:rPr lang="pt-PT" sz="2400" dirty="0" smtClean="0"/>
              <a:t>Portugal</a:t>
            </a:r>
            <a:r>
              <a:rPr lang="pt-PT" sz="2000" dirty="0" smtClean="0"/>
              <a:t/>
            </a:r>
            <a:br>
              <a:rPr lang="pt-PT" sz="2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pt-PT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Seminário </a:t>
            </a:r>
            <a:r>
              <a:rPr lang="pt-PT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GEE/GPEARI </a:t>
            </a:r>
            <a:r>
              <a:rPr lang="pt-PT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(31/05/2019)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pt-PT" sz="1000" dirty="0"/>
              <a:t/>
            </a:r>
            <a:br>
              <a:rPr lang="pt-PT" sz="1000" dirty="0"/>
            </a:br>
            <a:r>
              <a:rPr lang="pt-PT" sz="1800" dirty="0">
                <a:solidFill>
                  <a:schemeClr val="accent1"/>
                </a:solidFill>
                <a:ea typeface="+mn-ea"/>
                <a:cs typeface="+mn-cs"/>
              </a:rPr>
              <a:t>Márcio </a:t>
            </a:r>
            <a:r>
              <a:rPr lang="pt-PT" sz="1800" dirty="0" smtClean="0">
                <a:solidFill>
                  <a:schemeClr val="accent1"/>
                </a:solidFill>
                <a:ea typeface="+mn-ea"/>
                <a:cs typeface="+mn-cs"/>
              </a:rPr>
              <a:t>Mateus</a:t>
            </a:r>
            <a:r>
              <a:rPr lang="pt-PT" sz="2000" dirty="0" smtClean="0"/>
              <a:t/>
            </a:r>
            <a:br>
              <a:rPr lang="pt-PT" sz="2000" dirty="0" smtClean="0"/>
            </a:br>
            <a:endParaRPr lang="pt-PT" sz="2600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2493827" y="3815409"/>
            <a:ext cx="7216346" cy="105213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5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400" dirty="0" smtClean="0">
                <a:solidFill>
                  <a:schemeClr val="accent1"/>
                </a:solidFill>
              </a:rPr>
              <a:t>Trabalho conjunto com A. Pina (OECD) e N. Azevedo (</a:t>
            </a:r>
            <a:r>
              <a:rPr lang="pt-PT" sz="1400" dirty="0" err="1" smtClean="0">
                <a:solidFill>
                  <a:schemeClr val="accent1"/>
                </a:solidFill>
              </a:rPr>
              <a:t>BdP</a:t>
            </a:r>
            <a:r>
              <a:rPr lang="pt-PT" sz="1400" dirty="0" smtClean="0">
                <a:solidFill>
                  <a:schemeClr val="accent1"/>
                </a:solidFill>
              </a:rPr>
              <a:t>) </a:t>
            </a:r>
          </a:p>
          <a:p>
            <a:endParaRPr lang="pt-PT" dirty="0" smtClean="0"/>
          </a:p>
          <a:p>
            <a:r>
              <a:rPr lang="pt-PT" sz="1400" b="0" dirty="0" smtClean="0">
                <a:solidFill>
                  <a:schemeClr val="tx1"/>
                </a:solidFill>
              </a:rPr>
              <a:t>As opiniões </a:t>
            </a:r>
            <a:r>
              <a:rPr lang="pt-PT" sz="1400" b="0" dirty="0">
                <a:solidFill>
                  <a:schemeClr val="tx1"/>
                </a:solidFill>
              </a:rPr>
              <a:t>expressas neste artigo são da exclusiva responsabilidade dos autores e não </a:t>
            </a:r>
            <a:r>
              <a:rPr lang="pt-PT" sz="1400" b="0" dirty="0" smtClean="0">
                <a:solidFill>
                  <a:schemeClr val="tx1"/>
                </a:solidFill>
              </a:rPr>
              <a:t>coincidem necessariamente </a:t>
            </a:r>
            <a:r>
              <a:rPr lang="pt-PT" sz="1400" b="0" dirty="0">
                <a:solidFill>
                  <a:schemeClr val="tx1"/>
                </a:solidFill>
              </a:rPr>
              <a:t>com as do Banco de Portugal ou do </a:t>
            </a:r>
            <a:r>
              <a:rPr lang="pt-PT" sz="1400" b="0" dirty="0" err="1">
                <a:solidFill>
                  <a:schemeClr val="tx1"/>
                </a:solidFill>
              </a:rPr>
              <a:t>Eurosistema</a:t>
            </a:r>
            <a:r>
              <a:rPr lang="pt-PT" sz="1400" b="0" dirty="0" smtClean="0">
                <a:solidFill>
                  <a:schemeClr val="tx1"/>
                </a:solidFill>
              </a:rPr>
              <a:t>.</a:t>
            </a:r>
            <a:endParaRPr lang="pt-PT" sz="1400" b="0" dirty="0">
              <a:solidFill>
                <a:schemeClr val="tx1"/>
              </a:solidFill>
            </a:endParaRPr>
          </a:p>
          <a:p>
            <a:endParaRPr lang="pt-PT" sz="1600" dirty="0" smtClean="0"/>
          </a:p>
          <a:p>
            <a:pPr algn="l"/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385729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10</a:t>
            </a:fld>
            <a:endParaRPr lang="pt-PT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2384" y="929254"/>
            <a:ext cx="9887232" cy="900000"/>
          </a:xfrm>
        </p:spPr>
        <p:txBody>
          <a:bodyPr/>
          <a:lstStyle/>
          <a:p>
            <a:r>
              <a:rPr lang="pt-PT" dirty="0" err="1" smtClean="0"/>
              <a:t>Outline</a:t>
            </a:r>
            <a:endParaRPr lang="pt-PT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560844" y="6350400"/>
            <a:ext cx="1079156" cy="259200"/>
          </a:xfrm>
        </p:spPr>
        <p:txBody>
          <a:bodyPr/>
          <a:lstStyle/>
          <a:p>
            <a:r>
              <a:rPr lang="pt-PT" dirty="0" smtClean="0"/>
              <a:t>31 Maio 2019</a:t>
            </a:r>
            <a:endParaRPr lang="pt-PT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27146" y="6350400"/>
            <a:ext cx="9000000" cy="259200"/>
          </a:xfrm>
        </p:spPr>
        <p:txBody>
          <a:bodyPr/>
          <a:lstStyle/>
          <a:p>
            <a:r>
              <a:rPr lang="pt-PT" sz="1000" dirty="0"/>
              <a:t>Alocação do crédito bancário e produtividade: factos estilizados para Portugal</a:t>
            </a:r>
            <a:endParaRPr lang="pt-PT" dirty="0"/>
          </a:p>
        </p:txBody>
      </p:sp>
      <p:sp>
        <p:nvSpPr>
          <p:cNvPr id="10" name="Rectangle 9"/>
          <p:cNvSpPr/>
          <p:nvPr/>
        </p:nvSpPr>
        <p:spPr>
          <a:xfrm>
            <a:off x="1152383" y="2196333"/>
            <a:ext cx="8444197" cy="6397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romanUcPeriod"/>
            </a:pPr>
            <a:r>
              <a:rPr lang="pt-PT" sz="2000" dirty="0" smtClean="0"/>
              <a:t>Dados</a:t>
            </a:r>
            <a:endParaRPr lang="pt-PT" sz="2000" dirty="0"/>
          </a:p>
        </p:txBody>
      </p:sp>
      <p:sp>
        <p:nvSpPr>
          <p:cNvPr id="15" name="Rectangle 14"/>
          <p:cNvSpPr/>
          <p:nvPr/>
        </p:nvSpPr>
        <p:spPr>
          <a:xfrm>
            <a:off x="1152381" y="3959790"/>
            <a:ext cx="8444199" cy="10318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romanUcPeriod" startAt="3"/>
            </a:pPr>
            <a:endParaRPr lang="pt-PT" sz="2000" dirty="0" smtClean="0"/>
          </a:p>
          <a:p>
            <a:pPr marL="514350" indent="-514350">
              <a:buFont typeface="+mj-lt"/>
              <a:buAutoNum type="romanUcPeriod" startAt="3"/>
            </a:pPr>
            <a:r>
              <a:rPr lang="pt-PT" sz="2000" dirty="0" err="1" smtClean="0"/>
              <a:t>Reafetação</a:t>
            </a:r>
            <a:r>
              <a:rPr lang="pt-PT" sz="2000" dirty="0" smtClean="0"/>
              <a:t> </a:t>
            </a:r>
            <a:r>
              <a:rPr lang="pt-PT" sz="2000" dirty="0"/>
              <a:t>do crédito </a:t>
            </a:r>
            <a:r>
              <a:rPr lang="pt-PT" sz="2000" dirty="0" smtClean="0"/>
              <a:t>bancário: </a:t>
            </a:r>
            <a:r>
              <a:rPr lang="pt-PT" sz="2000" dirty="0"/>
              <a:t>análise econométrica</a:t>
            </a:r>
          </a:p>
          <a:p>
            <a:pPr marL="514350" indent="-514350">
              <a:buFont typeface="+mj-lt"/>
              <a:buAutoNum type="romanUcPeriod" startAt="3"/>
            </a:pPr>
            <a:endParaRPr lang="pt-PT" sz="2000" dirty="0"/>
          </a:p>
        </p:txBody>
      </p:sp>
      <p:sp>
        <p:nvSpPr>
          <p:cNvPr id="16" name="Rectangle 15"/>
          <p:cNvSpPr/>
          <p:nvPr/>
        </p:nvSpPr>
        <p:spPr>
          <a:xfrm>
            <a:off x="1152383" y="2968168"/>
            <a:ext cx="8444197" cy="8595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spcAft>
                <a:spcPts val="2400"/>
              </a:spcAft>
              <a:buFont typeface="+mj-lt"/>
              <a:buAutoNum type="romanUcPeriod" startAt="2"/>
            </a:pPr>
            <a:r>
              <a:rPr lang="pt-PT" sz="2000" dirty="0"/>
              <a:t>Afetação do crédito </a:t>
            </a:r>
            <a:r>
              <a:rPr lang="pt-PT" sz="2000" dirty="0" smtClean="0"/>
              <a:t>bancário: </a:t>
            </a:r>
            <a:r>
              <a:rPr lang="pt-PT" sz="2000" dirty="0"/>
              <a:t>caracterização descritiva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52383" y="5123718"/>
            <a:ext cx="8444197" cy="6397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romanUcPeriod" startAt="4"/>
            </a:pPr>
            <a:r>
              <a:rPr lang="pt-PT" sz="2000" dirty="0" smtClean="0"/>
              <a:t>Conclusões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367162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384" y="1186947"/>
            <a:ext cx="9887232" cy="36022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t-PT" dirty="0" smtClean="0"/>
              <a:t>Afetação do crédito: 10 categorias de empresas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1756" y="3353262"/>
            <a:ext cx="10785058" cy="2526838"/>
          </a:xfrm>
        </p:spPr>
        <p:txBody>
          <a:bodyPr>
            <a:noAutofit/>
          </a:bodyPr>
          <a:lstStyle/>
          <a:p>
            <a:pPr algn="just">
              <a:lnSpc>
                <a:spcPct val="124000"/>
              </a:lnSpc>
              <a:spcAft>
                <a:spcPts val="600"/>
              </a:spcAft>
            </a:pPr>
            <a:r>
              <a:rPr lang="pt-PT" sz="1800" b="0" dirty="0" smtClean="0"/>
              <a:t>Uma </a:t>
            </a:r>
            <a:r>
              <a:rPr lang="pt-PT" sz="1800" b="0" dirty="0"/>
              <a:t>empresa é zombie em </a:t>
            </a:r>
            <a:r>
              <a:rPr lang="pt-PT" sz="1800" b="0" i="1" dirty="0" smtClean="0"/>
              <a:t>t</a:t>
            </a:r>
            <a:r>
              <a:rPr lang="pt-PT" sz="1800" b="0" dirty="0" smtClean="0"/>
              <a:t> </a:t>
            </a:r>
            <a:r>
              <a:rPr lang="pt-PT" sz="1800" b="0" dirty="0"/>
              <a:t>se, </a:t>
            </a:r>
            <a:r>
              <a:rPr lang="pt-PT" sz="1800" b="0" dirty="0" smtClean="0"/>
              <a:t>cumulativamente:</a:t>
            </a:r>
          </a:p>
          <a:p>
            <a:pPr marL="800100" lvl="1" indent="-342900" algn="just">
              <a:lnSpc>
                <a:spcPct val="12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800" b="0" dirty="0" smtClean="0">
                <a:solidFill>
                  <a:schemeClr val="tx1"/>
                </a:solidFill>
              </a:rPr>
              <a:t>Idade </a:t>
            </a:r>
            <a:r>
              <a:rPr lang="pt-PT" sz="1800" b="0" dirty="0">
                <a:solidFill>
                  <a:schemeClr val="tx1"/>
                </a:solidFill>
              </a:rPr>
              <a:t>≥ 10 </a:t>
            </a:r>
            <a:r>
              <a:rPr lang="pt-PT" sz="1800" b="0" dirty="0" smtClean="0">
                <a:solidFill>
                  <a:schemeClr val="tx1"/>
                </a:solidFill>
              </a:rPr>
              <a:t>anos</a:t>
            </a:r>
          </a:p>
          <a:p>
            <a:pPr marL="800100" lvl="1" indent="-342900" algn="just">
              <a:lnSpc>
                <a:spcPct val="12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800" b="0" dirty="0" smtClean="0">
                <a:solidFill>
                  <a:schemeClr val="tx1"/>
                </a:solidFill>
              </a:rPr>
              <a:t>EBIT </a:t>
            </a:r>
            <a:r>
              <a:rPr lang="pt-PT" sz="1800" b="0" dirty="0">
                <a:solidFill>
                  <a:schemeClr val="tx1"/>
                </a:solidFill>
              </a:rPr>
              <a:t>&lt; juros pagos em </a:t>
            </a:r>
            <a:r>
              <a:rPr lang="pt-PT" sz="1800" b="0" i="1" dirty="0">
                <a:solidFill>
                  <a:schemeClr val="tx1"/>
                </a:solidFill>
              </a:rPr>
              <a:t>t, t-1, t-2</a:t>
            </a:r>
          </a:p>
          <a:p>
            <a:pPr lvl="1" algn="just">
              <a:lnSpc>
                <a:spcPct val="124000"/>
              </a:lnSpc>
              <a:spcAft>
                <a:spcPts val="2400"/>
              </a:spcAft>
            </a:pPr>
            <a:r>
              <a:rPr lang="pt-PT" sz="1600" b="0" dirty="0" smtClean="0">
                <a:solidFill>
                  <a:schemeClr val="tx1"/>
                </a:solidFill>
              </a:rPr>
              <a:t>(definições semelhantes: </a:t>
            </a:r>
            <a:r>
              <a:rPr lang="pt-PT" sz="1600" b="0" dirty="0" err="1" smtClean="0">
                <a:solidFill>
                  <a:schemeClr val="tx1"/>
                </a:solidFill>
              </a:rPr>
              <a:t>McGowan</a:t>
            </a:r>
            <a:r>
              <a:rPr lang="pt-PT" sz="1600" b="0" dirty="0" smtClean="0">
                <a:solidFill>
                  <a:schemeClr val="tx1"/>
                </a:solidFill>
              </a:rPr>
              <a:t> </a:t>
            </a:r>
            <a:r>
              <a:rPr lang="pt-PT" sz="1600" b="0" dirty="0" err="1" smtClean="0">
                <a:solidFill>
                  <a:schemeClr val="tx1"/>
                </a:solidFill>
              </a:rPr>
              <a:t>et</a:t>
            </a:r>
            <a:r>
              <a:rPr lang="pt-PT" sz="1600" b="0" dirty="0" smtClean="0">
                <a:solidFill>
                  <a:schemeClr val="tx1"/>
                </a:solidFill>
              </a:rPr>
              <a:t> al., 2017; Fontoura Gouveia e </a:t>
            </a:r>
            <a:r>
              <a:rPr lang="pt-PT" sz="1600" b="0" dirty="0" err="1" smtClean="0">
                <a:solidFill>
                  <a:schemeClr val="tx1"/>
                </a:solidFill>
              </a:rPr>
              <a:t>Osterhold</a:t>
            </a:r>
            <a:r>
              <a:rPr lang="pt-PT" sz="1600" b="0" dirty="0" smtClean="0">
                <a:solidFill>
                  <a:schemeClr val="tx1"/>
                </a:solidFill>
              </a:rPr>
              <a:t>, 2018; Osório de Barros </a:t>
            </a:r>
            <a:r>
              <a:rPr lang="pt-PT" sz="1600" b="0" dirty="0" err="1" smtClean="0">
                <a:solidFill>
                  <a:schemeClr val="tx1"/>
                </a:solidFill>
              </a:rPr>
              <a:t>et</a:t>
            </a:r>
            <a:r>
              <a:rPr lang="pt-PT" sz="1600" b="0" dirty="0" smtClean="0">
                <a:solidFill>
                  <a:schemeClr val="tx1"/>
                </a:solidFill>
              </a:rPr>
              <a:t> al., 2017)</a:t>
            </a:r>
          </a:p>
          <a:p>
            <a:pPr marL="285750" lvl="1" indent="-285750" algn="just">
              <a:lnSpc>
                <a:spcPct val="124000"/>
              </a:lnSpc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PT" sz="1800" b="0" dirty="0" smtClean="0">
                <a:solidFill>
                  <a:schemeClr val="tx1"/>
                </a:solidFill>
              </a:rPr>
              <a:t>O cálculo </a:t>
            </a:r>
            <a:r>
              <a:rPr lang="pt-PT" sz="1800" b="0" dirty="0">
                <a:solidFill>
                  <a:schemeClr val="tx1"/>
                </a:solidFill>
              </a:rPr>
              <a:t>da TFP é </a:t>
            </a:r>
            <a:r>
              <a:rPr lang="pt-PT" sz="1800" b="0" dirty="0" smtClean="0">
                <a:solidFill>
                  <a:schemeClr val="tx1"/>
                </a:solidFill>
              </a:rPr>
              <a:t>possível se: </a:t>
            </a:r>
            <a:r>
              <a:rPr lang="pt-PT" sz="1800" b="0" dirty="0">
                <a:solidFill>
                  <a:schemeClr val="tx1"/>
                </a:solidFill>
              </a:rPr>
              <a:t>VAB, K, L &gt; 0 </a:t>
            </a:r>
          </a:p>
          <a:p>
            <a:pPr lvl="1" algn="just">
              <a:lnSpc>
                <a:spcPct val="124000"/>
              </a:lnSpc>
              <a:spcAft>
                <a:spcPts val="2400"/>
              </a:spcAft>
            </a:pPr>
            <a:endParaRPr lang="pt-PT" sz="1600" b="0" dirty="0" smtClean="0">
              <a:solidFill>
                <a:schemeClr val="tx1"/>
              </a:solidFill>
            </a:endParaRPr>
          </a:p>
          <a:p>
            <a:pPr lvl="1" algn="just">
              <a:lnSpc>
                <a:spcPct val="124000"/>
              </a:lnSpc>
              <a:spcAft>
                <a:spcPts val="2400"/>
              </a:spcAft>
            </a:pPr>
            <a:endParaRPr lang="pt-PT" sz="1600" b="0" dirty="0">
              <a:solidFill>
                <a:schemeClr val="tx1"/>
              </a:solidFill>
            </a:endParaRPr>
          </a:p>
          <a:p>
            <a:pPr lvl="1" algn="just">
              <a:lnSpc>
                <a:spcPct val="124000"/>
              </a:lnSpc>
              <a:spcAft>
                <a:spcPts val="2400"/>
              </a:spcAft>
            </a:pPr>
            <a:endParaRPr lang="pt-PT" sz="1600" b="0" dirty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2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pt-PT" b="0" dirty="0" smtClean="0"/>
          </a:p>
          <a:p>
            <a:pPr marL="342900" indent="-342900" algn="just">
              <a:lnSpc>
                <a:spcPct val="12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pt-PT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/>
              <a:t>Afetação do crédito bancário e </a:t>
            </a:r>
            <a:r>
              <a:rPr lang="pt-PT" dirty="0" smtClean="0"/>
              <a:t>produtividade: factos </a:t>
            </a:r>
            <a:r>
              <a:rPr lang="pt-PT" dirty="0"/>
              <a:t>estilizados para Portugal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11</a:t>
            </a:fld>
            <a:endParaRPr lang="pt-PT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440615" y="369992"/>
            <a:ext cx="3199385" cy="3602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pt-PT" dirty="0" smtClean="0"/>
              <a:t>II. Caracterização descritiva</a:t>
            </a:r>
            <a:endParaRPr lang="pt-PT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0560844" y="6350400"/>
            <a:ext cx="1079156" cy="259200"/>
          </a:xfrm>
        </p:spPr>
        <p:txBody>
          <a:bodyPr/>
          <a:lstStyle/>
          <a:p>
            <a:r>
              <a:rPr lang="pt-PT" dirty="0" smtClean="0"/>
              <a:t>31 Maio 2019</a:t>
            </a:r>
            <a:endParaRPr lang="pt-PT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600" y="1875600"/>
            <a:ext cx="6178332" cy="132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384" y="1188000"/>
            <a:ext cx="9887232" cy="36022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t-PT" dirty="0" smtClean="0"/>
              <a:t>Afetação do crédito: </a:t>
            </a:r>
            <a:r>
              <a:rPr lang="pt-PT" dirty="0"/>
              <a:t>10 categorias de empresas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708" y="3755656"/>
            <a:ext cx="10785058" cy="2062340"/>
          </a:xfrm>
        </p:spPr>
        <p:txBody>
          <a:bodyPr>
            <a:noAutofit/>
          </a:bodyPr>
          <a:lstStyle/>
          <a:p>
            <a:pPr algn="just">
              <a:lnSpc>
                <a:spcPct val="124000"/>
              </a:lnSpc>
              <a:spcAft>
                <a:spcPts val="0"/>
              </a:spcAft>
            </a:pPr>
            <a:r>
              <a:rPr lang="pt-PT" b="0" dirty="0" smtClean="0"/>
              <a:t>Empresas de muito fraca produtividade (por medição direta ou inferência):</a:t>
            </a:r>
          </a:p>
          <a:p>
            <a:pPr marL="800100" lvl="1" indent="-342900" algn="just">
              <a:lnSpc>
                <a:spcPct val="12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PT" b="0" dirty="0" smtClean="0">
                <a:solidFill>
                  <a:schemeClr val="tx1"/>
                </a:solidFill>
              </a:rPr>
              <a:t>Zombies </a:t>
            </a:r>
            <a:r>
              <a:rPr lang="pt-PT" b="0" dirty="0" smtClean="0">
                <a:solidFill>
                  <a:srgbClr val="C00000"/>
                </a:solidFill>
              </a:rPr>
              <a:t>(5,6,7,8)</a:t>
            </a:r>
          </a:p>
          <a:p>
            <a:pPr marL="342900" indent="-342900" algn="just">
              <a:lnSpc>
                <a:spcPct val="12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pt-PT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/>
              <a:t>Afetação do crédito bancário e </a:t>
            </a:r>
            <a:r>
              <a:rPr lang="pt-PT" dirty="0" smtClean="0"/>
              <a:t>produtividade: factos </a:t>
            </a:r>
            <a:r>
              <a:rPr lang="pt-PT" dirty="0"/>
              <a:t>estilizados para Portugal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12</a:t>
            </a:fld>
            <a:endParaRPr lang="pt-PT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440615" y="369992"/>
            <a:ext cx="3199385" cy="3602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pt-PT" dirty="0" smtClean="0"/>
              <a:t>II. Caracterização descritiva</a:t>
            </a:r>
            <a:endParaRPr lang="pt-PT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10560844" y="6350400"/>
            <a:ext cx="1079156" cy="259200"/>
          </a:xfrm>
        </p:spPr>
        <p:txBody>
          <a:bodyPr/>
          <a:lstStyle/>
          <a:p>
            <a:r>
              <a:rPr lang="pt-PT" dirty="0" smtClean="0"/>
              <a:t>31 Maio 2019</a:t>
            </a:r>
            <a:endParaRPr lang="pt-P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600" y="1875600"/>
            <a:ext cx="6178332" cy="132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0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384" y="1188000"/>
            <a:ext cx="9887232" cy="36022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t-PT" dirty="0" smtClean="0"/>
              <a:t>Afetação do crédito: </a:t>
            </a:r>
            <a:r>
              <a:rPr lang="pt-PT" dirty="0"/>
              <a:t>10 categorias de empresas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708" y="3755656"/>
            <a:ext cx="10785058" cy="2062340"/>
          </a:xfrm>
        </p:spPr>
        <p:txBody>
          <a:bodyPr>
            <a:noAutofit/>
          </a:bodyPr>
          <a:lstStyle/>
          <a:p>
            <a:pPr algn="just">
              <a:lnSpc>
                <a:spcPct val="124000"/>
              </a:lnSpc>
              <a:spcAft>
                <a:spcPts val="0"/>
              </a:spcAft>
            </a:pPr>
            <a:r>
              <a:rPr lang="pt-PT" b="0" dirty="0" smtClean="0"/>
              <a:t>Empresas de muito fraca produtividade (por medição direta ou inferência):</a:t>
            </a:r>
          </a:p>
          <a:p>
            <a:pPr marL="800100" lvl="1" indent="-342900" algn="just">
              <a:lnSpc>
                <a:spcPct val="12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PT" b="0" dirty="0">
                <a:solidFill>
                  <a:schemeClr val="tx1"/>
                </a:solidFill>
              </a:rPr>
              <a:t>Zombies </a:t>
            </a:r>
            <a:r>
              <a:rPr lang="pt-PT" b="0" dirty="0">
                <a:solidFill>
                  <a:srgbClr val="C00000"/>
                </a:solidFill>
              </a:rPr>
              <a:t>(5,6,7,8</a:t>
            </a:r>
            <a:r>
              <a:rPr lang="pt-PT" b="0" dirty="0" smtClean="0">
                <a:solidFill>
                  <a:srgbClr val="C00000"/>
                </a:solidFill>
              </a:rPr>
              <a:t>)</a:t>
            </a:r>
          </a:p>
          <a:p>
            <a:pPr marL="800100" lvl="1" indent="-342900" algn="just">
              <a:lnSpc>
                <a:spcPct val="12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PT" b="0" dirty="0" smtClean="0">
                <a:solidFill>
                  <a:schemeClr val="tx1"/>
                </a:solidFill>
              </a:rPr>
              <a:t>VAB ≤ 0 (exceto quando tal decorre de relações </a:t>
            </a:r>
            <a:r>
              <a:rPr lang="pt-PT" b="0" dirty="0" err="1" smtClean="0">
                <a:solidFill>
                  <a:schemeClr val="tx1"/>
                </a:solidFill>
              </a:rPr>
              <a:t>intra-grupo</a:t>
            </a:r>
            <a:r>
              <a:rPr lang="pt-PT" b="0" dirty="0" smtClean="0">
                <a:solidFill>
                  <a:schemeClr val="tx1"/>
                </a:solidFill>
              </a:rPr>
              <a:t>) </a:t>
            </a:r>
            <a:r>
              <a:rPr lang="pt-PT" b="0" dirty="0" smtClean="0">
                <a:solidFill>
                  <a:srgbClr val="C00000"/>
                </a:solidFill>
              </a:rPr>
              <a:t>(2)</a:t>
            </a:r>
            <a:endParaRPr lang="pt-PT" b="0" dirty="0">
              <a:solidFill>
                <a:srgbClr val="C00000"/>
              </a:solidFill>
            </a:endParaRPr>
          </a:p>
          <a:p>
            <a:pPr marL="342900" indent="-342900" algn="just">
              <a:lnSpc>
                <a:spcPct val="12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pt-PT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/>
              <a:t>Afetação do crédito bancário e </a:t>
            </a:r>
            <a:r>
              <a:rPr lang="pt-PT" dirty="0" smtClean="0"/>
              <a:t>produtividade: factos </a:t>
            </a:r>
            <a:r>
              <a:rPr lang="pt-PT" dirty="0"/>
              <a:t>estilizados para Portugal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13</a:t>
            </a:fld>
            <a:endParaRPr lang="pt-PT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440615" y="369992"/>
            <a:ext cx="3199385" cy="3602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pt-PT" dirty="0" smtClean="0"/>
              <a:t>II. Caracterização descritiva</a:t>
            </a:r>
            <a:endParaRPr lang="pt-PT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10560844" y="6350400"/>
            <a:ext cx="1079156" cy="259200"/>
          </a:xfrm>
        </p:spPr>
        <p:txBody>
          <a:bodyPr/>
          <a:lstStyle/>
          <a:p>
            <a:r>
              <a:rPr lang="pt-PT" dirty="0" smtClean="0"/>
              <a:t>31 Maio 2019</a:t>
            </a:r>
            <a:endParaRPr lang="pt-P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600" y="1875600"/>
            <a:ext cx="6178332" cy="132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1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384" y="1188000"/>
            <a:ext cx="9887232" cy="36022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t-PT" dirty="0" smtClean="0"/>
              <a:t>Afetação do crédito: </a:t>
            </a:r>
            <a:r>
              <a:rPr lang="pt-PT" dirty="0"/>
              <a:t>10 categorias de empresas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708" y="3755656"/>
            <a:ext cx="10785058" cy="2062340"/>
          </a:xfrm>
        </p:spPr>
        <p:txBody>
          <a:bodyPr>
            <a:noAutofit/>
          </a:bodyPr>
          <a:lstStyle/>
          <a:p>
            <a:pPr algn="just">
              <a:lnSpc>
                <a:spcPct val="124000"/>
              </a:lnSpc>
              <a:spcAft>
                <a:spcPts val="0"/>
              </a:spcAft>
            </a:pPr>
            <a:r>
              <a:rPr lang="pt-PT" b="0" dirty="0" smtClean="0"/>
              <a:t>Empresas de muito fraca produtividade (por medição direta ou inferência):</a:t>
            </a:r>
          </a:p>
          <a:p>
            <a:pPr marL="800100" lvl="1" indent="-342900" algn="just">
              <a:lnSpc>
                <a:spcPct val="12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PT" b="0" dirty="0">
                <a:solidFill>
                  <a:schemeClr val="tx1"/>
                </a:solidFill>
              </a:rPr>
              <a:t>Zombies </a:t>
            </a:r>
            <a:r>
              <a:rPr lang="pt-PT" b="0" dirty="0">
                <a:solidFill>
                  <a:srgbClr val="C00000"/>
                </a:solidFill>
              </a:rPr>
              <a:t>(5,6,7,8</a:t>
            </a:r>
            <a:r>
              <a:rPr lang="pt-PT" b="0" dirty="0" smtClean="0">
                <a:solidFill>
                  <a:srgbClr val="C00000"/>
                </a:solidFill>
              </a:rPr>
              <a:t>)</a:t>
            </a:r>
          </a:p>
          <a:p>
            <a:pPr marL="800100" lvl="1" indent="-342900" algn="just">
              <a:lnSpc>
                <a:spcPct val="12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PT" b="0" dirty="0" smtClean="0">
                <a:solidFill>
                  <a:schemeClr val="tx1"/>
                </a:solidFill>
              </a:rPr>
              <a:t>VAB ≤ </a:t>
            </a:r>
            <a:r>
              <a:rPr lang="pt-PT" b="0" dirty="0">
                <a:solidFill>
                  <a:schemeClr val="tx1"/>
                </a:solidFill>
              </a:rPr>
              <a:t>0 (exceto quando tal decorre de relações </a:t>
            </a:r>
            <a:r>
              <a:rPr lang="pt-PT" b="0" dirty="0" err="1">
                <a:solidFill>
                  <a:schemeClr val="tx1"/>
                </a:solidFill>
              </a:rPr>
              <a:t>intra-grupo</a:t>
            </a:r>
            <a:r>
              <a:rPr lang="pt-PT" b="0" dirty="0" smtClean="0">
                <a:solidFill>
                  <a:schemeClr val="tx1"/>
                </a:solidFill>
              </a:rPr>
              <a:t>) </a:t>
            </a:r>
            <a:r>
              <a:rPr lang="pt-PT" b="0" dirty="0" smtClean="0">
                <a:solidFill>
                  <a:srgbClr val="C00000"/>
                </a:solidFill>
              </a:rPr>
              <a:t>(2)</a:t>
            </a:r>
            <a:endParaRPr lang="pt-PT" b="0" dirty="0">
              <a:solidFill>
                <a:srgbClr val="C00000"/>
              </a:solidFill>
            </a:endParaRPr>
          </a:p>
          <a:p>
            <a:pPr marL="800100" lvl="1" indent="-342900" algn="just">
              <a:lnSpc>
                <a:spcPct val="12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PT" b="0" dirty="0">
                <a:solidFill>
                  <a:schemeClr val="tx1"/>
                </a:solidFill>
              </a:rPr>
              <a:t>VAB &gt; 0, K ≤ </a:t>
            </a:r>
            <a:r>
              <a:rPr lang="pt-PT" b="0" dirty="0" smtClean="0">
                <a:solidFill>
                  <a:schemeClr val="tx1"/>
                </a:solidFill>
              </a:rPr>
              <a:t>0 </a:t>
            </a:r>
            <a:r>
              <a:rPr lang="pt-PT" b="0" dirty="0" smtClean="0">
                <a:solidFill>
                  <a:srgbClr val="C00000"/>
                </a:solidFill>
              </a:rPr>
              <a:t>(3)</a:t>
            </a:r>
          </a:p>
          <a:p>
            <a:pPr marL="342900" indent="-342900" algn="just">
              <a:lnSpc>
                <a:spcPct val="12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pt-PT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/>
              <a:t>Afetação do crédito bancário e </a:t>
            </a:r>
            <a:r>
              <a:rPr lang="pt-PT" dirty="0" smtClean="0"/>
              <a:t>produtividade: factos </a:t>
            </a:r>
            <a:r>
              <a:rPr lang="pt-PT" dirty="0"/>
              <a:t>estilizados para Portugal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14</a:t>
            </a:fld>
            <a:endParaRPr lang="pt-PT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440615" y="369992"/>
            <a:ext cx="3199385" cy="3602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pt-PT" dirty="0" smtClean="0"/>
              <a:t>II. Caracterização descritiva</a:t>
            </a:r>
            <a:endParaRPr lang="pt-PT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10560844" y="6350400"/>
            <a:ext cx="1079156" cy="259200"/>
          </a:xfrm>
        </p:spPr>
        <p:txBody>
          <a:bodyPr/>
          <a:lstStyle/>
          <a:p>
            <a:r>
              <a:rPr lang="pt-PT" dirty="0" smtClean="0"/>
              <a:t>31 Maio 2019</a:t>
            </a:r>
            <a:endParaRPr lang="pt-P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600" y="1875600"/>
            <a:ext cx="6178332" cy="132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43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384" y="1188000"/>
            <a:ext cx="9887232" cy="36022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t-PT" dirty="0" smtClean="0"/>
              <a:t>Afetação do crédito: </a:t>
            </a:r>
            <a:r>
              <a:rPr lang="pt-PT" dirty="0"/>
              <a:t>10 categorias de empresas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708" y="3755656"/>
            <a:ext cx="10785058" cy="2062340"/>
          </a:xfrm>
        </p:spPr>
        <p:txBody>
          <a:bodyPr>
            <a:noAutofit/>
          </a:bodyPr>
          <a:lstStyle/>
          <a:p>
            <a:pPr algn="just">
              <a:lnSpc>
                <a:spcPct val="124000"/>
              </a:lnSpc>
              <a:spcAft>
                <a:spcPts val="0"/>
              </a:spcAft>
            </a:pPr>
            <a:r>
              <a:rPr lang="pt-PT" b="0" dirty="0" smtClean="0"/>
              <a:t>Empresas de muito fraca produtividade (por medição direta ou inferência):</a:t>
            </a:r>
          </a:p>
          <a:p>
            <a:pPr marL="800100" lvl="1" indent="-342900" algn="just">
              <a:lnSpc>
                <a:spcPct val="12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PT" b="0" dirty="0">
                <a:solidFill>
                  <a:schemeClr val="tx1"/>
                </a:solidFill>
              </a:rPr>
              <a:t>Zombies </a:t>
            </a:r>
            <a:r>
              <a:rPr lang="pt-PT" b="0" dirty="0">
                <a:solidFill>
                  <a:srgbClr val="C00000"/>
                </a:solidFill>
              </a:rPr>
              <a:t>(5,6,7,8</a:t>
            </a:r>
            <a:r>
              <a:rPr lang="pt-PT" b="0" dirty="0" smtClean="0">
                <a:solidFill>
                  <a:srgbClr val="C00000"/>
                </a:solidFill>
              </a:rPr>
              <a:t>)</a:t>
            </a:r>
          </a:p>
          <a:p>
            <a:pPr marL="800100" lvl="1" indent="-342900" algn="just">
              <a:lnSpc>
                <a:spcPct val="12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PT" b="0" dirty="0" smtClean="0">
                <a:solidFill>
                  <a:schemeClr val="tx1"/>
                </a:solidFill>
              </a:rPr>
              <a:t>VAB ≤ </a:t>
            </a:r>
            <a:r>
              <a:rPr lang="pt-PT" b="0" dirty="0">
                <a:solidFill>
                  <a:schemeClr val="tx1"/>
                </a:solidFill>
              </a:rPr>
              <a:t>0 (exceto quando tal decorre de relações </a:t>
            </a:r>
            <a:r>
              <a:rPr lang="pt-PT" b="0" dirty="0" err="1">
                <a:solidFill>
                  <a:schemeClr val="tx1"/>
                </a:solidFill>
              </a:rPr>
              <a:t>intra-grupo</a:t>
            </a:r>
            <a:r>
              <a:rPr lang="pt-PT" b="0" dirty="0" smtClean="0">
                <a:solidFill>
                  <a:schemeClr val="tx1"/>
                </a:solidFill>
              </a:rPr>
              <a:t>) </a:t>
            </a:r>
            <a:r>
              <a:rPr lang="pt-PT" b="0" dirty="0" smtClean="0">
                <a:solidFill>
                  <a:srgbClr val="C00000"/>
                </a:solidFill>
              </a:rPr>
              <a:t>(2)</a:t>
            </a:r>
            <a:endParaRPr lang="pt-PT" b="0" dirty="0">
              <a:solidFill>
                <a:srgbClr val="C00000"/>
              </a:solidFill>
            </a:endParaRPr>
          </a:p>
          <a:p>
            <a:pPr marL="800100" lvl="1" indent="-342900" algn="just">
              <a:lnSpc>
                <a:spcPct val="12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PT" b="0" dirty="0">
                <a:solidFill>
                  <a:schemeClr val="tx1"/>
                </a:solidFill>
              </a:rPr>
              <a:t>VAB &gt; 0, K ≤ </a:t>
            </a:r>
            <a:r>
              <a:rPr lang="pt-PT" b="0" dirty="0" smtClean="0">
                <a:solidFill>
                  <a:schemeClr val="tx1"/>
                </a:solidFill>
              </a:rPr>
              <a:t>0 </a:t>
            </a:r>
            <a:r>
              <a:rPr lang="pt-PT" b="0" dirty="0" smtClean="0">
                <a:solidFill>
                  <a:srgbClr val="C00000"/>
                </a:solidFill>
              </a:rPr>
              <a:t>(3)</a:t>
            </a:r>
          </a:p>
          <a:p>
            <a:pPr marL="800100" lvl="1" indent="-342900" algn="just">
              <a:lnSpc>
                <a:spcPct val="12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PT" b="0" dirty="0" smtClean="0">
                <a:solidFill>
                  <a:schemeClr val="tx1"/>
                </a:solidFill>
              </a:rPr>
              <a:t>Sem reporte de IES </a:t>
            </a:r>
            <a:r>
              <a:rPr lang="pt-PT" b="0" dirty="0" smtClean="0">
                <a:solidFill>
                  <a:srgbClr val="C00000"/>
                </a:solidFill>
              </a:rPr>
              <a:t>(9,10)</a:t>
            </a:r>
            <a:endParaRPr lang="pt-PT" b="0" dirty="0">
              <a:solidFill>
                <a:srgbClr val="C00000"/>
              </a:solidFill>
            </a:endParaRPr>
          </a:p>
          <a:p>
            <a:pPr marL="342900" indent="-342900" algn="just">
              <a:lnSpc>
                <a:spcPct val="12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pt-PT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/>
              <a:t>Afetação do crédito bancário e </a:t>
            </a:r>
            <a:r>
              <a:rPr lang="pt-PT" dirty="0" smtClean="0"/>
              <a:t>produtividade: factos </a:t>
            </a:r>
            <a:r>
              <a:rPr lang="pt-PT" dirty="0"/>
              <a:t>estilizados para Portugal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15</a:t>
            </a:fld>
            <a:endParaRPr lang="pt-PT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440615" y="369992"/>
            <a:ext cx="3199385" cy="3602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pt-PT" dirty="0" smtClean="0"/>
              <a:t>II. Caracterização descritiva</a:t>
            </a:r>
            <a:endParaRPr lang="pt-PT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10560844" y="6350400"/>
            <a:ext cx="1079156" cy="259200"/>
          </a:xfrm>
        </p:spPr>
        <p:txBody>
          <a:bodyPr/>
          <a:lstStyle/>
          <a:p>
            <a:r>
              <a:rPr lang="pt-PT" dirty="0" smtClean="0"/>
              <a:t>31 Maio 2019</a:t>
            </a:r>
            <a:endParaRPr lang="pt-P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600" y="1875600"/>
            <a:ext cx="6178332" cy="132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6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384" y="1188000"/>
            <a:ext cx="9887232" cy="36022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t-PT" dirty="0" smtClean="0"/>
              <a:t>Afetação do crédito: </a:t>
            </a:r>
            <a:r>
              <a:rPr lang="pt-PT" dirty="0"/>
              <a:t>10 categorias de empresas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708" y="3755656"/>
            <a:ext cx="10785058" cy="2062340"/>
          </a:xfrm>
        </p:spPr>
        <p:txBody>
          <a:bodyPr>
            <a:noAutofit/>
          </a:bodyPr>
          <a:lstStyle/>
          <a:p>
            <a:pPr algn="just">
              <a:lnSpc>
                <a:spcPct val="124000"/>
              </a:lnSpc>
              <a:spcAft>
                <a:spcPts val="0"/>
              </a:spcAft>
            </a:pPr>
            <a:r>
              <a:rPr lang="pt-PT" b="0" dirty="0" smtClean="0"/>
              <a:t>Empresas de muito fraca produtividade (por medição direta ou inferência):</a:t>
            </a:r>
          </a:p>
          <a:p>
            <a:pPr marL="800100" lvl="1" indent="-342900" algn="just">
              <a:lnSpc>
                <a:spcPct val="12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PT" b="0" dirty="0" smtClean="0">
                <a:solidFill>
                  <a:schemeClr val="tx1"/>
                </a:solidFill>
              </a:rPr>
              <a:t>Zombies</a:t>
            </a:r>
          </a:p>
          <a:p>
            <a:pPr marL="800100" lvl="1" indent="-342900" algn="just">
              <a:lnSpc>
                <a:spcPct val="12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PT" b="0" dirty="0" smtClean="0">
                <a:solidFill>
                  <a:schemeClr val="tx1"/>
                </a:solidFill>
              </a:rPr>
              <a:t>VAB ≤ </a:t>
            </a:r>
            <a:r>
              <a:rPr lang="pt-PT" b="0" dirty="0">
                <a:solidFill>
                  <a:schemeClr val="tx1"/>
                </a:solidFill>
              </a:rPr>
              <a:t>0 (exceto quando tal decorre de relações </a:t>
            </a:r>
            <a:r>
              <a:rPr lang="pt-PT" b="0" dirty="0" err="1">
                <a:solidFill>
                  <a:schemeClr val="tx1"/>
                </a:solidFill>
              </a:rPr>
              <a:t>intra-grupo</a:t>
            </a:r>
            <a:r>
              <a:rPr lang="pt-PT" b="0" dirty="0" smtClean="0">
                <a:solidFill>
                  <a:schemeClr val="tx1"/>
                </a:solidFill>
              </a:rPr>
              <a:t>)</a:t>
            </a:r>
            <a:endParaRPr lang="pt-PT" b="0" dirty="0">
              <a:solidFill>
                <a:schemeClr val="tx1"/>
              </a:solidFill>
            </a:endParaRPr>
          </a:p>
          <a:p>
            <a:pPr marL="800100" lvl="1" indent="-342900" algn="just">
              <a:lnSpc>
                <a:spcPct val="12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PT" b="0" dirty="0">
                <a:solidFill>
                  <a:schemeClr val="tx1"/>
                </a:solidFill>
              </a:rPr>
              <a:t>VAB &gt; 0, K ≤ </a:t>
            </a:r>
            <a:r>
              <a:rPr lang="pt-PT" b="0" dirty="0" smtClean="0">
                <a:solidFill>
                  <a:schemeClr val="tx1"/>
                </a:solidFill>
              </a:rPr>
              <a:t>0</a:t>
            </a:r>
          </a:p>
          <a:p>
            <a:pPr marL="800100" lvl="1" indent="-342900" algn="just">
              <a:lnSpc>
                <a:spcPct val="12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PT" b="0" dirty="0" smtClean="0">
                <a:solidFill>
                  <a:schemeClr val="tx1"/>
                </a:solidFill>
              </a:rPr>
              <a:t>Sem reporte de IES</a:t>
            </a:r>
            <a:endParaRPr lang="pt-PT" b="0" dirty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2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pt-PT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/>
              <a:t>Afetação do crédito bancário e </a:t>
            </a:r>
            <a:r>
              <a:rPr lang="pt-PT" dirty="0" smtClean="0"/>
              <a:t>produtividade: factos </a:t>
            </a:r>
            <a:r>
              <a:rPr lang="pt-PT" dirty="0"/>
              <a:t>estilizados para Portugal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16</a:t>
            </a:fld>
            <a:endParaRPr lang="pt-PT"/>
          </a:p>
        </p:txBody>
      </p:sp>
      <p:sp>
        <p:nvSpPr>
          <p:cNvPr id="10" name="TextBox 9"/>
          <p:cNvSpPr txBox="1"/>
          <p:nvPr/>
        </p:nvSpPr>
        <p:spPr>
          <a:xfrm>
            <a:off x="8752115" y="4615595"/>
            <a:ext cx="2723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solidFill>
                  <a:srgbClr val="FF0000"/>
                </a:solidFill>
              </a:rPr>
              <a:t>Empresas</a:t>
            </a:r>
          </a:p>
          <a:p>
            <a:r>
              <a:rPr lang="pt-PT" sz="2000" dirty="0" smtClean="0">
                <a:solidFill>
                  <a:srgbClr val="FF0000"/>
                </a:solidFill>
              </a:rPr>
              <a:t>improdutivas</a:t>
            </a:r>
            <a:endParaRPr lang="pt-PT" sz="2000" dirty="0">
              <a:solidFill>
                <a:srgbClr val="FF0000"/>
              </a:solidFill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7988441" y="4251082"/>
            <a:ext cx="622998" cy="14369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440615" y="369992"/>
            <a:ext cx="3199385" cy="3602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pt-PT" dirty="0" smtClean="0"/>
              <a:t>II. Caracterização descritiva</a:t>
            </a:r>
            <a:endParaRPr lang="pt-PT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560844" y="6350400"/>
            <a:ext cx="1079156" cy="259200"/>
          </a:xfrm>
        </p:spPr>
        <p:txBody>
          <a:bodyPr/>
          <a:lstStyle/>
          <a:p>
            <a:r>
              <a:rPr lang="pt-PT" dirty="0" smtClean="0"/>
              <a:t>31 Maio 2019</a:t>
            </a:r>
            <a:endParaRPr lang="pt-P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600" y="1875600"/>
            <a:ext cx="6178332" cy="132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6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384" y="1188000"/>
            <a:ext cx="9887232" cy="36022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t-PT" dirty="0" smtClean="0"/>
              <a:t>Nº de empresas em cada categoria em 2016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600" y="3754800"/>
            <a:ext cx="10785058" cy="2062340"/>
          </a:xfrm>
        </p:spPr>
        <p:txBody>
          <a:bodyPr>
            <a:noAutofit/>
          </a:bodyPr>
          <a:lstStyle/>
          <a:p>
            <a:pPr algn="just">
              <a:lnSpc>
                <a:spcPct val="124000"/>
              </a:lnSpc>
              <a:spcAft>
                <a:spcPts val="0"/>
              </a:spcAft>
            </a:pPr>
            <a:r>
              <a:rPr lang="pt-PT" b="0" dirty="0" smtClean="0"/>
              <a:t>Empresas de muito fraca produtividade (por medição direta ou inferência):</a:t>
            </a:r>
          </a:p>
          <a:p>
            <a:pPr marL="800100" lvl="1" indent="-342900" algn="just">
              <a:lnSpc>
                <a:spcPct val="12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PT" b="0" dirty="0" smtClean="0">
                <a:solidFill>
                  <a:schemeClr val="tx1"/>
                </a:solidFill>
              </a:rPr>
              <a:t>Zombies</a:t>
            </a:r>
          </a:p>
          <a:p>
            <a:pPr marL="800100" lvl="1" indent="-342900" algn="just">
              <a:lnSpc>
                <a:spcPct val="12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PT" b="0" dirty="0" smtClean="0">
                <a:solidFill>
                  <a:schemeClr val="tx1"/>
                </a:solidFill>
              </a:rPr>
              <a:t>VAB ≤ </a:t>
            </a:r>
            <a:r>
              <a:rPr lang="pt-PT" b="0" dirty="0">
                <a:solidFill>
                  <a:schemeClr val="tx1"/>
                </a:solidFill>
              </a:rPr>
              <a:t>0 (exceto quando tal decorre de relações </a:t>
            </a:r>
            <a:r>
              <a:rPr lang="pt-PT" b="0" dirty="0" err="1">
                <a:solidFill>
                  <a:schemeClr val="tx1"/>
                </a:solidFill>
              </a:rPr>
              <a:t>intra-grupo</a:t>
            </a:r>
            <a:r>
              <a:rPr lang="pt-PT" b="0" dirty="0" smtClean="0">
                <a:solidFill>
                  <a:schemeClr val="tx1"/>
                </a:solidFill>
              </a:rPr>
              <a:t>)</a:t>
            </a:r>
            <a:endParaRPr lang="pt-PT" b="0" dirty="0">
              <a:solidFill>
                <a:schemeClr val="tx1"/>
              </a:solidFill>
            </a:endParaRPr>
          </a:p>
          <a:p>
            <a:pPr marL="800100" lvl="1" indent="-342900" algn="just">
              <a:lnSpc>
                <a:spcPct val="12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PT" b="0" dirty="0">
                <a:solidFill>
                  <a:schemeClr val="tx1"/>
                </a:solidFill>
              </a:rPr>
              <a:t>VAB &gt; 0, K ≤ </a:t>
            </a:r>
            <a:r>
              <a:rPr lang="pt-PT" b="0" dirty="0" smtClean="0">
                <a:solidFill>
                  <a:schemeClr val="tx1"/>
                </a:solidFill>
              </a:rPr>
              <a:t>0</a:t>
            </a:r>
          </a:p>
          <a:p>
            <a:pPr marL="800100" lvl="1" indent="-342900" algn="just">
              <a:lnSpc>
                <a:spcPct val="12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PT" b="0" dirty="0" smtClean="0">
                <a:solidFill>
                  <a:schemeClr val="tx1"/>
                </a:solidFill>
              </a:rPr>
              <a:t>Sem reporte de IES</a:t>
            </a:r>
            <a:endParaRPr lang="pt-PT" b="0" dirty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2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pt-PT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/>
              <a:t>Afetação do crédito bancário e </a:t>
            </a:r>
            <a:r>
              <a:rPr lang="pt-PT" dirty="0" smtClean="0"/>
              <a:t>produtividade: factos </a:t>
            </a:r>
            <a:r>
              <a:rPr lang="pt-PT" dirty="0"/>
              <a:t>estilizados para Portugal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17</a:t>
            </a:fld>
            <a:endParaRPr lang="pt-PT"/>
          </a:p>
        </p:txBody>
      </p:sp>
      <p:sp>
        <p:nvSpPr>
          <p:cNvPr id="10" name="TextBox 9"/>
          <p:cNvSpPr txBox="1"/>
          <p:nvPr/>
        </p:nvSpPr>
        <p:spPr>
          <a:xfrm>
            <a:off x="8752115" y="4615595"/>
            <a:ext cx="2723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solidFill>
                  <a:srgbClr val="FF0000"/>
                </a:solidFill>
              </a:rPr>
              <a:t>Empresas</a:t>
            </a:r>
          </a:p>
          <a:p>
            <a:r>
              <a:rPr lang="pt-PT" sz="2000" dirty="0" smtClean="0">
                <a:solidFill>
                  <a:srgbClr val="FF0000"/>
                </a:solidFill>
              </a:rPr>
              <a:t>improdutivas</a:t>
            </a:r>
            <a:endParaRPr lang="pt-PT" sz="2000" dirty="0">
              <a:solidFill>
                <a:srgbClr val="FF0000"/>
              </a:solidFill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7988441" y="4251082"/>
            <a:ext cx="622998" cy="14369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440615" y="369992"/>
            <a:ext cx="3199385" cy="3602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pt-PT" dirty="0" smtClean="0"/>
              <a:t>II. Caracterização descritiva</a:t>
            </a:r>
            <a:endParaRPr lang="pt-PT" dirty="0"/>
          </a:p>
        </p:txBody>
      </p:sp>
      <p:sp>
        <p:nvSpPr>
          <p:cNvPr id="9" name="TextBox 8"/>
          <p:cNvSpPr txBox="1"/>
          <p:nvPr/>
        </p:nvSpPr>
        <p:spPr>
          <a:xfrm>
            <a:off x="6775433" y="3221540"/>
            <a:ext cx="2156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(só empresas com crédito)</a:t>
            </a:r>
            <a:endParaRPr lang="pt-PT" sz="1400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0560844" y="6350400"/>
            <a:ext cx="1079156" cy="259200"/>
          </a:xfrm>
        </p:spPr>
        <p:txBody>
          <a:bodyPr/>
          <a:lstStyle/>
          <a:p>
            <a:r>
              <a:rPr lang="pt-PT" dirty="0" smtClean="0"/>
              <a:t>31 Maio 2019</a:t>
            </a:r>
            <a:endParaRPr lang="pt-P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600" y="1875600"/>
            <a:ext cx="6178332" cy="132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3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453" y="1511532"/>
            <a:ext cx="6492948" cy="481024"/>
          </a:xfrm>
        </p:spPr>
        <p:txBody>
          <a:bodyPr/>
          <a:lstStyle/>
          <a:p>
            <a:r>
              <a:rPr lang="pt-PT" sz="2000" b="0" dirty="0" smtClean="0"/>
              <a:t>Peso das empresas </a:t>
            </a:r>
            <a:r>
              <a:rPr lang="pt-PT" sz="2000" b="0" dirty="0"/>
              <a:t>improdutivas </a:t>
            </a:r>
            <a:r>
              <a:rPr lang="pt-PT" sz="2000" b="0" dirty="0" smtClean="0"/>
              <a:t>no total do </a:t>
            </a:r>
            <a:r>
              <a:rPr lang="pt-PT" sz="2000" b="0" dirty="0"/>
              <a:t>crédito bancário </a:t>
            </a:r>
            <a:r>
              <a:rPr lang="pt-PT" sz="2000" b="0" dirty="0" smtClean="0"/>
              <a:t>a SNF </a:t>
            </a:r>
            <a:r>
              <a:rPr lang="pt-PT" sz="2000" b="0" dirty="0"/>
              <a:t>| </a:t>
            </a:r>
            <a:r>
              <a:rPr lang="pt-PT" sz="2000" b="0" dirty="0" smtClean="0"/>
              <a:t>Em percentagem</a:t>
            </a:r>
            <a:endParaRPr lang="pt-PT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/>
              <a:t>Afetação do crédito bancário e </a:t>
            </a:r>
            <a:r>
              <a:rPr lang="pt-PT" dirty="0" smtClean="0"/>
              <a:t>produtividade: factos </a:t>
            </a:r>
            <a:r>
              <a:rPr lang="pt-PT" dirty="0"/>
              <a:t>estilizados para Portugal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18</a:t>
            </a:fld>
            <a:endParaRPr lang="pt-PT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453" y="2221865"/>
            <a:ext cx="6492947" cy="389922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440615" y="369992"/>
            <a:ext cx="3199385" cy="3602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pt-PT" dirty="0" smtClean="0"/>
              <a:t>II. Caracterização descritiva</a:t>
            </a:r>
            <a:endParaRPr lang="pt-PT" dirty="0"/>
          </a:p>
        </p:txBody>
      </p:sp>
      <p:sp>
        <p:nvSpPr>
          <p:cNvPr id="9" name="TextBox 8"/>
          <p:cNvSpPr txBox="1"/>
          <p:nvPr/>
        </p:nvSpPr>
        <p:spPr>
          <a:xfrm>
            <a:off x="7686988" y="3124797"/>
            <a:ext cx="40695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i="1" dirty="0" smtClean="0"/>
              <a:t>“Os critérios de concessão de crédito dos bancos portugueses pioraram consideravelmente entre 2008 e 2013”</a:t>
            </a:r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87956" y="2945726"/>
            <a:ext cx="3752044" cy="13062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865854" y="2875388"/>
            <a:ext cx="3711851" cy="13766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0560844" y="6350400"/>
            <a:ext cx="1079156" cy="259200"/>
          </a:xfrm>
        </p:spPr>
        <p:txBody>
          <a:bodyPr/>
          <a:lstStyle/>
          <a:p>
            <a:r>
              <a:rPr lang="pt-PT" dirty="0" smtClean="0"/>
              <a:t>31 Maio 2019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6519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344000" y="2130251"/>
            <a:ext cx="4535993" cy="349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Necessário ter em conta:</a:t>
            </a:r>
          </a:p>
          <a:p>
            <a:endParaRPr lang="pt-PT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dirty="0" smtClean="0"/>
              <a:t>efeitos de oferta e de procura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dirty="0" smtClean="0"/>
              <a:t>peso do passado e do ciclo económico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dirty="0" smtClean="0"/>
              <a:t>prudência quanto às empresas </a:t>
            </a:r>
            <a:r>
              <a:rPr lang="pt-PT" dirty="0"/>
              <a:t>com VAB&lt;=</a:t>
            </a:r>
            <a:r>
              <a:rPr lang="pt-PT" dirty="0" smtClean="0"/>
              <a:t>0</a:t>
            </a:r>
          </a:p>
          <a:p>
            <a:endParaRPr lang="pt-PT" dirty="0" smtClean="0"/>
          </a:p>
          <a:p>
            <a:r>
              <a:rPr lang="pt-PT" dirty="0" smtClean="0"/>
              <a:t>Dois subperíodos: 2008-2013 e 2013-2016</a:t>
            </a:r>
          </a:p>
          <a:p>
            <a:endParaRPr lang="pt-PT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dirty="0"/>
              <a:t>i</a:t>
            </a:r>
            <a:r>
              <a:rPr lang="pt-PT" dirty="0" smtClean="0"/>
              <a:t>mportância do ciclo económico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dirty="0"/>
              <a:t>e</a:t>
            </a:r>
            <a:r>
              <a:rPr lang="pt-PT" dirty="0" smtClean="0"/>
              <a:t>mpresas sem reporte IES em 2016: provável </a:t>
            </a:r>
            <a:r>
              <a:rPr lang="pt-PT" dirty="0" err="1" smtClean="0"/>
              <a:t>sobre-estimação</a:t>
            </a:r>
            <a:endParaRPr lang="pt-PT" dirty="0" smtClean="0"/>
          </a:p>
          <a:p>
            <a:endParaRPr lang="pt-PT" dirty="0" smtClean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/>
              <a:t>Afetação do crédito bancário e </a:t>
            </a:r>
            <a:r>
              <a:rPr lang="pt-PT" dirty="0" smtClean="0"/>
              <a:t>produtividade: factos </a:t>
            </a:r>
            <a:r>
              <a:rPr lang="pt-PT" dirty="0"/>
              <a:t>estilizados para Portugal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19</a:t>
            </a:fld>
            <a:endParaRPr lang="pt-PT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453" y="2221865"/>
            <a:ext cx="6492947" cy="389922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440615" y="369992"/>
            <a:ext cx="3199385" cy="3602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pt-PT" dirty="0" smtClean="0"/>
              <a:t>II. Caracterização descritiva</a:t>
            </a:r>
            <a:endParaRPr lang="pt-PT" dirty="0"/>
          </a:p>
        </p:txBody>
      </p:sp>
      <p:sp>
        <p:nvSpPr>
          <p:cNvPr id="3" name="Oval 2"/>
          <p:cNvSpPr/>
          <p:nvPr/>
        </p:nvSpPr>
        <p:spPr>
          <a:xfrm>
            <a:off x="6621864" y="2883877"/>
            <a:ext cx="492370" cy="10751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0560844" y="6350400"/>
            <a:ext cx="1079156" cy="259200"/>
          </a:xfrm>
        </p:spPr>
        <p:txBody>
          <a:bodyPr/>
          <a:lstStyle/>
          <a:p>
            <a:r>
              <a:rPr lang="pt-PT" dirty="0" smtClean="0"/>
              <a:t>31 Maio 2019</a:t>
            </a:r>
            <a:endParaRPr lang="pt-PT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98453" y="1511532"/>
            <a:ext cx="6492948" cy="481024"/>
          </a:xfrm>
        </p:spPr>
        <p:txBody>
          <a:bodyPr/>
          <a:lstStyle/>
          <a:p>
            <a:r>
              <a:rPr lang="pt-PT" sz="2000" b="0" dirty="0" smtClean="0"/>
              <a:t>Peso das empresas </a:t>
            </a:r>
            <a:r>
              <a:rPr lang="pt-PT" sz="2000" b="0" dirty="0"/>
              <a:t>improdutivas </a:t>
            </a:r>
            <a:r>
              <a:rPr lang="pt-PT" sz="2000" b="0" dirty="0" smtClean="0"/>
              <a:t>no total do </a:t>
            </a:r>
            <a:r>
              <a:rPr lang="pt-PT" sz="2000" b="0" dirty="0"/>
              <a:t>crédito bancário </a:t>
            </a:r>
            <a:r>
              <a:rPr lang="pt-PT" sz="2000" b="0" dirty="0" smtClean="0"/>
              <a:t>a SNF </a:t>
            </a:r>
            <a:r>
              <a:rPr lang="pt-PT" sz="2000" b="0" dirty="0"/>
              <a:t>| </a:t>
            </a:r>
            <a:r>
              <a:rPr lang="pt-PT" sz="2000" b="0" dirty="0" smtClean="0"/>
              <a:t>Em percentagem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299712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384" y="1440000"/>
            <a:ext cx="9887232" cy="360225"/>
          </a:xfrm>
        </p:spPr>
        <p:txBody>
          <a:bodyPr/>
          <a:lstStyle/>
          <a:p>
            <a:r>
              <a:rPr lang="pt-PT" dirty="0" smtClean="0"/>
              <a:t>Motivação </a:t>
            </a:r>
            <a:r>
              <a:rPr lang="pt-PT" dirty="0"/>
              <a:t>(I)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000" dirty="0"/>
              <a:t>Alocação do crédito bancário e produtividade: factos estilizados para Portugal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2</a:t>
            </a:fld>
            <a:endParaRPr lang="pt-PT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74690" y="2192866"/>
            <a:ext cx="10665310" cy="3177733"/>
          </a:xfrm>
        </p:spPr>
        <p:txBody>
          <a:bodyPr>
            <a:normAutofit fontScale="85000" lnSpcReduction="10000"/>
          </a:bodyPr>
          <a:lstStyle/>
          <a:p>
            <a:pPr marL="457200" indent="-457200" algn="just">
              <a:spcAft>
                <a:spcPts val="2400"/>
              </a:spcAft>
              <a:buFont typeface="+mj-lt"/>
              <a:buAutoNum type="alphaLcParenR"/>
            </a:pPr>
            <a:r>
              <a:rPr lang="pt-PT" sz="2300" b="0" dirty="0"/>
              <a:t>A crise financeira global e o fraco crescimento da produtividade, observável mesmo antes da crise, reavivaram o interesse no impacto das condições monetárias e financeiras sobre a produtividade.</a:t>
            </a:r>
          </a:p>
          <a:p>
            <a:pPr marL="457200" indent="-457200" algn="just">
              <a:spcAft>
                <a:spcPts val="2400"/>
              </a:spcAft>
              <a:buFont typeface="+mj-lt"/>
              <a:buAutoNum type="alphaLcParenR"/>
            </a:pPr>
            <a:r>
              <a:rPr lang="pt-PT" sz="2300" b="0" dirty="0" smtClean="0"/>
              <a:t>A </a:t>
            </a:r>
            <a:r>
              <a:rPr lang="pt-PT" sz="2300" b="0" dirty="0"/>
              <a:t>canalização de recursos para as empresas mais produtivas, permitindo-lhes investir e expandir a atividade, é fundamental para o crescimento económico e, a prazo, para a estabilidade financeira</a:t>
            </a:r>
            <a:r>
              <a:rPr lang="pt-PT" sz="2300" b="0" dirty="0" smtClean="0"/>
              <a:t>.</a:t>
            </a:r>
          </a:p>
          <a:p>
            <a:pPr marL="457200" indent="-457200" algn="just">
              <a:spcAft>
                <a:spcPts val="2400"/>
              </a:spcAft>
              <a:buFont typeface="+mj-lt"/>
              <a:buAutoNum type="alphaLcParenR"/>
            </a:pPr>
            <a:r>
              <a:rPr lang="pt-PT" sz="2300" b="0" dirty="0" smtClean="0">
                <a:solidFill>
                  <a:schemeClr val="tx1"/>
                </a:solidFill>
              </a:rPr>
              <a:t>O </a:t>
            </a:r>
            <a:r>
              <a:rPr lang="pt-PT" sz="2300" b="0" dirty="0">
                <a:solidFill>
                  <a:schemeClr val="tx1"/>
                </a:solidFill>
              </a:rPr>
              <a:t>sistema bancário </a:t>
            </a:r>
            <a:r>
              <a:rPr lang="pt-PT" sz="2300" b="0" dirty="0" smtClean="0">
                <a:solidFill>
                  <a:schemeClr val="tx1"/>
                </a:solidFill>
              </a:rPr>
              <a:t>tem </a:t>
            </a:r>
            <a:r>
              <a:rPr lang="pt-PT" sz="2300" b="0" dirty="0">
                <a:solidFill>
                  <a:schemeClr val="tx1"/>
                </a:solidFill>
              </a:rPr>
              <a:t>um papel muito importante na afetação de </a:t>
            </a:r>
            <a:r>
              <a:rPr lang="pt-PT" sz="2300" b="0" dirty="0" smtClean="0">
                <a:solidFill>
                  <a:schemeClr val="tx1"/>
                </a:solidFill>
              </a:rPr>
              <a:t>recursos (particularmente em PT e na UE);</a:t>
            </a:r>
            <a:endParaRPr lang="pt-PT" sz="2300" b="0" dirty="0" smtClean="0"/>
          </a:p>
          <a:p>
            <a:pPr marL="457200" indent="-457200" algn="just">
              <a:lnSpc>
                <a:spcPct val="104000"/>
              </a:lnSpc>
              <a:spcAft>
                <a:spcPts val="2400"/>
              </a:spcAft>
              <a:buFont typeface="+mj-lt"/>
              <a:buAutoNum type="alphaLcParenR"/>
            </a:pPr>
            <a:endParaRPr lang="pt-PT" sz="1900" b="0" dirty="0"/>
          </a:p>
          <a:p>
            <a:pPr>
              <a:spcAft>
                <a:spcPts val="2400"/>
              </a:spcAft>
            </a:pPr>
            <a:endParaRPr lang="pt-PT" b="0" i="0" dirty="0" smtClean="0">
              <a:latin typeface="Cambria Math" panose="02040503050406030204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0560844" y="6350400"/>
            <a:ext cx="1079156" cy="259200"/>
          </a:xfrm>
        </p:spPr>
        <p:txBody>
          <a:bodyPr/>
          <a:lstStyle/>
          <a:p>
            <a:r>
              <a:rPr lang="pt-PT" dirty="0" smtClean="0"/>
              <a:t>31 Maio 2019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2132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384" y="1800225"/>
            <a:ext cx="9887232" cy="3177733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2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pt-PT" b="0" dirty="0" smtClean="0">
              <a:latin typeface="Cambria Math" panose="02040503050406030204" pitchFamily="18" charset="0"/>
            </a:endParaRPr>
          </a:p>
          <a:p>
            <a:pPr marL="342900" indent="-342900" algn="just">
              <a:lnSpc>
                <a:spcPct val="12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pt-PT" b="0" dirty="0">
              <a:latin typeface="Cambria Math" panose="020405030504060302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/>
              <a:t>Afetação do crédito bancário e </a:t>
            </a:r>
            <a:r>
              <a:rPr lang="pt-PT" dirty="0" smtClean="0"/>
              <a:t>produtividade: factos </a:t>
            </a:r>
            <a:r>
              <a:rPr lang="pt-PT" dirty="0"/>
              <a:t>estilizados para Portugal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20</a:t>
            </a:fld>
            <a:endParaRPr lang="pt-PT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52000" y="1440000"/>
            <a:ext cx="9887232" cy="3602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PT" b="0" dirty="0" smtClean="0"/>
              <a:t>Peso de </a:t>
            </a:r>
            <a:r>
              <a:rPr lang="pt-PT" b="0" dirty="0"/>
              <a:t>recursos alocados a empresas </a:t>
            </a:r>
            <a:r>
              <a:rPr lang="pt-PT" b="0" i="1" dirty="0" smtClean="0"/>
              <a:t>zombies</a:t>
            </a:r>
            <a:r>
              <a:rPr lang="pt-PT" b="0" dirty="0" smtClean="0"/>
              <a:t> </a:t>
            </a:r>
            <a:r>
              <a:rPr lang="pt-PT" b="0" dirty="0"/>
              <a:t>e </a:t>
            </a:r>
            <a:r>
              <a:rPr lang="pt-PT" b="0" dirty="0" smtClean="0"/>
              <a:t>improdutivas | Em percentagem</a:t>
            </a:r>
            <a:endParaRPr lang="pt-P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219" y="5100442"/>
            <a:ext cx="4857625" cy="4754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594" y="2579855"/>
            <a:ext cx="9221842" cy="2507945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8440615" y="369992"/>
            <a:ext cx="3199385" cy="3602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pt-PT" dirty="0" smtClean="0"/>
              <a:t>II. Caracterização descritiva</a:t>
            </a:r>
            <a:endParaRPr lang="pt-PT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10560844" y="6350400"/>
            <a:ext cx="1079156" cy="259200"/>
          </a:xfrm>
        </p:spPr>
        <p:txBody>
          <a:bodyPr/>
          <a:lstStyle/>
          <a:p>
            <a:r>
              <a:rPr lang="pt-PT" dirty="0" smtClean="0"/>
              <a:t>31 Maio 2019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7439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384" y="1800225"/>
            <a:ext cx="9887232" cy="3177733"/>
          </a:xfrm>
        </p:spPr>
        <p:txBody>
          <a:bodyPr>
            <a:noAutofit/>
          </a:bodyPr>
          <a:lstStyle/>
          <a:p>
            <a:pPr algn="ctr">
              <a:lnSpc>
                <a:spcPct val="124000"/>
              </a:lnSpc>
              <a:spcAft>
                <a:spcPts val="2400"/>
              </a:spcAft>
            </a:pPr>
            <a:endParaRPr lang="pt-PT" sz="1800" b="0" u="sng" dirty="0" smtClean="0">
              <a:latin typeface="Cambria Math" panose="02040503050406030204" pitchFamily="18" charset="0"/>
            </a:endParaRPr>
          </a:p>
          <a:p>
            <a:pPr algn="ctr">
              <a:lnSpc>
                <a:spcPct val="124000"/>
              </a:lnSpc>
              <a:spcAft>
                <a:spcPts val="2400"/>
              </a:spcAft>
            </a:pPr>
            <a:endParaRPr lang="pt-PT" sz="1800" b="0" u="sng" dirty="0">
              <a:latin typeface="Cambria Math" panose="02040503050406030204" pitchFamily="18" charset="0"/>
            </a:endParaRPr>
          </a:p>
          <a:p>
            <a:pPr algn="ctr">
              <a:lnSpc>
                <a:spcPct val="124000"/>
              </a:lnSpc>
              <a:spcAft>
                <a:spcPts val="2400"/>
              </a:spcAft>
            </a:pPr>
            <a:endParaRPr lang="pt-PT" sz="1800" b="0" u="sng" dirty="0" smtClean="0">
              <a:latin typeface="Cambria Math" panose="02040503050406030204" pitchFamily="18" charset="0"/>
            </a:endParaRPr>
          </a:p>
          <a:p>
            <a:pPr algn="ctr">
              <a:lnSpc>
                <a:spcPct val="124000"/>
              </a:lnSpc>
              <a:spcAft>
                <a:spcPts val="2400"/>
              </a:spcAft>
            </a:pPr>
            <a:endParaRPr lang="pt-PT" sz="1800" b="0" u="sng" dirty="0">
              <a:latin typeface="Cambria Math" panose="02040503050406030204" pitchFamily="18" charset="0"/>
            </a:endParaRPr>
          </a:p>
          <a:p>
            <a:pPr algn="ctr">
              <a:lnSpc>
                <a:spcPct val="124000"/>
              </a:lnSpc>
              <a:spcAft>
                <a:spcPts val="2400"/>
              </a:spcAft>
            </a:pPr>
            <a:endParaRPr lang="pt-PT" sz="1400" b="0" u="sng" dirty="0" smtClean="0">
              <a:latin typeface="Cambria Math" panose="02040503050406030204" pitchFamily="18" charset="0"/>
            </a:endParaRPr>
          </a:p>
          <a:p>
            <a:pPr algn="ctr">
              <a:lnSpc>
                <a:spcPct val="124000"/>
              </a:lnSpc>
              <a:spcAft>
                <a:spcPts val="2400"/>
              </a:spcAft>
            </a:pPr>
            <a:r>
              <a:rPr lang="pt-PT" sz="1400" b="0" u="sng" dirty="0" smtClean="0">
                <a:latin typeface="Cambria Math" panose="02040503050406030204" pitchFamily="18" charset="0"/>
              </a:rPr>
              <a:t>Nota:</a:t>
            </a:r>
            <a:r>
              <a:rPr lang="pt-PT" sz="1400" b="0" dirty="0" smtClean="0">
                <a:latin typeface="Cambria Math" panose="02040503050406030204" pitchFamily="18" charset="0"/>
              </a:rPr>
              <a:t> Os setores da construção e atividades imobiliário estão sinalizados a vermelho.</a:t>
            </a:r>
            <a:endParaRPr lang="pt-PT" sz="1400" b="0" u="sng" dirty="0" smtClean="0">
              <a:latin typeface="Cambria Math" panose="02040503050406030204" pitchFamily="18" charset="0"/>
            </a:endParaRPr>
          </a:p>
          <a:p>
            <a:r>
              <a:rPr lang="pt-PT" b="0" dirty="0"/>
              <a:t/>
            </a:r>
            <a:br>
              <a:rPr lang="pt-PT" b="0" dirty="0"/>
            </a:br>
            <a:endParaRPr lang="pt-PT" b="0" dirty="0" smtClean="0">
              <a:latin typeface="Cambria Math" panose="02040503050406030204" pitchFamily="18" charset="0"/>
            </a:endParaRPr>
          </a:p>
          <a:p>
            <a:pPr marL="342900" indent="-342900" algn="just">
              <a:lnSpc>
                <a:spcPct val="12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pt-PT" b="0" dirty="0">
              <a:latin typeface="Cambria Math" panose="020405030504060302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/>
              <a:t>Afetação do crédito bancário e </a:t>
            </a:r>
            <a:r>
              <a:rPr lang="pt-PT" dirty="0" smtClean="0"/>
              <a:t>produtividade: factos </a:t>
            </a:r>
            <a:r>
              <a:rPr lang="pt-PT" dirty="0"/>
              <a:t>estilizados para Portugal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21</a:t>
            </a:fld>
            <a:endParaRPr lang="pt-PT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7398" y="1440000"/>
            <a:ext cx="10270156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PT" b="0" dirty="0"/>
              <a:t>Peso </a:t>
            </a:r>
            <a:r>
              <a:rPr lang="pt-PT" b="0" dirty="0" smtClean="0"/>
              <a:t>de </a:t>
            </a:r>
            <a:r>
              <a:rPr lang="pt-PT" b="0" dirty="0"/>
              <a:t>empresas </a:t>
            </a:r>
            <a:r>
              <a:rPr lang="pt-PT" b="0" i="1" dirty="0" smtClean="0"/>
              <a:t>zombies</a:t>
            </a:r>
            <a:r>
              <a:rPr lang="pt-PT" b="0" dirty="0" smtClean="0"/>
              <a:t> </a:t>
            </a:r>
            <a:r>
              <a:rPr lang="pt-PT" b="0" dirty="0"/>
              <a:t>e improdutivas no crédito total por setor a 2 dígitos | </a:t>
            </a:r>
            <a:r>
              <a:rPr lang="pt-PT" b="0" dirty="0" smtClean="0"/>
              <a:t>2016</a:t>
            </a:r>
            <a:endParaRPr lang="pt-PT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398" y="2506975"/>
            <a:ext cx="10117540" cy="277364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440615" y="369992"/>
            <a:ext cx="3199385" cy="3602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pt-PT" dirty="0" smtClean="0"/>
              <a:t>II. Caracterização descritiva</a:t>
            </a:r>
            <a:endParaRPr lang="pt-PT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10560844" y="6350400"/>
            <a:ext cx="1079156" cy="259200"/>
          </a:xfrm>
        </p:spPr>
        <p:txBody>
          <a:bodyPr/>
          <a:lstStyle/>
          <a:p>
            <a:r>
              <a:rPr lang="pt-PT" dirty="0" smtClean="0"/>
              <a:t>31 Maio 2019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700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22</a:t>
            </a:fld>
            <a:endParaRPr lang="pt-PT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2384" y="929254"/>
            <a:ext cx="9887232" cy="900000"/>
          </a:xfrm>
        </p:spPr>
        <p:txBody>
          <a:bodyPr/>
          <a:lstStyle/>
          <a:p>
            <a:r>
              <a:rPr lang="pt-PT" dirty="0" err="1" smtClean="0"/>
              <a:t>Outline</a:t>
            </a:r>
            <a:endParaRPr lang="pt-PT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560844" y="6350400"/>
            <a:ext cx="1079156" cy="259200"/>
          </a:xfrm>
        </p:spPr>
        <p:txBody>
          <a:bodyPr/>
          <a:lstStyle/>
          <a:p>
            <a:r>
              <a:rPr lang="pt-PT" dirty="0" smtClean="0"/>
              <a:t>31 Maio 2019</a:t>
            </a:r>
            <a:endParaRPr lang="pt-PT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27146" y="6350400"/>
            <a:ext cx="9000000" cy="259200"/>
          </a:xfrm>
        </p:spPr>
        <p:txBody>
          <a:bodyPr/>
          <a:lstStyle/>
          <a:p>
            <a:r>
              <a:rPr lang="pt-PT" sz="1000" dirty="0"/>
              <a:t>Alocação do crédito bancário e produtividade: factos estilizados para Portugal</a:t>
            </a:r>
            <a:endParaRPr lang="pt-PT" dirty="0"/>
          </a:p>
        </p:txBody>
      </p:sp>
      <p:sp>
        <p:nvSpPr>
          <p:cNvPr id="10" name="Rectangle 9"/>
          <p:cNvSpPr/>
          <p:nvPr/>
        </p:nvSpPr>
        <p:spPr>
          <a:xfrm>
            <a:off x="1152383" y="2196333"/>
            <a:ext cx="8444197" cy="6397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romanUcPeriod"/>
            </a:pPr>
            <a:r>
              <a:rPr lang="pt-PT" sz="2000" dirty="0" smtClean="0"/>
              <a:t>Dados</a:t>
            </a:r>
            <a:endParaRPr lang="pt-PT" sz="2000" dirty="0"/>
          </a:p>
        </p:txBody>
      </p:sp>
      <p:sp>
        <p:nvSpPr>
          <p:cNvPr id="15" name="Rectangle 14"/>
          <p:cNvSpPr/>
          <p:nvPr/>
        </p:nvSpPr>
        <p:spPr>
          <a:xfrm>
            <a:off x="1152381" y="3959790"/>
            <a:ext cx="8444199" cy="1031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romanUcPeriod" startAt="3"/>
            </a:pPr>
            <a:endParaRPr lang="pt-PT" sz="2000" dirty="0" smtClean="0"/>
          </a:p>
          <a:p>
            <a:pPr marL="514350" indent="-514350">
              <a:buFont typeface="+mj-lt"/>
              <a:buAutoNum type="romanUcPeriod" startAt="3"/>
            </a:pPr>
            <a:r>
              <a:rPr lang="pt-PT" sz="2000" dirty="0" err="1" smtClean="0"/>
              <a:t>Reafetação</a:t>
            </a:r>
            <a:r>
              <a:rPr lang="pt-PT" sz="2000" dirty="0" smtClean="0"/>
              <a:t> </a:t>
            </a:r>
            <a:r>
              <a:rPr lang="pt-PT" sz="2000" dirty="0"/>
              <a:t>do crédito </a:t>
            </a:r>
            <a:r>
              <a:rPr lang="pt-PT" sz="2000" dirty="0" smtClean="0"/>
              <a:t>bancário: </a:t>
            </a:r>
            <a:r>
              <a:rPr lang="pt-PT" sz="2000" dirty="0"/>
              <a:t>análise econométrica</a:t>
            </a:r>
          </a:p>
          <a:p>
            <a:pPr marL="514350" indent="-514350">
              <a:buFont typeface="+mj-lt"/>
              <a:buAutoNum type="romanUcPeriod" startAt="3"/>
            </a:pPr>
            <a:endParaRPr lang="pt-PT" sz="2000" dirty="0"/>
          </a:p>
        </p:txBody>
      </p:sp>
      <p:sp>
        <p:nvSpPr>
          <p:cNvPr id="16" name="Rectangle 15"/>
          <p:cNvSpPr/>
          <p:nvPr/>
        </p:nvSpPr>
        <p:spPr>
          <a:xfrm>
            <a:off x="1152383" y="2968168"/>
            <a:ext cx="8444197" cy="8595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spcAft>
                <a:spcPts val="2400"/>
              </a:spcAft>
              <a:buFont typeface="+mj-lt"/>
              <a:buAutoNum type="romanUcPeriod" startAt="2"/>
            </a:pPr>
            <a:r>
              <a:rPr lang="pt-PT" sz="2000" dirty="0"/>
              <a:t>Afetação do crédito </a:t>
            </a:r>
            <a:r>
              <a:rPr lang="pt-PT" sz="2000" dirty="0" smtClean="0"/>
              <a:t>bancário: </a:t>
            </a:r>
            <a:r>
              <a:rPr lang="pt-PT" sz="2000" dirty="0"/>
              <a:t>caracterização descritiva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52383" y="5123718"/>
            <a:ext cx="8444197" cy="6397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romanUcPeriod" startAt="4"/>
            </a:pPr>
            <a:r>
              <a:rPr lang="pt-PT" sz="2000" dirty="0" smtClean="0"/>
              <a:t>Conclusões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265658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384" y="1440000"/>
            <a:ext cx="9887232" cy="360225"/>
          </a:xfrm>
        </p:spPr>
        <p:txBody>
          <a:bodyPr/>
          <a:lstStyle/>
          <a:p>
            <a:r>
              <a:rPr lang="pt-PT" dirty="0" smtClean="0"/>
              <a:t>Especificação base</a:t>
            </a:r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152384" y="2192866"/>
                <a:ext cx="10487616" cy="3507718"/>
              </a:xfrm>
            </p:spPr>
            <p:txBody>
              <a:bodyPr>
                <a:normAutofit fontScale="9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𝑖𝑠𝑡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𝑇𝐹𝑃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𝑖𝑠𝑡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pt-PT" b="0" i="0" smtClean="0"/>
                        <m:t>vari</m:t>
                      </m:r>
                      <m:r>
                        <m:rPr>
                          <m:nor/>
                        </m:rPr>
                        <a:rPr lang="pt-PT" b="0" i="0" smtClean="0"/>
                        <m:t>á</m:t>
                      </m:r>
                      <m:r>
                        <m:rPr>
                          <m:nor/>
                        </m:rPr>
                        <a:rPr lang="pt-PT" b="0" i="0" smtClean="0"/>
                        <m:t>veis</m:t>
                      </m:r>
                      <m:r>
                        <m:rPr>
                          <m:nor/>
                        </m:rPr>
                        <a:rPr lang="pt-PT" b="0" i="0" smtClean="0"/>
                        <m:t> </m:t>
                      </m:r>
                      <m:r>
                        <m:rPr>
                          <m:nor/>
                        </m:rPr>
                        <a:rPr lang="pt-PT" b="0" i="0" smtClean="0"/>
                        <m:t>de</m:t>
                      </m:r>
                      <m:r>
                        <m:rPr>
                          <m:nor/>
                        </m:rPr>
                        <a:rPr lang="pt-PT" b="0" i="0" smtClean="0"/>
                        <m:t> </m:t>
                      </m:r>
                      <m:r>
                        <m:rPr>
                          <m:nor/>
                        </m:rPr>
                        <a:rPr lang="pt-PT" b="0" i="0" smtClean="0"/>
                        <m:t>controlo</m:t>
                      </m:r>
                    </m:oMath>
                  </m:oMathPara>
                </a14:m>
                <a:endParaRPr lang="pt-PT" b="0" i="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</a:rPr>
                          <m:t>𝑖𝑠𝑡</m:t>
                        </m:r>
                      </m:sub>
                    </m:sSub>
                    <m:r>
                      <a:rPr lang="pt-PT" b="1" i="0" smtClean="0"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pt-PT" b="0" dirty="0" smtClean="0"/>
                  <a:t> variação em % do crédito à empresa </a:t>
                </a:r>
                <a:r>
                  <a:rPr lang="pt-PT" b="0" i="1" dirty="0" smtClean="0"/>
                  <a:t>i</a:t>
                </a:r>
                <a:r>
                  <a:rPr lang="pt-PT" b="0" dirty="0" smtClean="0"/>
                  <a:t> em </a:t>
                </a:r>
                <a:r>
                  <a:rPr lang="pt-PT" b="0" i="1" dirty="0" smtClean="0"/>
                  <a:t>t</a:t>
                </a:r>
                <a:r>
                  <a:rPr lang="pt-PT" b="0" dirty="0" smtClean="0"/>
                  <a:t> face a </a:t>
                </a:r>
                <a:r>
                  <a:rPr lang="pt-PT" b="0" i="1" dirty="0" smtClean="0"/>
                  <a:t>t-1</a:t>
                </a:r>
                <a:r>
                  <a:rPr lang="pt-PT" b="0" dirty="0" smtClean="0"/>
                  <a:t>, calculada como: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𝑖𝑠𝑡</m:t>
                        </m:r>
                      </m:sub>
                    </m:sSub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𝑖𝑠𝑡</m:t>
                            </m:r>
                          </m:sub>
                        </m:sSub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𝑖𝑠𝑡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num>
                      <m:den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0.5(</m:t>
                        </m:r>
                        <m:sSub>
                          <m:sSubPr>
                            <m:ctrlPr>
                              <a:rPr lang="pt-PT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PT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𝑖𝑠𝑡</m:t>
                            </m:r>
                          </m:sub>
                        </m:sSub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PT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PT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𝑖𝑠𝑡</m:t>
                            </m:r>
                            <m:r>
                              <a:rPr lang="pt-PT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pt-PT" b="0" dirty="0" smtClean="0"/>
                  <a:t> , </a:t>
                </a:r>
                <a:r>
                  <a:rPr lang="pt-PT" sz="1700" b="0" dirty="0" smtClean="0"/>
                  <a:t>com </a:t>
                </a:r>
                <a14:m>
                  <m:oMath xmlns:m="http://schemas.openxmlformats.org/officeDocument/2006/math">
                    <m:r>
                      <a:rPr lang="pt-PT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pt-PT" sz="17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7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sz="17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𝑖𝑠𝑡</m:t>
                        </m:r>
                      </m:sub>
                    </m:sSub>
                    <m:r>
                      <a:rPr lang="pt-PT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pt-PT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−2,2</m:t>
                        </m:r>
                      </m:e>
                    </m:d>
                  </m:oMath>
                </a14:m>
                <a:endParaRPr lang="pt-PT" b="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𝑇𝐹𝑃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</a:rPr>
                          <m:t>𝑖𝑠𝑡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pt-PT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r>
                      <a:rPr lang="pt-PT" b="1" i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pt-PT" b="0" dirty="0" smtClean="0"/>
                  <a:t>desvio em % da produtividade da empresa </a:t>
                </a:r>
                <a:r>
                  <a:rPr lang="pt-PT" b="0" i="1" dirty="0" smtClean="0"/>
                  <a:t>i</a:t>
                </a:r>
                <a:r>
                  <a:rPr lang="pt-PT" b="0" dirty="0" smtClean="0"/>
                  <a:t> face à média do setor em </a:t>
                </a:r>
                <a:r>
                  <a:rPr lang="pt-PT" b="0" i="1" dirty="0" smtClean="0"/>
                  <a:t>t-1</a:t>
                </a:r>
                <a:r>
                  <a:rPr lang="pt-PT" b="0" dirty="0" smtClean="0"/>
                  <a:t> (</a:t>
                </a:r>
                <a:r>
                  <a:rPr lang="pt-PT" b="0" dirty="0" err="1" smtClean="0"/>
                  <a:t>aprox</a:t>
                </a:r>
                <a:r>
                  <a:rPr lang="pt-PT" b="0" dirty="0" smtClean="0"/>
                  <a:t>.)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pt-PT" b="0" dirty="0"/>
                  <a:t>v</a:t>
                </a:r>
                <a:r>
                  <a:rPr lang="pt-PT" b="0" dirty="0" smtClean="0"/>
                  <a:t>ar. controlo: relativas à empresa </a:t>
                </a:r>
                <a:r>
                  <a:rPr lang="pt-PT" b="0" i="1" dirty="0" smtClean="0"/>
                  <a:t>i</a:t>
                </a:r>
                <a:r>
                  <a:rPr lang="pt-PT" b="0" dirty="0" smtClean="0"/>
                  <a:t> (idade, dimensão, exportadora e rating) e ao setor </a:t>
                </a:r>
                <a:r>
                  <a:rPr lang="pt-PT" b="0" i="1" dirty="0" smtClean="0"/>
                  <a:t>s</a:t>
                </a:r>
                <a:r>
                  <a:rPr lang="pt-PT" b="0" dirty="0" smtClean="0"/>
                  <a:t> (efeitos fixos)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pt-PT" dirty="0" smtClean="0"/>
                  <a:t>Parâmetro de interesse: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b="0" dirty="0" smtClean="0"/>
                  <a:t>(mede a resposta da variação do crédito ao desvio desfasado da produtividade da empresa i face à média do seu setor s)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52384" y="2192866"/>
                <a:ext cx="10487616" cy="3507718"/>
              </a:xfrm>
              <a:blipFill rotWithShape="0">
                <a:blip r:embed="rId3"/>
                <a:stretch>
                  <a:fillRect l="-1279" b="-226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/>
              <a:t>Afetação do crédito bancário e produtividade: factos estilizados para Portugal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23</a:t>
            </a:fld>
            <a:endParaRPr lang="pt-PT"/>
          </a:p>
        </p:txBody>
      </p:sp>
      <p:sp>
        <p:nvSpPr>
          <p:cNvPr id="10" name="Oval 9"/>
          <p:cNvSpPr/>
          <p:nvPr/>
        </p:nvSpPr>
        <p:spPr>
          <a:xfrm>
            <a:off x="2397210" y="2201104"/>
            <a:ext cx="247136" cy="4102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73979" y="369992"/>
            <a:ext cx="3266021" cy="3602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pt-PT" dirty="0" smtClean="0"/>
              <a:t>III. Análise </a:t>
            </a:r>
            <a:r>
              <a:rPr lang="pt-PT" dirty="0"/>
              <a:t>econométrica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10560844" y="6350400"/>
            <a:ext cx="1079156" cy="259200"/>
          </a:xfrm>
        </p:spPr>
        <p:txBody>
          <a:bodyPr/>
          <a:lstStyle/>
          <a:p>
            <a:r>
              <a:rPr lang="pt-PT" dirty="0" smtClean="0"/>
              <a:t>31 Maio 2019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7867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909" y="1440691"/>
            <a:ext cx="9887232" cy="360225"/>
          </a:xfrm>
        </p:spPr>
        <p:txBody>
          <a:bodyPr/>
          <a:lstStyle/>
          <a:p>
            <a:r>
              <a:rPr lang="pt-PT" dirty="0" smtClean="0"/>
              <a:t>Introdução na análise da afetação pré-existente </a:t>
            </a:r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80909" y="2212963"/>
                <a:ext cx="9887232" cy="3177733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𝑖𝑠𝑡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𝑇𝐹𝑃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𝑖𝑠𝑡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𝑇𝐹𝑃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𝑖𝑠𝑡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  <m:sSub>
                        <m:sSub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𝑠𝑡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pt-PT" b="0" i="0" smtClean="0"/>
                        <m:t>vari</m:t>
                      </m:r>
                      <m:r>
                        <m:rPr>
                          <m:nor/>
                        </m:rPr>
                        <a:rPr lang="pt-PT" b="0" i="0" smtClean="0"/>
                        <m:t>á</m:t>
                      </m:r>
                      <m:r>
                        <m:rPr>
                          <m:nor/>
                        </m:rPr>
                        <a:rPr lang="pt-PT" b="0" i="0" smtClean="0"/>
                        <m:t>veis</m:t>
                      </m:r>
                      <m:r>
                        <m:rPr>
                          <m:nor/>
                        </m:rPr>
                        <a:rPr lang="pt-PT" b="0" i="0" smtClean="0"/>
                        <m:t> </m:t>
                      </m:r>
                      <m:r>
                        <m:rPr>
                          <m:nor/>
                        </m:rPr>
                        <a:rPr lang="pt-PT" b="0" i="0" smtClean="0"/>
                        <m:t>de</m:t>
                      </m:r>
                      <m:r>
                        <m:rPr>
                          <m:nor/>
                        </m:rPr>
                        <a:rPr lang="pt-PT" b="0" i="0" smtClean="0"/>
                        <m:t> </m:t>
                      </m:r>
                      <m:r>
                        <m:rPr>
                          <m:nor/>
                        </m:rPr>
                        <a:rPr lang="pt-PT" b="0" i="0" smtClean="0"/>
                        <m:t>controlo</m:t>
                      </m:r>
                    </m:oMath>
                  </m:oMathPara>
                </a14:m>
                <a:endParaRPr lang="pt-PT" b="0" i="0" dirty="0" smtClean="0"/>
              </a:p>
              <a:p>
                <a:pPr marL="342900" indent="-342900">
                  <a:spcAft>
                    <a:spcPts val="24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</a:rPr>
                          <m:t>𝑠𝑡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pt-PT" b="0" i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pt-PT" b="0" dirty="0" smtClean="0"/>
                  <a:t>fração do crédito ao setor </a:t>
                </a:r>
                <a:r>
                  <a:rPr lang="pt-PT" b="0" i="1" dirty="0" smtClean="0"/>
                  <a:t>s</a:t>
                </a:r>
                <a:r>
                  <a:rPr lang="pt-PT" b="0" dirty="0" smtClean="0"/>
                  <a:t> afeto a empresas </a:t>
                </a:r>
                <a:r>
                  <a:rPr lang="pt-PT" b="0" i="1" dirty="0" smtClean="0">
                    <a:solidFill>
                      <a:srgbClr val="FF0000"/>
                    </a:solidFill>
                  </a:rPr>
                  <a:t>zombie</a:t>
                </a:r>
                <a:r>
                  <a:rPr lang="pt-PT" b="0" dirty="0" smtClean="0"/>
                  <a:t> em </a:t>
                </a:r>
                <a:r>
                  <a:rPr lang="pt-PT" b="0" i="1" dirty="0" smtClean="0"/>
                  <a:t>t-1</a:t>
                </a:r>
              </a:p>
              <a:p>
                <a:pPr>
                  <a:spcBef>
                    <a:spcPts val="1800"/>
                  </a:spcBef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𝑖𝑠𝑡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𝑇𝐹𝑃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𝑖𝑠𝑡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pt-PT" b="0"/>
                        <m:t>var</m:t>
                      </m:r>
                      <m:r>
                        <m:rPr>
                          <m:nor/>
                        </m:rPr>
                        <a:rPr lang="pt-PT" b="0" i="0" smtClean="0"/>
                        <m:t>.</m:t>
                      </m:r>
                      <m:r>
                        <m:rPr>
                          <m:nor/>
                        </m:rPr>
                        <a:rPr lang="pt-PT" b="0"/>
                        <m:t> </m:t>
                      </m:r>
                      <m:r>
                        <m:rPr>
                          <m:nor/>
                        </m:rPr>
                        <a:rPr lang="pt-PT" b="0"/>
                        <m:t>controlo</m:t>
                      </m:r>
                    </m:oMath>
                  </m:oMathPara>
                </a14:m>
                <a:endParaRPr lang="pt-PT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𝑖𝑠𝑡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pt-PT" b="0" i="0" smtClean="0">
                          <a:solidFill>
                            <a:srgbClr val="FF0000"/>
                          </a:solidFill>
                        </a:rPr>
                        <m:t>0,0591</m:t>
                      </m:r>
                      <m:r>
                        <m:rPr>
                          <m:nor/>
                        </m:rPr>
                        <a:rPr lang="pt-PT" b="0" i="0" smtClean="0"/>
                        <m:t> − </m:t>
                      </m:r>
                      <m:r>
                        <m:rPr>
                          <m:nor/>
                        </m:rPr>
                        <a:rPr lang="pt-PT" b="0" i="0" smtClean="0">
                          <a:solidFill>
                            <a:srgbClr val="FF0000"/>
                          </a:solidFill>
                        </a:rPr>
                        <m:t>0,0771</m:t>
                      </m:r>
                      <m:sSubSup>
                        <m:sSubSup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𝑇𝐹𝑃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𝑖𝑠𝑡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pt-PT" b="0"/>
                        <m:t>va</m:t>
                      </m:r>
                      <m:r>
                        <m:rPr>
                          <m:nor/>
                        </m:rPr>
                        <a:rPr lang="pt-PT" b="0" i="0" smtClean="0"/>
                        <m:t>r</m:t>
                      </m:r>
                      <m:r>
                        <m:rPr>
                          <m:nor/>
                        </m:rPr>
                        <a:rPr lang="pt-PT" b="0" i="0" smtClean="0"/>
                        <m:t>. </m:t>
                      </m:r>
                      <m:r>
                        <m:rPr>
                          <m:nor/>
                        </m:rPr>
                        <a:rPr lang="pt-PT" b="0"/>
                        <m:t>controlo</m:t>
                      </m:r>
                    </m:oMath>
                  </m:oMathPara>
                </a14:m>
                <a:endParaRPr lang="pt-PT" b="0" dirty="0"/>
              </a:p>
              <a:p>
                <a:endParaRPr lang="pt-PT" b="0" i="0" dirty="0" smtClean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80909" y="2212963"/>
                <a:ext cx="9887232" cy="3177733"/>
              </a:xfrm>
              <a:blipFill rotWithShape="0">
                <a:blip r:embed="rId3"/>
                <a:stretch>
                  <a:fillRect l="-1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/>
              <a:t>Afetação do crédito bancário e produtividade: factos estilizados para Portugal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24</a:t>
            </a:fld>
            <a:endParaRPr lang="pt-PT"/>
          </a:p>
        </p:txBody>
      </p:sp>
      <p:sp>
        <p:nvSpPr>
          <p:cNvPr id="7" name="TextBox 6"/>
          <p:cNvSpPr txBox="1"/>
          <p:nvPr/>
        </p:nvSpPr>
        <p:spPr>
          <a:xfrm>
            <a:off x="2273021" y="4553419"/>
            <a:ext cx="569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rgbClr val="FF0000"/>
                </a:solidFill>
              </a:rPr>
              <a:t>(***)	  (*) </a:t>
            </a:r>
            <a:r>
              <a:rPr lang="pt-PT" dirty="0" smtClean="0"/>
              <a:t>	[2009-2016; Nº </a:t>
            </a:r>
            <a:r>
              <a:rPr lang="pt-PT" dirty="0" err="1" smtClean="0"/>
              <a:t>Obs</a:t>
            </a:r>
            <a:r>
              <a:rPr lang="pt-PT" dirty="0" smtClean="0"/>
              <a:t> = 1 086 835] </a:t>
            </a:r>
            <a:endParaRPr lang="pt-PT" dirty="0"/>
          </a:p>
        </p:txBody>
      </p:sp>
      <p:sp>
        <p:nvSpPr>
          <p:cNvPr id="8" name="Oval 7"/>
          <p:cNvSpPr/>
          <p:nvPr/>
        </p:nvSpPr>
        <p:spPr>
          <a:xfrm>
            <a:off x="3541416" y="2092881"/>
            <a:ext cx="1781175" cy="714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Oval 10"/>
          <p:cNvSpPr/>
          <p:nvPr/>
        </p:nvSpPr>
        <p:spPr>
          <a:xfrm>
            <a:off x="2099565" y="3358560"/>
            <a:ext cx="1514475" cy="7150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373979" y="369992"/>
            <a:ext cx="3266021" cy="3602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pt-PT" dirty="0" smtClean="0"/>
              <a:t>III. Análise </a:t>
            </a:r>
            <a:r>
              <a:rPr lang="pt-PT" dirty="0"/>
              <a:t>econométrica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582" y="4007139"/>
            <a:ext cx="4005941" cy="212518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61645" y="3519569"/>
            <a:ext cx="3563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      P10 (2%)              P90 (24%)</a:t>
            </a:r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244642" y="5438345"/>
                <a:ext cx="37527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dirty="0" smtClean="0"/>
                  <a:t>Distribuição estatística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</a:rPr>
                          <m:t>𝑠𝑡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dirty="0" smtClean="0"/>
                  <a:t>(</a:t>
                </a:r>
                <a:r>
                  <a:rPr lang="pt-PT" dirty="0" err="1" smtClean="0"/>
                  <a:t>aprox</a:t>
                </a:r>
                <a:r>
                  <a:rPr lang="pt-PT" dirty="0" smtClean="0"/>
                  <a:t>.)</a:t>
                </a:r>
              </a:p>
              <a:p>
                <a:pPr algn="ctr"/>
                <a:r>
                  <a:rPr lang="pt-PT" dirty="0" smtClean="0"/>
                  <a:t>64 setores, 2008-2015</a:t>
                </a:r>
                <a:endParaRPr lang="pt-PT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642" y="5438345"/>
                <a:ext cx="3752708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1299" t="-4717" b="-1415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/>
          <p:cNvSpPr/>
          <p:nvPr/>
        </p:nvSpPr>
        <p:spPr>
          <a:xfrm>
            <a:off x="6914941" y="5681488"/>
            <a:ext cx="713432" cy="200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0560844" y="6350400"/>
            <a:ext cx="1079156" cy="259200"/>
          </a:xfrm>
        </p:spPr>
        <p:txBody>
          <a:bodyPr/>
          <a:lstStyle/>
          <a:p>
            <a:r>
              <a:rPr lang="pt-PT" dirty="0" smtClean="0"/>
              <a:t>31 Maio 2019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8149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5" grpId="0"/>
      <p:bldP spid="16" grpId="0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384" y="1440000"/>
            <a:ext cx="9887232" cy="360225"/>
          </a:xfrm>
        </p:spPr>
        <p:txBody>
          <a:bodyPr/>
          <a:lstStyle/>
          <a:p>
            <a:r>
              <a:rPr lang="pt-PT" dirty="0" smtClean="0"/>
              <a:t>Indicador de síntese</a:t>
            </a:r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152384" y="2154766"/>
                <a:ext cx="4665612" cy="3177733"/>
              </a:xfrm>
            </p:spPr>
            <p:txBody>
              <a:bodyPr>
                <a:normAutofit/>
              </a:bodyPr>
              <a:lstStyle/>
              <a:p>
                <a:endParaRPr lang="pt-PT" b="0" dirty="0" smtClean="0"/>
              </a:p>
              <a:p>
                <a:r>
                  <a:rPr lang="pt-PT" b="0" dirty="0" smtClean="0"/>
                  <a:t>Diferença de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</a:rPr>
                          <m:t>𝑖𝑠𝑡</m:t>
                        </m:r>
                      </m:sub>
                    </m:sSub>
                  </m:oMath>
                </a14:m>
                <a:r>
                  <a:rPr lang="pt-PT" b="0" i="0" dirty="0" smtClean="0"/>
                  <a:t> entre duas empresas que só diferem na produtividade: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pt-PT" b="0" dirty="0"/>
                  <a:t>u</a:t>
                </a:r>
                <a:r>
                  <a:rPr lang="pt-PT" b="0" dirty="0" smtClean="0"/>
                  <a:t>ma mais produtiva (P75)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pt-PT" b="0" dirty="0" smtClean="0"/>
                  <a:t>o</a:t>
                </a:r>
                <a:r>
                  <a:rPr lang="pt-PT" b="0" i="0" dirty="0" smtClean="0"/>
                  <a:t>utra menos produtiva (P25</a:t>
                </a:r>
                <a:r>
                  <a:rPr lang="pt-PT" b="0" dirty="0"/>
                  <a:t>)</a:t>
                </a:r>
                <a:endParaRPr lang="pt-PT" b="0" i="0" dirty="0" smtClean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52384" y="2154766"/>
                <a:ext cx="4665612" cy="3177733"/>
              </a:xfrm>
              <a:blipFill rotWithShape="0">
                <a:blip r:embed="rId3"/>
                <a:stretch>
                  <a:fillRect l="-3268" r="-248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/>
              <a:t>Afetação do crédito bancário e produtividade: factos estilizados para Portugal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25</a:t>
            </a:fld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449761" y="2238800"/>
                <a:ext cx="1662421" cy="323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PT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PT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PT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1400" i="1">
                              <a:latin typeface="Cambria Math" panose="02040503050406030204" pitchFamily="18" charset="0"/>
                            </a:rPr>
                            <m:t>𝑖𝑠𝑡</m:t>
                          </m:r>
                        </m:sub>
                        <m:sup>
                          <m:r>
                            <a:rPr lang="pt-PT" sz="1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PT" sz="1400" i="1">
                              <a:latin typeface="Cambria Math" panose="02040503050406030204" pitchFamily="18" charset="0"/>
                            </a:rPr>
                            <m:t>75</m:t>
                          </m:r>
                        </m:sup>
                      </m:sSubSup>
                      <m:r>
                        <a:rPr lang="pt-PT" sz="1400" b="1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pt-PT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PT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PT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1400" i="1">
                              <a:latin typeface="Cambria Math" panose="02040503050406030204" pitchFamily="18" charset="0"/>
                            </a:rPr>
                            <m:t>𝑖𝑠𝑡</m:t>
                          </m:r>
                        </m:sub>
                        <m:sup>
                          <m:r>
                            <a:rPr lang="pt-PT" sz="1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PT" sz="1400" i="1">
                              <a:latin typeface="Cambria Math" panose="02040503050406030204" pitchFamily="18" charset="0"/>
                            </a:rPr>
                            <m:t>25</m:t>
                          </m:r>
                        </m:sup>
                      </m:sSubSup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761" y="2238800"/>
                <a:ext cx="1662421" cy="32380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/>
          <p:cNvSpPr txBox="1">
            <a:spLocks/>
          </p:cNvSpPr>
          <p:nvPr/>
        </p:nvSpPr>
        <p:spPr>
          <a:xfrm>
            <a:off x="8373979" y="369992"/>
            <a:ext cx="3266021" cy="3602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pt-PT" dirty="0" smtClean="0"/>
              <a:t>III. Análise </a:t>
            </a:r>
            <a:r>
              <a:rPr lang="pt-PT" dirty="0"/>
              <a:t>econométrica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971" y="2542600"/>
            <a:ext cx="4527072" cy="280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152383" y="1185082"/>
                <a:ext cx="10121867" cy="4185517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pt-PT" b="0" dirty="0"/>
                  <a:t>Definimos agora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</a:rPr>
                          <m:t>𝑠𝑡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pt-PT" b="0" dirty="0" smtClean="0"/>
                  <a:t>como a fração </a:t>
                </a:r>
                <a:r>
                  <a:rPr lang="pt-PT" b="0" dirty="0"/>
                  <a:t>do crédito ao setor </a:t>
                </a:r>
                <a:r>
                  <a:rPr lang="pt-PT" b="0" i="1" dirty="0"/>
                  <a:t>s</a:t>
                </a:r>
                <a:r>
                  <a:rPr lang="pt-PT" b="0" dirty="0"/>
                  <a:t> afeto a empresas </a:t>
                </a:r>
                <a:r>
                  <a:rPr lang="pt-PT" b="0" dirty="0">
                    <a:solidFill>
                      <a:srgbClr val="FF0000"/>
                    </a:solidFill>
                  </a:rPr>
                  <a:t>improdutivas</a:t>
                </a:r>
                <a:r>
                  <a:rPr lang="pt-PT" b="0" dirty="0"/>
                  <a:t> em </a:t>
                </a:r>
                <a:r>
                  <a:rPr lang="pt-PT" b="0" i="1" dirty="0"/>
                  <a:t>t-1</a:t>
                </a:r>
              </a:p>
              <a:p>
                <a:pPr>
                  <a:spcBef>
                    <a:spcPts val="3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𝑖𝑠𝑡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pt-PT" b="0" i="0" smtClean="0">
                          <a:solidFill>
                            <a:srgbClr val="FF0000"/>
                          </a:solidFill>
                        </a:rPr>
                        <m:t>0,0740 − 0,0868</m:t>
                      </m:r>
                      <m:sSubSup>
                        <m:sSubSup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𝑇𝐹𝑃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𝑖𝑠𝑡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pt-PT" b="0"/>
                        <m:t>vari</m:t>
                      </m:r>
                      <m:r>
                        <m:rPr>
                          <m:nor/>
                        </m:rPr>
                        <a:rPr lang="pt-PT" b="0"/>
                        <m:t>á</m:t>
                      </m:r>
                      <m:r>
                        <m:rPr>
                          <m:nor/>
                        </m:rPr>
                        <a:rPr lang="pt-PT" b="0"/>
                        <m:t>veis</m:t>
                      </m:r>
                      <m:r>
                        <m:rPr>
                          <m:nor/>
                        </m:rPr>
                        <a:rPr lang="pt-PT" b="0"/>
                        <m:t> </m:t>
                      </m:r>
                      <m:r>
                        <m:rPr>
                          <m:nor/>
                        </m:rPr>
                        <a:rPr lang="pt-PT" b="0"/>
                        <m:t>de</m:t>
                      </m:r>
                      <m:r>
                        <m:rPr>
                          <m:nor/>
                        </m:rPr>
                        <a:rPr lang="pt-PT" b="0"/>
                        <m:t> </m:t>
                      </m:r>
                      <m:r>
                        <m:rPr>
                          <m:nor/>
                        </m:rPr>
                        <a:rPr lang="pt-PT" b="0"/>
                        <m:t>controlo</m:t>
                      </m:r>
                    </m:oMath>
                  </m:oMathPara>
                </a14:m>
                <a:endParaRPr lang="pt-PT" b="0" dirty="0"/>
              </a:p>
              <a:p>
                <a:endParaRPr lang="pt-PT" b="0" i="0" dirty="0" smtClean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52383" y="1185082"/>
                <a:ext cx="10121867" cy="4185517"/>
              </a:xfrm>
              <a:blipFill rotWithShape="0">
                <a:blip r:embed="rId3"/>
                <a:stretch>
                  <a:fillRect l="-1506" t="-131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/>
              <a:t>Afetação do crédito bancário e produtividade: factos estilizados para Portugal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26</a:t>
            </a:fld>
            <a:endParaRPr lang="pt-PT"/>
          </a:p>
        </p:txBody>
      </p:sp>
      <p:sp>
        <p:nvSpPr>
          <p:cNvPr id="10" name="TextBox 9"/>
          <p:cNvSpPr txBox="1"/>
          <p:nvPr/>
        </p:nvSpPr>
        <p:spPr>
          <a:xfrm>
            <a:off x="2124075" y="3035877"/>
            <a:ext cx="5105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 P10 (</a:t>
            </a:r>
            <a:r>
              <a:rPr lang="pt-PT" dirty="0" smtClean="0">
                <a:solidFill>
                  <a:srgbClr val="FF0000"/>
                </a:solidFill>
              </a:rPr>
              <a:t>7%</a:t>
            </a:r>
            <a:r>
              <a:rPr lang="pt-PT" dirty="0" smtClean="0"/>
              <a:t>)	                                                P90 (</a:t>
            </a:r>
            <a:r>
              <a:rPr lang="pt-PT" dirty="0" smtClean="0">
                <a:solidFill>
                  <a:srgbClr val="FF0000"/>
                </a:solidFill>
              </a:rPr>
              <a:t>44%</a:t>
            </a:r>
            <a:r>
              <a:rPr lang="pt-PT" dirty="0" smtClean="0"/>
              <a:t>)</a:t>
            </a:r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677292" y="3220543"/>
                <a:ext cx="37527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dirty="0" smtClean="0"/>
                  <a:t>Distribuição estatística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</a:rPr>
                          <m:t>𝑠𝑡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dirty="0" smtClean="0"/>
                  <a:t>(</a:t>
                </a:r>
                <a:r>
                  <a:rPr lang="pt-PT" dirty="0" err="1" smtClean="0"/>
                  <a:t>aprox</a:t>
                </a:r>
                <a:r>
                  <a:rPr lang="pt-PT" dirty="0" smtClean="0"/>
                  <a:t>.)</a:t>
                </a:r>
              </a:p>
              <a:p>
                <a:pPr algn="ctr"/>
                <a:r>
                  <a:rPr lang="pt-PT" dirty="0" smtClean="0"/>
                  <a:t>64 setores, 2008-2015</a:t>
                </a:r>
                <a:endParaRPr lang="pt-PT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292" y="3220543"/>
                <a:ext cx="3752708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1299" t="-4717" b="-1415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415337" y="5518349"/>
                <a:ext cx="10286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𝑠𝑡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5337" y="5518349"/>
                <a:ext cx="1028629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212" y="3580960"/>
            <a:ext cx="7477125" cy="2314575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8373979" y="369992"/>
            <a:ext cx="3266021" cy="3602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pt-PT" dirty="0" smtClean="0"/>
              <a:t>III. Análise </a:t>
            </a:r>
            <a:r>
              <a:rPr lang="pt-PT" dirty="0"/>
              <a:t>econométrica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78029" y="2176645"/>
            <a:ext cx="569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rgbClr val="FF0000"/>
                </a:solidFill>
              </a:rPr>
              <a:t>(***)	  (***)</a:t>
            </a:r>
            <a:r>
              <a:rPr lang="pt-PT" dirty="0" smtClean="0"/>
              <a:t> 	[2009-2016; Nº </a:t>
            </a:r>
            <a:r>
              <a:rPr lang="pt-PT" dirty="0" err="1" smtClean="0"/>
              <a:t>Obs</a:t>
            </a:r>
            <a:r>
              <a:rPr lang="pt-PT" dirty="0" smtClean="0"/>
              <a:t> = 1 086 835] </a:t>
            </a:r>
            <a:endParaRPr lang="pt-PT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0560844" y="6350400"/>
            <a:ext cx="1079156" cy="259200"/>
          </a:xfrm>
        </p:spPr>
        <p:txBody>
          <a:bodyPr/>
          <a:lstStyle/>
          <a:p>
            <a:r>
              <a:rPr lang="pt-PT" dirty="0" smtClean="0"/>
              <a:t>31 Maio 2019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0805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448" y="4602145"/>
            <a:ext cx="10379948" cy="1418387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b="0" dirty="0" smtClean="0"/>
              <a:t>A má afetação dificulta a </a:t>
            </a:r>
            <a:r>
              <a:rPr lang="pt-PT" b="0" dirty="0" err="1" smtClean="0"/>
              <a:t>reafetação</a:t>
            </a:r>
            <a:r>
              <a:rPr lang="pt-PT" b="0" dirty="0" smtClean="0"/>
              <a:t>: em setores onde a fração do crédito afeto a empresas zombie/improdutivas é maior, a </a:t>
            </a:r>
            <a:r>
              <a:rPr lang="pt-PT" b="0" dirty="0" err="1" smtClean="0"/>
              <a:t>reafetação</a:t>
            </a:r>
            <a:r>
              <a:rPr lang="pt-PT" b="0" dirty="0" smtClean="0"/>
              <a:t> em benefício de empresas mais produtivas é mais lenta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t-PT" sz="1600" b="0" dirty="0" err="1" smtClean="0">
                <a:solidFill>
                  <a:schemeClr val="tx1"/>
                </a:solidFill>
              </a:rPr>
              <a:t>McGowan</a:t>
            </a:r>
            <a:r>
              <a:rPr lang="pt-PT" sz="1600" b="0" dirty="0" smtClean="0">
                <a:solidFill>
                  <a:schemeClr val="tx1"/>
                </a:solidFill>
              </a:rPr>
              <a:t> </a:t>
            </a:r>
            <a:r>
              <a:rPr lang="pt-PT" sz="1600" b="0" dirty="0" err="1" smtClean="0">
                <a:solidFill>
                  <a:schemeClr val="tx1"/>
                </a:solidFill>
              </a:rPr>
              <a:t>et</a:t>
            </a:r>
            <a:r>
              <a:rPr lang="pt-PT" sz="1600" b="0" dirty="0" smtClean="0">
                <a:solidFill>
                  <a:schemeClr val="tx1"/>
                </a:solidFill>
              </a:rPr>
              <a:t> al. (2017), </a:t>
            </a:r>
            <a:r>
              <a:rPr lang="pt-PT" sz="1600" b="0" dirty="0" err="1" smtClean="0">
                <a:solidFill>
                  <a:schemeClr val="tx1"/>
                </a:solidFill>
              </a:rPr>
              <a:t>Andrews</a:t>
            </a:r>
            <a:r>
              <a:rPr lang="pt-PT" sz="1600" b="0" dirty="0" smtClean="0">
                <a:solidFill>
                  <a:schemeClr val="tx1"/>
                </a:solidFill>
              </a:rPr>
              <a:t> </a:t>
            </a:r>
            <a:r>
              <a:rPr lang="pt-PT" sz="1600" b="0" dirty="0" err="1" smtClean="0">
                <a:solidFill>
                  <a:schemeClr val="tx1"/>
                </a:solidFill>
              </a:rPr>
              <a:t>and</a:t>
            </a:r>
            <a:r>
              <a:rPr lang="pt-PT" sz="1600" b="0" dirty="0" smtClean="0">
                <a:solidFill>
                  <a:schemeClr val="tx1"/>
                </a:solidFill>
              </a:rPr>
              <a:t> </a:t>
            </a:r>
            <a:r>
              <a:rPr lang="pt-PT" sz="1600" b="0" dirty="0" err="1" smtClean="0">
                <a:solidFill>
                  <a:schemeClr val="tx1"/>
                </a:solidFill>
              </a:rPr>
              <a:t>Petroulakis</a:t>
            </a:r>
            <a:r>
              <a:rPr lang="pt-PT" sz="1600" b="0" dirty="0" smtClean="0">
                <a:solidFill>
                  <a:schemeClr val="tx1"/>
                </a:solidFill>
              </a:rPr>
              <a:t> (2017), Gouveia </a:t>
            </a:r>
            <a:r>
              <a:rPr lang="pt-PT" sz="1600" b="0" dirty="0" err="1" smtClean="0">
                <a:solidFill>
                  <a:schemeClr val="tx1"/>
                </a:solidFill>
              </a:rPr>
              <a:t>and</a:t>
            </a:r>
            <a:r>
              <a:rPr lang="pt-PT" sz="1600" b="0" dirty="0" smtClean="0">
                <a:solidFill>
                  <a:schemeClr val="tx1"/>
                </a:solidFill>
              </a:rPr>
              <a:t> </a:t>
            </a:r>
            <a:r>
              <a:rPr lang="pt-PT" sz="1600" b="0" dirty="0" err="1" smtClean="0">
                <a:solidFill>
                  <a:schemeClr val="tx1"/>
                </a:solidFill>
              </a:rPr>
              <a:t>Osterhold</a:t>
            </a:r>
            <a:r>
              <a:rPr lang="pt-PT" sz="1600" b="0" dirty="0" smtClean="0">
                <a:solidFill>
                  <a:schemeClr val="tx1"/>
                </a:solidFill>
              </a:rPr>
              <a:t> (2018)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b="0" dirty="0" smtClean="0"/>
              <a:t>Resultados mais fortes (numericamente e estatisticamente) definindo “má afetação” com base em empresas improdutivas do que com base em empresas </a:t>
            </a:r>
            <a:r>
              <a:rPr lang="pt-PT" b="0" i="1" dirty="0" smtClean="0"/>
              <a:t>zombie</a:t>
            </a:r>
            <a:endParaRPr lang="pt-PT" b="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/>
              <a:t>Afetação do crédito bancário e produtividade: factos estilizados para Portugal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27</a:t>
            </a:fld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421" y="1248038"/>
                <a:ext cx="1662421" cy="323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PT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PT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PT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1400" i="1">
                              <a:latin typeface="Cambria Math" panose="02040503050406030204" pitchFamily="18" charset="0"/>
                            </a:rPr>
                            <m:t>𝑖𝑠𝑡</m:t>
                          </m:r>
                        </m:sub>
                        <m:sup>
                          <m:r>
                            <a:rPr lang="pt-PT" sz="1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PT" sz="1400" i="1">
                              <a:latin typeface="Cambria Math" panose="02040503050406030204" pitchFamily="18" charset="0"/>
                            </a:rPr>
                            <m:t>75</m:t>
                          </m:r>
                        </m:sup>
                      </m:sSubSup>
                      <m:r>
                        <a:rPr lang="pt-PT" sz="1400" b="1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pt-PT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PT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PT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1400" i="1">
                              <a:latin typeface="Cambria Math" panose="02040503050406030204" pitchFamily="18" charset="0"/>
                            </a:rPr>
                            <m:t>𝑖𝑠𝑡</m:t>
                          </m:r>
                        </m:sub>
                        <m:sup>
                          <m:r>
                            <a:rPr lang="pt-PT" sz="1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PT" sz="1400" i="1">
                              <a:latin typeface="Cambria Math" panose="02040503050406030204" pitchFamily="18" charset="0"/>
                            </a:rPr>
                            <m:t>25</m:t>
                          </m:r>
                        </m:sup>
                      </m:sSubSup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1" y="1248038"/>
                <a:ext cx="1662421" cy="3238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/>
          <p:cNvSpPr txBox="1">
            <a:spLocks/>
          </p:cNvSpPr>
          <p:nvPr/>
        </p:nvSpPr>
        <p:spPr>
          <a:xfrm>
            <a:off x="8373979" y="369992"/>
            <a:ext cx="3266021" cy="3602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pt-PT" dirty="0" smtClean="0"/>
              <a:t>III. Análise </a:t>
            </a:r>
            <a:r>
              <a:rPr lang="pt-PT" dirty="0"/>
              <a:t>econométrica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723589" y="1241977"/>
            <a:ext cx="1568918" cy="470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Zombies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75336" y="1129916"/>
            <a:ext cx="1568918" cy="470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Improdutivas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560844" y="6350400"/>
            <a:ext cx="1079156" cy="259200"/>
          </a:xfrm>
        </p:spPr>
        <p:txBody>
          <a:bodyPr/>
          <a:lstStyle/>
          <a:p>
            <a:r>
              <a:rPr lang="pt-PT" dirty="0" smtClean="0"/>
              <a:t>31 Maio 2019</a:t>
            </a:r>
            <a:endParaRPr lang="pt-PT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3195" y="1571845"/>
            <a:ext cx="4400550" cy="2638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199" y="1571845"/>
            <a:ext cx="440055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0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384" y="1440000"/>
            <a:ext cx="9887232" cy="360225"/>
          </a:xfrm>
        </p:spPr>
        <p:txBody>
          <a:bodyPr/>
          <a:lstStyle/>
          <a:p>
            <a:r>
              <a:rPr lang="pt-PT" dirty="0" smtClean="0"/>
              <a:t>Introdução na análise da dimensão bancária</a:t>
            </a:r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152384" y="2192866"/>
                <a:ext cx="9887232" cy="3625130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𝑖𝑠</m:t>
                          </m:r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𝑇𝐹𝑃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𝑖𝑠𝑡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𝑇𝐹𝑃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𝑖𝑠𝑡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  <m:sSub>
                        <m:sSub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𝑠𝑡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𝑇𝐹𝑃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𝑖𝑠𝑡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  <m:sSub>
                        <m:sSubPr>
                          <m:ctrlPr>
                            <a:rPr lang="pt-PT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PT" b="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pt-PT" b="0" i="0" smtClean="0"/>
                        <m:t>vari</m:t>
                      </m:r>
                      <m:r>
                        <m:rPr>
                          <m:nor/>
                        </m:rPr>
                        <a:rPr lang="pt-PT" b="0" i="0" smtClean="0"/>
                        <m:t>á</m:t>
                      </m:r>
                      <m:r>
                        <m:rPr>
                          <m:nor/>
                        </m:rPr>
                        <a:rPr lang="pt-PT" b="0" i="0" smtClean="0"/>
                        <m:t>veis</m:t>
                      </m:r>
                      <m:r>
                        <m:rPr>
                          <m:nor/>
                        </m:rPr>
                        <a:rPr lang="pt-PT" b="0" i="0" smtClean="0"/>
                        <m:t> </m:t>
                      </m:r>
                      <m:r>
                        <m:rPr>
                          <m:nor/>
                        </m:rPr>
                        <a:rPr lang="pt-PT" b="0" i="0" smtClean="0"/>
                        <m:t>de</m:t>
                      </m:r>
                      <m:r>
                        <m:rPr>
                          <m:nor/>
                        </m:rPr>
                        <a:rPr lang="pt-PT" b="0" i="0" smtClean="0"/>
                        <m:t> </m:t>
                      </m:r>
                      <m:r>
                        <m:rPr>
                          <m:nor/>
                        </m:rPr>
                        <a:rPr lang="pt-PT" b="0" i="0" smtClean="0"/>
                        <m:t>controlo</m:t>
                      </m:r>
                    </m:oMath>
                  </m:oMathPara>
                </a14:m>
                <a:endParaRPr lang="pt-PT" b="0" i="0" dirty="0" smtClean="0"/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</a:rPr>
                          <m:t>𝑖𝑠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pt-PT"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pt-PT" b="0" dirty="0"/>
                  <a:t> variação em % do crédito </a:t>
                </a:r>
                <a:r>
                  <a:rPr lang="pt-PT" b="0" u="sng" dirty="0" smtClean="0"/>
                  <a:t>do banco </a:t>
                </a:r>
                <a:r>
                  <a:rPr lang="pt-PT" b="0" i="1" u="sng" dirty="0" smtClean="0"/>
                  <a:t>b</a:t>
                </a:r>
                <a:r>
                  <a:rPr lang="pt-PT" b="0" dirty="0" smtClean="0"/>
                  <a:t> à </a:t>
                </a:r>
                <a:r>
                  <a:rPr lang="pt-PT" b="0" dirty="0"/>
                  <a:t>empresa </a:t>
                </a:r>
                <a:r>
                  <a:rPr lang="pt-PT" b="0" i="1" dirty="0"/>
                  <a:t>i</a:t>
                </a:r>
                <a:r>
                  <a:rPr lang="pt-PT" b="0" dirty="0"/>
                  <a:t> em </a:t>
                </a:r>
                <a:r>
                  <a:rPr lang="pt-PT" b="0" i="1" dirty="0"/>
                  <a:t>t</a:t>
                </a:r>
                <a:r>
                  <a:rPr lang="pt-PT" b="0" dirty="0"/>
                  <a:t> face a </a:t>
                </a:r>
                <a:r>
                  <a:rPr lang="pt-PT" b="0" i="1" dirty="0"/>
                  <a:t>t-1</a:t>
                </a:r>
                <a:r>
                  <a:rPr lang="pt-PT" b="0" dirty="0"/>
                  <a:t> (</a:t>
                </a:r>
                <a:r>
                  <a:rPr lang="pt-PT" b="0" dirty="0" err="1"/>
                  <a:t>aprox</a:t>
                </a:r>
                <a:r>
                  <a:rPr lang="pt-PT" b="0" dirty="0"/>
                  <a:t>.)</a:t>
                </a: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</a:rPr>
                          <m:t>𝑠𝑡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pt-PT" b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pt-PT" b="0" dirty="0"/>
                  <a:t>fração do crédito ao setor </a:t>
                </a:r>
                <a:r>
                  <a:rPr lang="pt-PT" b="0" i="1" dirty="0"/>
                  <a:t>s</a:t>
                </a:r>
                <a:r>
                  <a:rPr lang="pt-PT" b="0" dirty="0"/>
                  <a:t> afeto a empresas improdutivas em </a:t>
                </a:r>
                <a:r>
                  <a:rPr lang="pt-PT" b="0" i="1" dirty="0" smtClean="0"/>
                  <a:t>t-1</a:t>
                </a:r>
              </a:p>
              <a:p>
                <a:pPr marL="342900" indent="-342900">
                  <a:spcBef>
                    <a:spcPts val="600"/>
                  </a:spcBef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pt-PT" b="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pt-PT" b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pt-PT" b="0" dirty="0"/>
                  <a:t>fração do crédito </a:t>
                </a:r>
                <a:r>
                  <a:rPr lang="pt-PT" b="0" dirty="0" smtClean="0"/>
                  <a:t>do banco </a:t>
                </a:r>
                <a:r>
                  <a:rPr lang="pt-PT" b="0" i="1" dirty="0" smtClean="0"/>
                  <a:t>b</a:t>
                </a:r>
                <a:r>
                  <a:rPr lang="pt-PT" b="0" dirty="0" smtClean="0"/>
                  <a:t> afeto </a:t>
                </a:r>
                <a:r>
                  <a:rPr lang="pt-PT" b="0" dirty="0"/>
                  <a:t>a empresas improdutivas em </a:t>
                </a:r>
                <a:r>
                  <a:rPr lang="pt-PT" b="0" i="1" dirty="0" smtClean="0"/>
                  <a:t>t-1</a:t>
                </a:r>
              </a:p>
              <a:p>
                <a:pPr>
                  <a:spcBef>
                    <a:spcPts val="1800"/>
                  </a:spcBef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pt-PT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b="0">
                              <a:latin typeface="Cambria Math" panose="02040503050406030204" pitchFamily="18" charset="0"/>
                            </a:rPr>
                            <m:t>𝑖𝑠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PT" b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PT" b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pt-PT" b="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pt-PT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b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PT" b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  <m:r>
                                <a:rPr lang="en-US" b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pt-PT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PT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b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pt-PT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PT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pt-PT" b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pt-PT" b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pt-PT" b="0">
                              <a:latin typeface="Cambria Math" panose="02040503050406030204" pitchFamily="18" charset="0"/>
                            </a:rPr>
                            <m:t>𝑇𝐹𝑃</m:t>
                          </m:r>
                        </m:e>
                        <m:sub>
                          <m:r>
                            <a:rPr lang="pt-PT" b="0">
                              <a:latin typeface="Cambria Math" panose="02040503050406030204" pitchFamily="18" charset="0"/>
                            </a:rPr>
                            <m:t>𝑖𝑠𝑡</m:t>
                          </m:r>
                          <m:r>
                            <a:rPr lang="en-US" b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pt-PT" b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  <m:r>
                        <a:rPr lang="en-US" b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pt-PT" b="0"/>
                        <m:t>vari</m:t>
                      </m:r>
                      <m:r>
                        <m:rPr>
                          <m:nor/>
                        </m:rPr>
                        <a:rPr lang="pt-PT" b="0"/>
                        <m:t>á</m:t>
                      </m:r>
                      <m:r>
                        <m:rPr>
                          <m:nor/>
                        </m:rPr>
                        <a:rPr lang="pt-PT" b="0"/>
                        <m:t>veis</m:t>
                      </m:r>
                      <m:r>
                        <m:rPr>
                          <m:nor/>
                        </m:rPr>
                        <a:rPr lang="pt-PT" b="0"/>
                        <m:t> </m:t>
                      </m:r>
                      <m:r>
                        <m:rPr>
                          <m:nor/>
                        </m:rPr>
                        <a:rPr lang="pt-PT" b="0"/>
                        <m:t>de</m:t>
                      </m:r>
                      <m:r>
                        <m:rPr>
                          <m:nor/>
                        </m:rPr>
                        <a:rPr lang="pt-PT" b="0"/>
                        <m:t> </m:t>
                      </m:r>
                      <m:r>
                        <m:rPr>
                          <m:nor/>
                        </m:rPr>
                        <a:rPr lang="pt-PT" b="0"/>
                        <m:t>controlo</m:t>
                      </m:r>
                    </m:oMath>
                  </m:oMathPara>
                </a14:m>
                <a:endParaRPr lang="pt-PT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𝑖𝑠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pt-PT" b="0" i="0" smtClean="0">
                          <a:solidFill>
                            <a:srgbClr val="FF0000"/>
                          </a:solidFill>
                        </a:rPr>
                        <m:t>0,107</m:t>
                      </m:r>
                      <m:r>
                        <m:rPr>
                          <m:nor/>
                        </m:rPr>
                        <a:rPr lang="pt-PT" b="0" i="0" smtClean="0">
                          <a:solidFill>
                            <a:schemeClr val="tx1"/>
                          </a:solidFill>
                        </a:rPr>
                        <m:t> − </m:t>
                      </m:r>
                      <m:r>
                        <m:rPr>
                          <m:nor/>
                        </m:rPr>
                        <a:rPr lang="pt-PT" b="0" i="0" smtClean="0">
                          <a:solidFill>
                            <a:srgbClr val="FF0000"/>
                          </a:solidFill>
                        </a:rPr>
                        <m:t>0,089</m:t>
                      </m:r>
                      <m:sSubSup>
                        <m:sSubSupPr>
                          <m:ctrlPr>
                            <a:rPr lang="pt-P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pt-PT" b="0"/>
                            <m:t>−</m:t>
                          </m:r>
                          <m:r>
                            <m:rPr>
                              <m:nor/>
                            </m:rPr>
                            <a:rPr lang="pt-PT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pt-PT" b="0" i="0" smtClean="0">
                              <a:solidFill>
                                <a:srgbClr val="FF0000"/>
                              </a:solidFill>
                            </a:rPr>
                            <m:t>0,105</m:t>
                          </m:r>
                          <m:sSub>
                            <m:sSubPr>
                              <m:ctrlPr>
                                <a:rPr lang="pt-PT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pt-PT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𝑇𝐹𝑃</m:t>
                          </m:r>
                        </m:e>
                        <m:sub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𝑖𝑠𝑡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pt-PT" b="0"/>
                        <m:t>vari</m:t>
                      </m:r>
                      <m:r>
                        <m:rPr>
                          <m:nor/>
                        </m:rPr>
                        <a:rPr lang="pt-PT" b="0"/>
                        <m:t>á</m:t>
                      </m:r>
                      <m:r>
                        <m:rPr>
                          <m:nor/>
                        </m:rPr>
                        <a:rPr lang="pt-PT" b="0"/>
                        <m:t>veis</m:t>
                      </m:r>
                      <m:r>
                        <m:rPr>
                          <m:nor/>
                        </m:rPr>
                        <a:rPr lang="pt-PT" b="0"/>
                        <m:t> </m:t>
                      </m:r>
                      <m:r>
                        <m:rPr>
                          <m:nor/>
                        </m:rPr>
                        <a:rPr lang="pt-PT" b="0"/>
                        <m:t>de</m:t>
                      </m:r>
                      <m:r>
                        <m:rPr>
                          <m:nor/>
                        </m:rPr>
                        <a:rPr lang="pt-PT" b="0"/>
                        <m:t> </m:t>
                      </m:r>
                      <m:r>
                        <m:rPr>
                          <m:nor/>
                        </m:rPr>
                        <a:rPr lang="pt-PT" b="0"/>
                        <m:t>controlo</m:t>
                      </m:r>
                    </m:oMath>
                  </m:oMathPara>
                </a14:m>
                <a:endParaRPr lang="pt-PT" b="0" dirty="0"/>
              </a:p>
              <a:p>
                <a:endParaRPr lang="pt-PT" b="0" i="0" dirty="0" smtClean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52384" y="2192866"/>
                <a:ext cx="9887232" cy="3625130"/>
              </a:xfrm>
              <a:blipFill rotWithShape="0">
                <a:blip r:embed="rId3"/>
                <a:stretch>
                  <a:fillRect l="-1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/>
              <a:t>Afetação do crédito bancário e produtividade: factos estilizados para Portugal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28</a:t>
            </a:fld>
            <a:endParaRPr lang="pt-PT"/>
          </a:p>
        </p:txBody>
      </p:sp>
      <p:sp>
        <p:nvSpPr>
          <p:cNvPr id="7" name="TextBox 6"/>
          <p:cNvSpPr txBox="1"/>
          <p:nvPr/>
        </p:nvSpPr>
        <p:spPr>
          <a:xfrm>
            <a:off x="2674954" y="5448664"/>
            <a:ext cx="712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rgbClr val="FF0000"/>
                </a:solidFill>
              </a:rPr>
              <a:t>(***)</a:t>
            </a:r>
            <a:r>
              <a:rPr lang="pt-PT" dirty="0">
                <a:solidFill>
                  <a:srgbClr val="FF0000"/>
                </a:solidFill>
              </a:rPr>
              <a:t> </a:t>
            </a:r>
            <a:r>
              <a:rPr lang="pt-PT" dirty="0" smtClean="0">
                <a:solidFill>
                  <a:srgbClr val="FF0000"/>
                </a:solidFill>
              </a:rPr>
              <a:t>     (***) 	       (***) </a:t>
            </a:r>
            <a:r>
              <a:rPr lang="pt-PT" dirty="0" smtClean="0"/>
              <a:t>		[2009-2016; Nº </a:t>
            </a:r>
            <a:r>
              <a:rPr lang="pt-PT" dirty="0" err="1" smtClean="0"/>
              <a:t>Obs</a:t>
            </a:r>
            <a:r>
              <a:rPr lang="pt-PT" dirty="0" smtClean="0"/>
              <a:t> = </a:t>
            </a:r>
            <a:r>
              <a:rPr lang="pt-PT" dirty="0"/>
              <a:t>2</a:t>
            </a:r>
            <a:r>
              <a:rPr lang="pt-PT" dirty="0" smtClean="0"/>
              <a:t> 059 953] </a:t>
            </a:r>
            <a:endParaRPr lang="pt-PT" dirty="0"/>
          </a:p>
        </p:txBody>
      </p:sp>
      <p:sp>
        <p:nvSpPr>
          <p:cNvPr id="9" name="Oval 8"/>
          <p:cNvSpPr/>
          <p:nvPr/>
        </p:nvSpPr>
        <p:spPr>
          <a:xfrm>
            <a:off x="6096000" y="2065651"/>
            <a:ext cx="1842198" cy="714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Oval 10"/>
          <p:cNvSpPr/>
          <p:nvPr/>
        </p:nvSpPr>
        <p:spPr>
          <a:xfrm>
            <a:off x="1034980" y="2065650"/>
            <a:ext cx="803868" cy="714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373979" y="369992"/>
            <a:ext cx="3266021" cy="3602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pt-PT" dirty="0" smtClean="0"/>
              <a:t>III. Análise </a:t>
            </a:r>
            <a:r>
              <a:rPr lang="pt-PT" dirty="0"/>
              <a:t>econométrica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0560844" y="6350400"/>
            <a:ext cx="1079156" cy="259200"/>
          </a:xfrm>
        </p:spPr>
        <p:txBody>
          <a:bodyPr/>
          <a:lstStyle/>
          <a:p>
            <a:r>
              <a:rPr lang="pt-PT" dirty="0" smtClean="0"/>
              <a:t>31 Maio 2019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3506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152384" y="2198592"/>
                <a:ext cx="9887232" cy="3177733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𝑖𝑠</m:t>
                          </m:r>
                          <m:r>
                            <a:rPr lang="pt-PT" b="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pt-PT" b="0"/>
                        <m:t>0,107 − 0,089</m:t>
                      </m:r>
                      <m:sSubSup>
                        <m:sSubSup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pt-PT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pt-PT" b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b="0"/>
                            <m:t>0,105</m:t>
                          </m:r>
                          <m:sSub>
                            <m:sSubPr>
                              <m:ctrlPr>
                                <a:rPr lang="pt-PT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b="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PT" b="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pt-PT" b="0" i="1">
                                  <a:latin typeface="Cambria Math" panose="02040503050406030204" pitchFamily="18" charset="0"/>
                                </a:rPr>
                                <m:t>𝑏𝑡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𝑇𝐹𝑃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𝑖𝑠𝑡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pt-PT" b="0"/>
                        <m:t>vari</m:t>
                      </m:r>
                      <m:r>
                        <m:rPr>
                          <m:nor/>
                        </m:rPr>
                        <a:rPr lang="pt-PT" b="0"/>
                        <m:t>á</m:t>
                      </m:r>
                      <m:r>
                        <m:rPr>
                          <m:nor/>
                        </m:rPr>
                        <a:rPr lang="pt-PT" b="0"/>
                        <m:t>veis</m:t>
                      </m:r>
                      <m:r>
                        <m:rPr>
                          <m:nor/>
                        </m:rPr>
                        <a:rPr lang="pt-PT" b="0"/>
                        <m:t> </m:t>
                      </m:r>
                      <m:r>
                        <m:rPr>
                          <m:nor/>
                        </m:rPr>
                        <a:rPr lang="pt-PT" b="0"/>
                        <m:t>de</m:t>
                      </m:r>
                      <m:r>
                        <m:rPr>
                          <m:nor/>
                        </m:rPr>
                        <a:rPr lang="pt-PT" b="0"/>
                        <m:t> </m:t>
                      </m:r>
                      <m:r>
                        <m:rPr>
                          <m:nor/>
                        </m:rPr>
                        <a:rPr lang="pt-PT" b="0"/>
                        <m:t>controlo</m:t>
                      </m:r>
                    </m:oMath>
                  </m:oMathPara>
                </a14:m>
                <a:endParaRPr lang="pt-PT" b="0" dirty="0"/>
              </a:p>
              <a:p>
                <a:endParaRPr lang="pt-PT" b="0" i="0" dirty="0" smtClean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52384" y="2198592"/>
                <a:ext cx="9887232" cy="3177733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/>
              <a:t>Afetação do crédito bancário e produtividade: factos estilizados para Portugal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29</a:t>
            </a:fld>
            <a:endParaRPr lang="pt-PT"/>
          </a:p>
        </p:txBody>
      </p:sp>
      <p:sp>
        <p:nvSpPr>
          <p:cNvPr id="10" name="TextBox 9"/>
          <p:cNvSpPr txBox="1"/>
          <p:nvPr/>
        </p:nvSpPr>
        <p:spPr>
          <a:xfrm>
            <a:off x="3616841" y="3174376"/>
            <a:ext cx="367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 P10 (24%)                   P90 (41%)</a:t>
            </a:r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677292" y="3220543"/>
                <a:ext cx="37527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dirty="0" smtClean="0"/>
                  <a:t>Distribuição estatística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dirty="0" smtClean="0"/>
                  <a:t>(</a:t>
                </a:r>
                <a:r>
                  <a:rPr lang="pt-PT" dirty="0" err="1" smtClean="0"/>
                  <a:t>aprox</a:t>
                </a:r>
                <a:r>
                  <a:rPr lang="pt-PT" dirty="0" smtClean="0"/>
                  <a:t>.)</a:t>
                </a:r>
              </a:p>
              <a:p>
                <a:pPr algn="ctr"/>
                <a:r>
                  <a:rPr lang="pt-PT" dirty="0" smtClean="0"/>
                  <a:t>9 grupos bancários, 2008-2015</a:t>
                </a:r>
                <a:endParaRPr lang="pt-PT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292" y="3220543"/>
                <a:ext cx="3752708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1299" t="-4717" r="-325" b="-1415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286908" y="5542089"/>
                <a:ext cx="10286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908" y="5542089"/>
                <a:ext cx="1028629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325" y="3655379"/>
            <a:ext cx="6308583" cy="241097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569029" y="2056076"/>
            <a:ext cx="3912158" cy="7034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373979" y="369992"/>
            <a:ext cx="3266021" cy="3602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pt-PT" dirty="0" smtClean="0"/>
              <a:t>III. Análise </a:t>
            </a:r>
            <a:r>
              <a:rPr lang="pt-PT" dirty="0"/>
              <a:t>econométrica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10560844" y="6350400"/>
            <a:ext cx="1079156" cy="259200"/>
          </a:xfrm>
        </p:spPr>
        <p:txBody>
          <a:bodyPr/>
          <a:lstStyle/>
          <a:p>
            <a:r>
              <a:rPr lang="pt-PT" dirty="0" smtClean="0"/>
              <a:t>31 Maio 2019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3674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384" y="1440000"/>
            <a:ext cx="9887232" cy="360225"/>
          </a:xfrm>
        </p:spPr>
        <p:txBody>
          <a:bodyPr/>
          <a:lstStyle/>
          <a:p>
            <a:r>
              <a:rPr lang="pt-PT" dirty="0"/>
              <a:t>M</a:t>
            </a:r>
            <a:r>
              <a:rPr lang="pt-PT" dirty="0" smtClean="0"/>
              <a:t>otivação (II)</a:t>
            </a:r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000" dirty="0"/>
              <a:t>Alocação do crédito bancário e produtividade: factos estilizados para Portugal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3</a:t>
            </a:fld>
            <a:endParaRPr lang="pt-PT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74690" y="2192866"/>
            <a:ext cx="10665310" cy="3584936"/>
          </a:xfrm>
        </p:spPr>
        <p:txBody>
          <a:bodyPr>
            <a:normAutofit fontScale="85000" lnSpcReduction="20000"/>
          </a:bodyPr>
          <a:lstStyle/>
          <a:p>
            <a:pPr marL="457200" indent="-457200" algn="just">
              <a:lnSpc>
                <a:spcPct val="124000"/>
              </a:lnSpc>
              <a:spcAft>
                <a:spcPts val="2400"/>
              </a:spcAft>
              <a:buFont typeface="+mj-lt"/>
              <a:buAutoNum type="alphaLcParenR" startAt="4"/>
            </a:pPr>
            <a:r>
              <a:rPr lang="pt-PT" sz="2400" b="0" dirty="0"/>
              <a:t>A relação entre crédito bancário e produtividade é particularmente relevante para Portugal:</a:t>
            </a:r>
          </a:p>
          <a:p>
            <a:pPr marL="720000" indent="-3429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PT" sz="1900" b="0" dirty="0" smtClean="0"/>
              <a:t>O</a:t>
            </a:r>
            <a:r>
              <a:rPr lang="pt-PT" sz="1900" b="0" dirty="0"/>
              <a:t> nível </a:t>
            </a:r>
            <a:r>
              <a:rPr lang="pt-PT" sz="1900" b="0" dirty="0" smtClean="0"/>
              <a:t>de produtividade</a:t>
            </a:r>
            <a:r>
              <a:rPr lang="pt-PT" sz="1900" b="0" dirty="0"/>
              <a:t> </a:t>
            </a:r>
            <a:r>
              <a:rPr lang="pt-PT" sz="1900" b="0" dirty="0" smtClean="0"/>
              <a:t>é relativamente baixo (comparativamente a outros países da EU);</a:t>
            </a:r>
          </a:p>
          <a:p>
            <a:pPr marL="720000" indent="-3429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PT" sz="1900" b="0" dirty="0" smtClean="0"/>
              <a:t>O crescimento da produtividade tem sido relativamente modesto desde 2000;</a:t>
            </a:r>
          </a:p>
          <a:p>
            <a:pPr marL="720000" indent="-3429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PT" sz="1900" b="0" dirty="0" smtClean="0"/>
              <a:t>Baixas qualificações dos trabalhadores e gestores, pequena dimensão das empresas;</a:t>
            </a:r>
          </a:p>
          <a:p>
            <a:pPr marL="720000" indent="-3429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PT" sz="1900" b="0" dirty="0" smtClean="0"/>
              <a:t>Indícios de má alocação do crédito bancário.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pt-PT" sz="2100" b="0" dirty="0" smtClean="0"/>
          </a:p>
          <a:p>
            <a:pPr marL="457200" indent="-457200" algn="just">
              <a:lnSpc>
                <a:spcPct val="124000"/>
              </a:lnSpc>
              <a:spcAft>
                <a:spcPts val="2400"/>
              </a:spcAft>
              <a:buFont typeface="+mj-lt"/>
              <a:buAutoNum type="alphaLcParenR" startAt="5"/>
            </a:pPr>
            <a:r>
              <a:rPr lang="pt-PT" sz="2400" dirty="0"/>
              <a:t>Objetivo</a:t>
            </a:r>
            <a:r>
              <a:rPr lang="pt-PT" sz="2400" b="0" dirty="0"/>
              <a:t>: estudar como é que o crédito concedido pelo sistema bancário português se distribui por empresas de diferentes níveis de produtividade (</a:t>
            </a:r>
            <a:r>
              <a:rPr lang="pt-PT" sz="2400" dirty="0"/>
              <a:t>afetação do crédito</a:t>
            </a:r>
            <a:r>
              <a:rPr lang="pt-PT" sz="2400" b="0" dirty="0"/>
              <a:t>), e como varia em função dessa produtividade (</a:t>
            </a:r>
            <a:r>
              <a:rPr lang="pt-PT" sz="2400" dirty="0" err="1"/>
              <a:t>reafetação</a:t>
            </a:r>
            <a:r>
              <a:rPr lang="pt-PT" sz="2400" dirty="0"/>
              <a:t> do crédito</a:t>
            </a:r>
            <a:r>
              <a:rPr lang="pt-PT" sz="2400" b="0" dirty="0"/>
              <a:t>).</a:t>
            </a:r>
          </a:p>
          <a:p>
            <a:pPr marL="457200" indent="-457200">
              <a:spcAft>
                <a:spcPts val="2400"/>
              </a:spcAft>
              <a:buFont typeface="+mj-lt"/>
              <a:buAutoNum type="alphaLcParenR" startAt="5"/>
            </a:pPr>
            <a:endParaRPr lang="pt-PT" sz="2100" b="0" dirty="0"/>
          </a:p>
          <a:p>
            <a:pPr>
              <a:spcAft>
                <a:spcPts val="2400"/>
              </a:spcAft>
            </a:pPr>
            <a:endParaRPr lang="pt-PT" b="0" i="0" dirty="0" smtClean="0">
              <a:latin typeface="Cambria Math" panose="02040503050406030204" pitchFamily="18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0560844" y="6350400"/>
            <a:ext cx="1079156" cy="259200"/>
          </a:xfrm>
        </p:spPr>
        <p:txBody>
          <a:bodyPr/>
          <a:lstStyle/>
          <a:p>
            <a:r>
              <a:rPr lang="pt-PT" dirty="0" smtClean="0"/>
              <a:t>31 Maio 2019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5066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7183" y="1670126"/>
            <a:ext cx="5007256" cy="4220307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b="0" dirty="0" smtClean="0"/>
              <a:t>A má afetação dificulta a </a:t>
            </a:r>
            <a:r>
              <a:rPr lang="pt-PT" b="0" dirty="0" err="1" smtClean="0"/>
              <a:t>reafetação</a:t>
            </a:r>
            <a:r>
              <a:rPr lang="pt-PT" b="0" dirty="0"/>
              <a:t> </a:t>
            </a:r>
            <a:r>
              <a:rPr lang="pt-PT" b="0" dirty="0" smtClean="0"/>
              <a:t>–  a </a:t>
            </a:r>
            <a:r>
              <a:rPr lang="pt-PT" b="0" dirty="0" err="1"/>
              <a:t>reafetação</a:t>
            </a:r>
            <a:r>
              <a:rPr lang="pt-PT" b="0" dirty="0"/>
              <a:t> </a:t>
            </a:r>
            <a:r>
              <a:rPr lang="pt-PT" b="0" dirty="0" smtClean="0"/>
              <a:t>do crédito em </a:t>
            </a:r>
            <a:r>
              <a:rPr lang="pt-PT" b="0" dirty="0"/>
              <a:t>benefício de empresas mais produtivas é mais </a:t>
            </a:r>
            <a:r>
              <a:rPr lang="pt-PT" b="0" dirty="0" smtClean="0"/>
              <a:t>lenta: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PT" b="0" dirty="0">
                <a:solidFill>
                  <a:schemeClr val="tx1"/>
                </a:solidFill>
              </a:rPr>
              <a:t>em setores onde a fração do crédito afeto a </a:t>
            </a:r>
            <a:r>
              <a:rPr lang="pt-PT" b="0" dirty="0" smtClean="0">
                <a:solidFill>
                  <a:schemeClr val="tx1"/>
                </a:solidFill>
              </a:rPr>
              <a:t>empresas improdutivas </a:t>
            </a:r>
            <a:r>
              <a:rPr lang="pt-PT" b="0" dirty="0">
                <a:solidFill>
                  <a:schemeClr val="tx1"/>
                </a:solidFill>
              </a:rPr>
              <a:t>é </a:t>
            </a:r>
            <a:r>
              <a:rPr lang="pt-PT" b="0" dirty="0" smtClean="0">
                <a:solidFill>
                  <a:schemeClr val="tx1"/>
                </a:solidFill>
              </a:rPr>
              <a:t>maior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PT" b="0" dirty="0" smtClean="0">
                <a:solidFill>
                  <a:schemeClr val="tx1"/>
                </a:solidFill>
              </a:rPr>
              <a:t>quando os bancos têm nas suas carteiras </a:t>
            </a:r>
            <a:r>
              <a:rPr lang="pt-PT" b="0" dirty="0">
                <a:solidFill>
                  <a:schemeClr val="tx1"/>
                </a:solidFill>
              </a:rPr>
              <a:t>de crédito </a:t>
            </a:r>
            <a:r>
              <a:rPr lang="pt-PT" b="0" dirty="0" smtClean="0">
                <a:solidFill>
                  <a:schemeClr val="tx1"/>
                </a:solidFill>
              </a:rPr>
              <a:t>um maior peso de empresas improdutivas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PT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b="0" dirty="0" smtClean="0"/>
              <a:t>Corolário: a partir de 2013, </a:t>
            </a:r>
            <a:r>
              <a:rPr lang="pt-PT" b="0" dirty="0"/>
              <a:t>a </a:t>
            </a:r>
            <a:r>
              <a:rPr lang="pt-PT" b="0" dirty="0" err="1"/>
              <a:t>reafetação</a:t>
            </a:r>
            <a:r>
              <a:rPr lang="pt-PT" b="0" dirty="0"/>
              <a:t> do crédito em benefício de empresas mais </a:t>
            </a:r>
            <a:r>
              <a:rPr lang="pt-PT" b="0" dirty="0" smtClean="0"/>
              <a:t>produtivas terá acelerado</a:t>
            </a:r>
          </a:p>
          <a:p>
            <a:endParaRPr lang="pt-PT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b="0" dirty="0" smtClean="0"/>
          </a:p>
          <a:p>
            <a:endParaRPr lang="pt-PT" b="0" i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/>
              <a:t>Afetação do crédito bancário e produtividade: factos estilizados para Portugal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30</a:t>
            </a:fld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1670126"/>
                <a:ext cx="1662421" cy="323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PT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PT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PT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1400" i="1">
                              <a:latin typeface="Cambria Math" panose="02040503050406030204" pitchFamily="18" charset="0"/>
                            </a:rPr>
                            <m:t>𝑖𝑠𝑡</m:t>
                          </m:r>
                        </m:sub>
                        <m:sup>
                          <m:r>
                            <a:rPr lang="pt-PT" sz="1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PT" sz="1400" i="1">
                              <a:latin typeface="Cambria Math" panose="02040503050406030204" pitchFamily="18" charset="0"/>
                            </a:rPr>
                            <m:t>75</m:t>
                          </m:r>
                        </m:sup>
                      </m:sSubSup>
                      <m:r>
                        <a:rPr lang="pt-PT" sz="1400" b="1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pt-PT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PT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PT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1400" i="1">
                              <a:latin typeface="Cambria Math" panose="02040503050406030204" pitchFamily="18" charset="0"/>
                            </a:rPr>
                            <m:t>𝑖𝑠𝑡</m:t>
                          </m:r>
                        </m:sub>
                        <m:sup>
                          <m:r>
                            <a:rPr lang="pt-PT" sz="1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PT" sz="1400" i="1">
                              <a:latin typeface="Cambria Math" panose="02040503050406030204" pitchFamily="18" charset="0"/>
                            </a:rPr>
                            <m:t>25</m:t>
                          </m:r>
                        </m:sup>
                      </m:sSubSup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70126"/>
                <a:ext cx="1662421" cy="3238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/>
          <p:cNvSpPr txBox="1">
            <a:spLocks/>
          </p:cNvSpPr>
          <p:nvPr/>
        </p:nvSpPr>
        <p:spPr>
          <a:xfrm>
            <a:off x="8373979" y="369992"/>
            <a:ext cx="3266021" cy="3602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pt-PT" dirty="0" smtClean="0"/>
              <a:t>III. Análise </a:t>
            </a:r>
            <a:r>
              <a:rPr lang="pt-PT" dirty="0"/>
              <a:t>econométrica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10560844" y="6350400"/>
            <a:ext cx="1079156" cy="259200"/>
          </a:xfrm>
        </p:spPr>
        <p:txBody>
          <a:bodyPr/>
          <a:lstStyle/>
          <a:p>
            <a:r>
              <a:rPr lang="pt-PT" dirty="0" smtClean="0"/>
              <a:t>31 Maio 2019</a:t>
            </a:r>
            <a:endParaRPr lang="pt-PT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119" y="1993933"/>
            <a:ext cx="5306929" cy="322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3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384" y="1440000"/>
            <a:ext cx="9887232" cy="360225"/>
          </a:xfrm>
        </p:spPr>
        <p:txBody>
          <a:bodyPr/>
          <a:lstStyle/>
          <a:p>
            <a:r>
              <a:rPr lang="pt-PT" dirty="0" smtClean="0"/>
              <a:t>A má afetação dificulta a </a:t>
            </a:r>
            <a:r>
              <a:rPr lang="pt-PT" dirty="0" err="1" smtClean="0"/>
              <a:t>reafetação</a:t>
            </a:r>
            <a:r>
              <a:rPr lang="pt-PT" dirty="0" smtClean="0"/>
              <a:t>: possíveis interpretações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384" y="2192866"/>
            <a:ext cx="10383124" cy="3866290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100" b="0" dirty="0" smtClean="0"/>
              <a:t>Possíveis </a:t>
            </a:r>
            <a:r>
              <a:rPr lang="pt-PT" sz="2100" b="0" dirty="0"/>
              <a:t>efeitos de </a:t>
            </a:r>
            <a:r>
              <a:rPr lang="pt-PT" sz="2100" b="0" dirty="0" smtClean="0"/>
              <a:t>congestionamento (</a:t>
            </a:r>
            <a:r>
              <a:rPr lang="pt-PT" sz="2100" b="0" dirty="0" smtClean="0">
                <a:solidFill>
                  <a:schemeClr val="tx1"/>
                </a:solidFill>
              </a:rPr>
              <a:t>Caballero </a:t>
            </a:r>
            <a:r>
              <a:rPr lang="pt-PT" sz="2100" b="0" dirty="0" err="1">
                <a:solidFill>
                  <a:schemeClr val="tx1"/>
                </a:solidFill>
              </a:rPr>
              <a:t>et</a:t>
            </a:r>
            <a:r>
              <a:rPr lang="pt-PT" sz="2100" b="0" dirty="0">
                <a:solidFill>
                  <a:schemeClr val="tx1"/>
                </a:solidFill>
              </a:rPr>
              <a:t> al</a:t>
            </a:r>
            <a:r>
              <a:rPr lang="pt-PT" sz="2100" b="0" dirty="0" smtClean="0">
                <a:solidFill>
                  <a:schemeClr val="tx1"/>
                </a:solidFill>
              </a:rPr>
              <a:t>., 2008) – e</a:t>
            </a:r>
            <a:r>
              <a:rPr lang="pt-PT" sz="2100" b="0" dirty="0" smtClean="0"/>
              <a:t>m setores com maior fração de crédito afeto a empresas improdutivas: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2100" b="0" dirty="0" smtClean="0">
                <a:solidFill>
                  <a:schemeClr val="tx1"/>
                </a:solidFill>
              </a:rPr>
              <a:t>Empresas produtivas podem ter mais </a:t>
            </a:r>
            <a:r>
              <a:rPr lang="pt-PT" sz="2100" b="0" dirty="0">
                <a:solidFill>
                  <a:schemeClr val="tx1"/>
                </a:solidFill>
              </a:rPr>
              <a:t>dificuldade em crescer </a:t>
            </a:r>
            <a:r>
              <a:rPr lang="pt-PT" sz="2100" b="0" dirty="0" smtClean="0">
                <a:solidFill>
                  <a:schemeClr val="tx1"/>
                </a:solidFill>
              </a:rPr>
              <a:t>                    menor procura</a:t>
            </a:r>
            <a:endParaRPr lang="pt-PT" sz="2100" b="0" dirty="0">
              <a:solidFill>
                <a:schemeClr val="tx1"/>
              </a:solidFill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2100" b="0" dirty="0">
                <a:solidFill>
                  <a:schemeClr val="tx1"/>
                </a:solidFill>
              </a:rPr>
              <a:t>Bancos podem ter mais relutância em emprestar ao setor </a:t>
            </a:r>
            <a:r>
              <a:rPr lang="pt-PT" sz="2100" b="0" dirty="0" smtClean="0">
                <a:solidFill>
                  <a:schemeClr val="tx1"/>
                </a:solidFill>
              </a:rPr>
              <a:t>                   menor oferta</a:t>
            </a:r>
            <a:endParaRPr lang="pt-PT" sz="2100" b="0" dirty="0">
              <a:solidFill>
                <a:schemeClr val="tx1"/>
              </a:solidFill>
            </a:endParaRPr>
          </a:p>
          <a:p>
            <a:pPr marL="342900" lvl="1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PT" sz="2100" b="0" dirty="0">
                <a:solidFill>
                  <a:schemeClr val="tx1"/>
                </a:solidFill>
              </a:rPr>
              <a:t>Possíveis efeitos de </a:t>
            </a:r>
            <a:r>
              <a:rPr lang="pt-PT" sz="2100" b="0" i="1" dirty="0" err="1" smtClean="0">
                <a:solidFill>
                  <a:schemeClr val="tx1"/>
                </a:solidFill>
              </a:rPr>
              <a:t>evergreening</a:t>
            </a:r>
            <a:r>
              <a:rPr lang="pt-PT" sz="2100" b="0" i="1" dirty="0" smtClean="0">
                <a:solidFill>
                  <a:schemeClr val="tx1"/>
                </a:solidFill>
              </a:rPr>
              <a:t> </a:t>
            </a:r>
            <a:r>
              <a:rPr lang="pt-PT" sz="2100" b="0" dirty="0">
                <a:solidFill>
                  <a:schemeClr val="tx1"/>
                </a:solidFill>
              </a:rPr>
              <a:t>e de melhores financiamentos alternativos </a:t>
            </a:r>
            <a:r>
              <a:rPr lang="pt-PT" sz="2100" b="0" dirty="0" smtClean="0">
                <a:solidFill>
                  <a:schemeClr val="tx1"/>
                </a:solidFill>
              </a:rPr>
              <a:t>– bancos </a:t>
            </a:r>
            <a:r>
              <a:rPr lang="pt-PT" sz="2100" b="0" dirty="0">
                <a:solidFill>
                  <a:schemeClr val="tx1"/>
                </a:solidFill>
              </a:rPr>
              <a:t>com um maior peso de empresas </a:t>
            </a:r>
            <a:r>
              <a:rPr lang="pt-PT" sz="2100" b="0" dirty="0" smtClean="0">
                <a:solidFill>
                  <a:schemeClr val="tx1"/>
                </a:solidFill>
              </a:rPr>
              <a:t>improdutivas nas suas carteiras de crédito:</a:t>
            </a: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2100" b="0" dirty="0" smtClean="0">
                <a:solidFill>
                  <a:schemeClr val="tx1"/>
                </a:solidFill>
              </a:rPr>
              <a:t>Podem </a:t>
            </a:r>
            <a:r>
              <a:rPr lang="pt-PT" sz="2100" b="0" dirty="0">
                <a:solidFill>
                  <a:schemeClr val="tx1"/>
                </a:solidFill>
              </a:rPr>
              <a:t>fazer </a:t>
            </a:r>
            <a:r>
              <a:rPr lang="pt-PT" sz="2100" i="1" dirty="0" err="1" smtClean="0">
                <a:solidFill>
                  <a:schemeClr val="tx1"/>
                </a:solidFill>
              </a:rPr>
              <a:t>evergreening</a:t>
            </a:r>
            <a:r>
              <a:rPr lang="pt-PT" sz="2100" dirty="0">
                <a:solidFill>
                  <a:schemeClr val="tx1"/>
                </a:solidFill>
              </a:rPr>
              <a:t> </a:t>
            </a:r>
            <a:r>
              <a:rPr lang="pt-PT" sz="2100" dirty="0" smtClean="0">
                <a:solidFill>
                  <a:schemeClr val="tx1"/>
                </a:solidFill>
              </a:rPr>
              <a:t>                   menor </a:t>
            </a:r>
            <a:r>
              <a:rPr lang="pt-PT" sz="2100" dirty="0">
                <a:solidFill>
                  <a:schemeClr val="tx1"/>
                </a:solidFill>
              </a:rPr>
              <a:t>oferta de crédito a empresas produtivas</a:t>
            </a: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2100" dirty="0">
                <a:solidFill>
                  <a:schemeClr val="tx1"/>
                </a:solidFill>
              </a:rPr>
              <a:t>Mais dificilmente oferecem </a:t>
            </a:r>
            <a:r>
              <a:rPr lang="pt-PT" sz="2100" b="0" dirty="0" smtClean="0">
                <a:solidFill>
                  <a:schemeClr val="tx1"/>
                </a:solidFill>
              </a:rPr>
              <a:t>empréstimos em condições competitivas                    menor procura de crédito por parte das melhores empresas (aliás, em Portugal como noutros pa</a:t>
            </a:r>
            <a:r>
              <a:rPr lang="pt-PT" sz="2100" dirty="0" smtClean="0">
                <a:solidFill>
                  <a:schemeClr val="tx1"/>
                </a:solidFill>
              </a:rPr>
              <a:t>íses, as “melhores das melhores” recorrem ao mercado de capitais internacional, </a:t>
            </a:r>
            <a:r>
              <a:rPr lang="pt-PT" sz="2100" i="1" dirty="0" err="1" smtClean="0">
                <a:solidFill>
                  <a:schemeClr val="tx1"/>
                </a:solidFill>
              </a:rPr>
              <a:t>inter</a:t>
            </a:r>
            <a:r>
              <a:rPr lang="pt-PT" sz="2100" i="1" dirty="0" smtClean="0">
                <a:solidFill>
                  <a:schemeClr val="tx1"/>
                </a:solidFill>
              </a:rPr>
              <a:t> alia </a:t>
            </a:r>
            <a:r>
              <a:rPr lang="pt-PT" sz="2100" dirty="0" smtClean="0">
                <a:solidFill>
                  <a:schemeClr val="tx1"/>
                </a:solidFill>
              </a:rPr>
              <a:t>devido aos efeitos do CSPP).</a:t>
            </a:r>
            <a:endParaRPr lang="pt-PT" sz="2100" b="0" dirty="0" smtClean="0">
              <a:solidFill>
                <a:schemeClr val="tx1"/>
              </a:solidFill>
            </a:endParaRPr>
          </a:p>
          <a:p>
            <a:pPr marL="342900" lvl="1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pt-PT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2100" b="0" dirty="0"/>
          </a:p>
          <a:p>
            <a:pPr>
              <a:spcBef>
                <a:spcPts val="600"/>
              </a:spcBef>
              <a:spcAft>
                <a:spcPts val="1800"/>
              </a:spcAft>
            </a:pPr>
            <a:endParaRPr lang="pt-PT" b="0" dirty="0" smtClean="0"/>
          </a:p>
          <a:p>
            <a:pPr>
              <a:spcAft>
                <a:spcPts val="2400"/>
              </a:spcAft>
            </a:pPr>
            <a:endParaRPr lang="pt-PT" b="0" dirty="0" smtClean="0"/>
          </a:p>
          <a:p>
            <a:pPr>
              <a:spcAft>
                <a:spcPts val="2400"/>
              </a:spcAft>
            </a:pPr>
            <a:endParaRPr lang="pt-PT" b="0" dirty="0" smtClean="0"/>
          </a:p>
          <a:p>
            <a:pPr>
              <a:spcAft>
                <a:spcPts val="2400"/>
              </a:spcAft>
            </a:pPr>
            <a:endParaRPr lang="pt-PT" b="0" dirty="0" smtClean="0"/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pt-PT" b="0" dirty="0" smtClean="0"/>
          </a:p>
          <a:p>
            <a:pPr>
              <a:spcAft>
                <a:spcPts val="2400"/>
              </a:spcAft>
            </a:pPr>
            <a:endParaRPr lang="pt-PT" b="0" i="0" dirty="0"/>
          </a:p>
          <a:p>
            <a:pPr>
              <a:spcAft>
                <a:spcPts val="2400"/>
              </a:spcAft>
            </a:pPr>
            <a:endParaRPr lang="pt-PT" b="0" i="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/>
              <a:t>Afetação do crédito bancário e </a:t>
            </a:r>
            <a:r>
              <a:rPr lang="pt-PT" dirty="0" smtClean="0"/>
              <a:t>produtividade: factos </a:t>
            </a:r>
            <a:r>
              <a:rPr lang="pt-PT" dirty="0"/>
              <a:t>estilizados para Portugal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31</a:t>
            </a:fld>
            <a:endParaRPr lang="pt-PT"/>
          </a:p>
        </p:txBody>
      </p:sp>
      <p:sp>
        <p:nvSpPr>
          <p:cNvPr id="7" name="Right Arrow 6"/>
          <p:cNvSpPr/>
          <p:nvPr/>
        </p:nvSpPr>
        <p:spPr>
          <a:xfrm>
            <a:off x="7449902" y="3462646"/>
            <a:ext cx="713432" cy="200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ight Arrow 7"/>
          <p:cNvSpPr/>
          <p:nvPr/>
        </p:nvSpPr>
        <p:spPr>
          <a:xfrm>
            <a:off x="7671918" y="3037847"/>
            <a:ext cx="713432" cy="200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9" name="Right Arrow 8"/>
          <p:cNvSpPr/>
          <p:nvPr/>
        </p:nvSpPr>
        <p:spPr>
          <a:xfrm>
            <a:off x="4546610" y="4724248"/>
            <a:ext cx="713432" cy="200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10" name="Right Arrow 9"/>
          <p:cNvSpPr/>
          <p:nvPr/>
        </p:nvSpPr>
        <p:spPr>
          <a:xfrm>
            <a:off x="8512178" y="5160131"/>
            <a:ext cx="713432" cy="200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10560844" y="6350400"/>
            <a:ext cx="1079156" cy="259200"/>
          </a:xfrm>
        </p:spPr>
        <p:txBody>
          <a:bodyPr/>
          <a:lstStyle/>
          <a:p>
            <a:r>
              <a:rPr lang="pt-PT" dirty="0" smtClean="0"/>
              <a:t>31 Maio 2019</a:t>
            </a:r>
            <a:endParaRPr lang="pt-PT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373979" y="369992"/>
            <a:ext cx="3266021" cy="3602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pt-PT" dirty="0" smtClean="0"/>
              <a:t>III. Análise </a:t>
            </a:r>
            <a:r>
              <a:rPr lang="pt-PT" dirty="0"/>
              <a:t>econométrica</a:t>
            </a:r>
          </a:p>
        </p:txBody>
      </p:sp>
    </p:spTree>
    <p:extLst>
      <p:ext uri="{BB962C8B-B14F-4D97-AF65-F5344CB8AC3E}">
        <p14:creationId xmlns:p14="http://schemas.microsoft.com/office/powerpoint/2010/main" val="158306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32</a:t>
            </a:fld>
            <a:endParaRPr lang="pt-PT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2384" y="929254"/>
            <a:ext cx="9887232" cy="900000"/>
          </a:xfrm>
        </p:spPr>
        <p:txBody>
          <a:bodyPr/>
          <a:lstStyle/>
          <a:p>
            <a:r>
              <a:rPr lang="pt-PT" dirty="0" err="1" smtClean="0"/>
              <a:t>Outline</a:t>
            </a:r>
            <a:endParaRPr lang="pt-PT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560844" y="6350400"/>
            <a:ext cx="1079156" cy="259200"/>
          </a:xfrm>
        </p:spPr>
        <p:txBody>
          <a:bodyPr/>
          <a:lstStyle/>
          <a:p>
            <a:r>
              <a:rPr lang="pt-PT" dirty="0" smtClean="0"/>
              <a:t>31 Maio 2019</a:t>
            </a:r>
            <a:endParaRPr lang="pt-PT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27146" y="6350400"/>
            <a:ext cx="9000000" cy="259200"/>
          </a:xfrm>
        </p:spPr>
        <p:txBody>
          <a:bodyPr/>
          <a:lstStyle/>
          <a:p>
            <a:r>
              <a:rPr lang="pt-PT" sz="1000" dirty="0"/>
              <a:t>Alocação do crédito bancário e produtividade: factos estilizados para Portugal</a:t>
            </a:r>
            <a:endParaRPr lang="pt-PT" dirty="0"/>
          </a:p>
        </p:txBody>
      </p:sp>
      <p:sp>
        <p:nvSpPr>
          <p:cNvPr id="10" name="Rectangle 9"/>
          <p:cNvSpPr/>
          <p:nvPr/>
        </p:nvSpPr>
        <p:spPr>
          <a:xfrm>
            <a:off x="1152383" y="2196333"/>
            <a:ext cx="8444197" cy="6397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romanUcPeriod"/>
            </a:pPr>
            <a:r>
              <a:rPr lang="pt-PT" sz="2000" dirty="0" smtClean="0"/>
              <a:t>Dados</a:t>
            </a:r>
            <a:endParaRPr lang="pt-PT" sz="2000" dirty="0"/>
          </a:p>
        </p:txBody>
      </p:sp>
      <p:sp>
        <p:nvSpPr>
          <p:cNvPr id="15" name="Rectangle 14"/>
          <p:cNvSpPr/>
          <p:nvPr/>
        </p:nvSpPr>
        <p:spPr>
          <a:xfrm>
            <a:off x="1152381" y="3959790"/>
            <a:ext cx="8444199" cy="10318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romanUcPeriod" startAt="3"/>
            </a:pPr>
            <a:endParaRPr lang="pt-PT" sz="2000" dirty="0" smtClean="0"/>
          </a:p>
          <a:p>
            <a:pPr marL="514350" indent="-514350">
              <a:buFont typeface="+mj-lt"/>
              <a:buAutoNum type="romanUcPeriod" startAt="3"/>
            </a:pPr>
            <a:r>
              <a:rPr lang="pt-PT" sz="2000" dirty="0" err="1" smtClean="0"/>
              <a:t>Reafetação</a:t>
            </a:r>
            <a:r>
              <a:rPr lang="pt-PT" sz="2000" dirty="0" smtClean="0"/>
              <a:t> </a:t>
            </a:r>
            <a:r>
              <a:rPr lang="pt-PT" sz="2000" dirty="0"/>
              <a:t>do crédito </a:t>
            </a:r>
            <a:r>
              <a:rPr lang="pt-PT" sz="2000" dirty="0" smtClean="0"/>
              <a:t>bancário: </a:t>
            </a:r>
            <a:r>
              <a:rPr lang="pt-PT" sz="2000" dirty="0"/>
              <a:t>análise econométrica</a:t>
            </a:r>
          </a:p>
          <a:p>
            <a:pPr marL="514350" indent="-514350">
              <a:buFont typeface="+mj-lt"/>
              <a:buAutoNum type="romanUcPeriod" startAt="3"/>
            </a:pPr>
            <a:endParaRPr lang="pt-PT" sz="2000" dirty="0"/>
          </a:p>
        </p:txBody>
      </p:sp>
      <p:sp>
        <p:nvSpPr>
          <p:cNvPr id="16" name="Rectangle 15"/>
          <p:cNvSpPr/>
          <p:nvPr/>
        </p:nvSpPr>
        <p:spPr>
          <a:xfrm>
            <a:off x="1152383" y="2968168"/>
            <a:ext cx="8444197" cy="8595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spcAft>
                <a:spcPts val="2400"/>
              </a:spcAft>
              <a:buFont typeface="+mj-lt"/>
              <a:buAutoNum type="romanUcPeriod" startAt="2"/>
            </a:pPr>
            <a:r>
              <a:rPr lang="pt-PT" sz="2000" dirty="0"/>
              <a:t>Afetação do crédito </a:t>
            </a:r>
            <a:r>
              <a:rPr lang="pt-PT" sz="2000" dirty="0" smtClean="0"/>
              <a:t>bancário: </a:t>
            </a:r>
            <a:r>
              <a:rPr lang="pt-PT" sz="2000" dirty="0"/>
              <a:t>caracterização descritiva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52383" y="5123718"/>
            <a:ext cx="8444197" cy="639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romanUcPeriod" startAt="4"/>
            </a:pPr>
            <a:r>
              <a:rPr lang="pt-PT" sz="2000" dirty="0" smtClean="0"/>
              <a:t>Conclusões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234794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384" y="1440000"/>
            <a:ext cx="9887232" cy="360225"/>
          </a:xfrm>
        </p:spPr>
        <p:txBody>
          <a:bodyPr/>
          <a:lstStyle/>
          <a:p>
            <a:r>
              <a:rPr lang="pt-PT" dirty="0" smtClean="0"/>
              <a:t>Principais resultados (I)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384" y="2192866"/>
            <a:ext cx="9887232" cy="3594985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pt-PT" sz="2600" b="0" dirty="0" smtClean="0"/>
              <a:t>Uma fração muito substancial do </a:t>
            </a:r>
            <a:r>
              <a:rPr lang="pt-PT" sz="2600" b="0" i="1" dirty="0" smtClean="0"/>
              <a:t>stock</a:t>
            </a:r>
            <a:r>
              <a:rPr lang="pt-PT" sz="2600" b="0" dirty="0" smtClean="0"/>
              <a:t> de crédito concedido por bancos residentes encontra-se afeta a categorias de empresas de muito fraca produtividade.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2300" b="0" dirty="0" smtClean="0"/>
              <a:t>Essa fração subiu em 2008-2013, e diminuiu em 2013-2016.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2300" b="0" dirty="0" smtClean="0"/>
              <a:t>O problema assume grande relevo nos setores da construção e do imobiliário, mas não se confina a estes setores, </a:t>
            </a:r>
            <a:r>
              <a:rPr lang="pt-PT" sz="2300" b="0" dirty="0"/>
              <a:t>nem às empresas </a:t>
            </a:r>
            <a:r>
              <a:rPr lang="pt-PT" sz="2300" b="0" i="1" dirty="0" smtClean="0"/>
              <a:t>zombie.</a:t>
            </a:r>
            <a:endParaRPr lang="pt-PT" sz="2300" b="0" dirty="0" smtClean="0"/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2300" b="0" dirty="0" smtClean="0"/>
              <a:t>A fração de crédito afeta a empresas improdutivas é superior à respetiva fração do </a:t>
            </a:r>
            <a:r>
              <a:rPr lang="pt-PT" sz="2300" b="0" i="1" dirty="0" smtClean="0"/>
              <a:t>stock</a:t>
            </a:r>
            <a:r>
              <a:rPr lang="pt-PT" sz="2300" b="0" dirty="0" smtClean="0"/>
              <a:t> de capital.</a:t>
            </a:r>
          </a:p>
          <a:p>
            <a:pPr>
              <a:spcAft>
                <a:spcPts val="2400"/>
              </a:spcAft>
            </a:pPr>
            <a:endParaRPr lang="pt-PT" b="0" dirty="0" smtClean="0"/>
          </a:p>
          <a:p>
            <a:pPr>
              <a:spcAft>
                <a:spcPts val="2400"/>
              </a:spcAft>
            </a:pPr>
            <a:endParaRPr lang="pt-PT" b="0" dirty="0" smtClean="0"/>
          </a:p>
          <a:p>
            <a:pPr>
              <a:spcAft>
                <a:spcPts val="2400"/>
              </a:spcAft>
            </a:pPr>
            <a:endParaRPr lang="pt-PT" b="0" dirty="0" smtClean="0"/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pt-PT" b="0" dirty="0" smtClean="0"/>
          </a:p>
          <a:p>
            <a:pPr>
              <a:spcAft>
                <a:spcPts val="2400"/>
              </a:spcAft>
            </a:pPr>
            <a:endParaRPr lang="pt-PT" b="0" i="0" dirty="0"/>
          </a:p>
          <a:p>
            <a:pPr>
              <a:spcAft>
                <a:spcPts val="2400"/>
              </a:spcAft>
            </a:pPr>
            <a:endParaRPr lang="pt-PT" b="0" i="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/>
              <a:t>Afetação do crédito bancário e </a:t>
            </a:r>
            <a:r>
              <a:rPr lang="pt-PT" dirty="0" smtClean="0"/>
              <a:t>produtividade: factos </a:t>
            </a:r>
            <a:r>
              <a:rPr lang="pt-PT" dirty="0"/>
              <a:t>estilizados para Portugal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33</a:t>
            </a:fld>
            <a:endParaRPr lang="pt-PT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0560844" y="6350400"/>
            <a:ext cx="1079156" cy="259200"/>
          </a:xfrm>
        </p:spPr>
        <p:txBody>
          <a:bodyPr/>
          <a:lstStyle/>
          <a:p>
            <a:r>
              <a:rPr lang="pt-PT" dirty="0" smtClean="0"/>
              <a:t>31 Maio 2019</a:t>
            </a:r>
            <a:endParaRPr lang="pt-PT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73979" y="369992"/>
            <a:ext cx="3266021" cy="3602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pt-PT" dirty="0" smtClean="0"/>
              <a:t>IV. Conclusões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2246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384" y="1440000"/>
            <a:ext cx="9887232" cy="360225"/>
          </a:xfrm>
        </p:spPr>
        <p:txBody>
          <a:bodyPr/>
          <a:lstStyle/>
          <a:p>
            <a:r>
              <a:rPr lang="pt-PT" dirty="0" smtClean="0"/>
              <a:t>Principais resultados (II)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383" y="2192866"/>
            <a:ext cx="10312785" cy="3594985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pt-PT" sz="2600" b="0" dirty="0" smtClean="0"/>
              <a:t>A </a:t>
            </a:r>
            <a:r>
              <a:rPr lang="pt-PT" sz="2600" b="0" dirty="0" err="1" smtClean="0"/>
              <a:t>reafetação</a:t>
            </a:r>
            <a:r>
              <a:rPr lang="pt-PT" sz="2600" b="0" dirty="0" smtClean="0"/>
              <a:t> do crédito em benefício de empresas mais produtivas é dificultada pela má afetação pré-existente.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2300" b="0" dirty="0" err="1" smtClean="0"/>
              <a:t>Reafetação</a:t>
            </a:r>
            <a:r>
              <a:rPr lang="pt-PT" sz="2300" b="0" dirty="0" smtClean="0"/>
              <a:t> é mais lenta em setores com maior fração de crédito afeto a empresas improdutivas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2300" b="0" dirty="0" smtClean="0"/>
              <a:t>É também mais lenta a </a:t>
            </a:r>
            <a:r>
              <a:rPr lang="pt-PT" sz="2300" b="0" dirty="0" err="1" smtClean="0"/>
              <a:t>reafetação</a:t>
            </a:r>
            <a:r>
              <a:rPr lang="pt-PT" sz="2300" b="0" dirty="0" smtClean="0"/>
              <a:t> das carteiras de crédito de grupos bancários onde o peso do crédito </a:t>
            </a:r>
            <a:r>
              <a:rPr lang="pt-PT" sz="2300" b="0" dirty="0"/>
              <a:t>afeto a empresas </a:t>
            </a:r>
            <a:r>
              <a:rPr lang="pt-PT" sz="2300" b="0" dirty="0" smtClean="0"/>
              <a:t>improdutivas é maior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2300" b="0" dirty="0" smtClean="0"/>
              <a:t>Os resultados são robustos: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2300" b="0" dirty="0">
                <a:solidFill>
                  <a:schemeClr val="tx1"/>
                </a:solidFill>
              </a:rPr>
              <a:t>à utilização da produtividade do trabalho em vez da TFP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2300" b="0" dirty="0">
                <a:solidFill>
                  <a:schemeClr val="tx1"/>
                </a:solidFill>
              </a:rPr>
              <a:t>à exclusão das empresas com VAB&lt;=0 do conceito de empresas improdutivas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2300" b="0" dirty="0">
                <a:solidFill>
                  <a:schemeClr val="tx1"/>
                </a:solidFill>
              </a:rPr>
              <a:t>(na maioria dos casos) à exclusão da amostra dos setores da construção e do imobiliário</a:t>
            </a:r>
          </a:p>
          <a:p>
            <a:pPr>
              <a:spcAft>
                <a:spcPts val="2400"/>
              </a:spcAft>
            </a:pPr>
            <a:endParaRPr lang="pt-PT" b="0" dirty="0" smtClean="0"/>
          </a:p>
          <a:p>
            <a:pPr>
              <a:spcAft>
                <a:spcPts val="2400"/>
              </a:spcAft>
            </a:pPr>
            <a:endParaRPr lang="pt-PT" b="0" dirty="0" smtClean="0"/>
          </a:p>
          <a:p>
            <a:pPr>
              <a:spcAft>
                <a:spcPts val="2400"/>
              </a:spcAft>
            </a:pPr>
            <a:endParaRPr lang="pt-PT" b="0" dirty="0" smtClean="0"/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pt-PT" b="0" dirty="0" smtClean="0"/>
          </a:p>
          <a:p>
            <a:pPr>
              <a:spcAft>
                <a:spcPts val="2400"/>
              </a:spcAft>
            </a:pPr>
            <a:endParaRPr lang="pt-PT" b="0" i="0" dirty="0"/>
          </a:p>
          <a:p>
            <a:pPr>
              <a:spcAft>
                <a:spcPts val="2400"/>
              </a:spcAft>
            </a:pPr>
            <a:endParaRPr lang="pt-PT" b="0" i="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/>
              <a:t>Afetação do crédito bancário e </a:t>
            </a:r>
            <a:r>
              <a:rPr lang="pt-PT" dirty="0" smtClean="0"/>
              <a:t>produtividade: factos </a:t>
            </a:r>
            <a:r>
              <a:rPr lang="pt-PT" dirty="0"/>
              <a:t>estilizados para Portugal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34</a:t>
            </a:fld>
            <a:endParaRPr lang="pt-PT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0560844" y="6350400"/>
            <a:ext cx="1079156" cy="259200"/>
          </a:xfrm>
        </p:spPr>
        <p:txBody>
          <a:bodyPr/>
          <a:lstStyle/>
          <a:p>
            <a:r>
              <a:rPr lang="pt-PT" dirty="0" smtClean="0"/>
              <a:t>31 Maio 2019</a:t>
            </a:r>
            <a:endParaRPr lang="pt-PT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73979" y="369992"/>
            <a:ext cx="3266021" cy="3602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pt-PT" dirty="0" smtClean="0"/>
              <a:t>IV. Conclusões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5573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884" y="2760800"/>
            <a:ext cx="10487616" cy="1023800"/>
          </a:xfrm>
        </p:spPr>
        <p:txBody>
          <a:bodyPr/>
          <a:lstStyle/>
          <a:p>
            <a:pPr algn="ctr"/>
            <a:r>
              <a:rPr lang="pt-PT" sz="4800" dirty="0" smtClean="0"/>
              <a:t>Questões?</a:t>
            </a:r>
            <a:endParaRPr lang="pt-PT" sz="4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/>
              <a:t>Afetação do crédito bancário e </a:t>
            </a:r>
            <a:r>
              <a:rPr lang="pt-PT" dirty="0" smtClean="0"/>
              <a:t>produtividade: factos </a:t>
            </a:r>
            <a:r>
              <a:rPr lang="pt-PT" dirty="0"/>
              <a:t>estilizados para Portugal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35</a:t>
            </a:fld>
            <a:endParaRPr lang="pt-PT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0560844" y="6350400"/>
            <a:ext cx="1079156" cy="259200"/>
          </a:xfrm>
        </p:spPr>
        <p:txBody>
          <a:bodyPr/>
          <a:lstStyle/>
          <a:p>
            <a:r>
              <a:rPr lang="pt-PT" dirty="0" smtClean="0"/>
              <a:t>31 Maio 2019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0654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36</a:t>
            </a:fld>
            <a:endParaRPr lang="pt-PT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52384" y="2192866"/>
            <a:ext cx="9887232" cy="3177733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pt-PT" b="0" dirty="0" smtClean="0"/>
          </a:p>
          <a:p>
            <a:pPr algn="ctr">
              <a:spcAft>
                <a:spcPts val="2400"/>
              </a:spcAft>
            </a:pPr>
            <a:r>
              <a:rPr lang="pt-PT" sz="4800" b="0" i="0" dirty="0" smtClean="0"/>
              <a:t>INFORMAÇÃO ADICIONAL</a:t>
            </a:r>
            <a:endParaRPr lang="pt-PT" sz="4800" b="0" i="0" dirty="0"/>
          </a:p>
          <a:p>
            <a:pPr>
              <a:spcAft>
                <a:spcPts val="2400"/>
              </a:spcAft>
            </a:pPr>
            <a:endParaRPr lang="pt-PT" b="0" i="0" dirty="0" smtClean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27146" y="6350400"/>
            <a:ext cx="9000000" cy="259200"/>
          </a:xfrm>
        </p:spPr>
        <p:txBody>
          <a:bodyPr/>
          <a:lstStyle/>
          <a:p>
            <a:r>
              <a:rPr lang="pt-PT" dirty="0"/>
              <a:t>Afetação do crédito bancário e </a:t>
            </a:r>
            <a:r>
              <a:rPr lang="pt-PT" dirty="0" smtClean="0"/>
              <a:t>produtividade: factos </a:t>
            </a:r>
            <a:r>
              <a:rPr lang="pt-PT" dirty="0"/>
              <a:t>estilizados para Portugal</a:t>
            </a:r>
          </a:p>
        </p:txBody>
      </p:sp>
    </p:spTree>
    <p:extLst>
      <p:ext uri="{BB962C8B-B14F-4D97-AF65-F5344CB8AC3E}">
        <p14:creationId xmlns:p14="http://schemas.microsoft.com/office/powerpoint/2010/main" val="357344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37</a:t>
            </a:fld>
            <a:endParaRPr lang="pt-PT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377" y="1050029"/>
            <a:ext cx="8934623" cy="496977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27146" y="6350400"/>
            <a:ext cx="9000000" cy="259200"/>
          </a:xfrm>
        </p:spPr>
        <p:txBody>
          <a:bodyPr/>
          <a:lstStyle/>
          <a:p>
            <a:r>
              <a:rPr lang="pt-PT" dirty="0"/>
              <a:t>Afetação do crédito bancário e </a:t>
            </a:r>
            <a:r>
              <a:rPr lang="pt-PT" dirty="0" smtClean="0"/>
              <a:t>produtividade: factos </a:t>
            </a:r>
            <a:r>
              <a:rPr lang="pt-PT" dirty="0"/>
              <a:t>estilizados para Portugal</a:t>
            </a:r>
          </a:p>
        </p:txBody>
      </p:sp>
    </p:spTree>
    <p:extLst>
      <p:ext uri="{BB962C8B-B14F-4D97-AF65-F5344CB8AC3E}">
        <p14:creationId xmlns:p14="http://schemas.microsoft.com/office/powerpoint/2010/main" val="191759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38</a:t>
            </a:fld>
            <a:endParaRPr lang="pt-PT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750" y="989826"/>
            <a:ext cx="6088791" cy="549017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27146" y="6350400"/>
            <a:ext cx="9000000" cy="259200"/>
          </a:xfrm>
        </p:spPr>
        <p:txBody>
          <a:bodyPr/>
          <a:lstStyle/>
          <a:p>
            <a:r>
              <a:rPr lang="pt-PT" dirty="0"/>
              <a:t>Afetação do crédito bancário e </a:t>
            </a:r>
            <a:r>
              <a:rPr lang="pt-PT" dirty="0" smtClean="0"/>
              <a:t>produtividade: factos </a:t>
            </a:r>
            <a:r>
              <a:rPr lang="pt-PT" dirty="0"/>
              <a:t>estilizados para Portugal</a:t>
            </a:r>
          </a:p>
        </p:txBody>
      </p:sp>
    </p:spTree>
    <p:extLst>
      <p:ext uri="{BB962C8B-B14F-4D97-AF65-F5344CB8AC3E}">
        <p14:creationId xmlns:p14="http://schemas.microsoft.com/office/powerpoint/2010/main" val="207930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39</a:t>
            </a:fld>
            <a:endParaRPr lang="pt-PT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64" y="985052"/>
            <a:ext cx="11187636" cy="513705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27146" y="6350400"/>
            <a:ext cx="9000000" cy="259200"/>
          </a:xfrm>
        </p:spPr>
        <p:txBody>
          <a:bodyPr/>
          <a:lstStyle/>
          <a:p>
            <a:r>
              <a:rPr lang="pt-PT" dirty="0"/>
              <a:t>Afetação do crédito bancário e </a:t>
            </a:r>
            <a:r>
              <a:rPr lang="pt-PT" dirty="0" smtClean="0"/>
              <a:t>produtividade: factos </a:t>
            </a:r>
            <a:r>
              <a:rPr lang="pt-PT" dirty="0"/>
              <a:t>estilizados para Portugal</a:t>
            </a:r>
          </a:p>
        </p:txBody>
      </p:sp>
    </p:spTree>
    <p:extLst>
      <p:ext uri="{BB962C8B-B14F-4D97-AF65-F5344CB8AC3E}">
        <p14:creationId xmlns:p14="http://schemas.microsoft.com/office/powerpoint/2010/main" val="12150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384" y="1440000"/>
            <a:ext cx="9887232" cy="360225"/>
          </a:xfrm>
        </p:spPr>
        <p:txBody>
          <a:bodyPr/>
          <a:lstStyle/>
          <a:p>
            <a:r>
              <a:rPr lang="pt-PT" dirty="0"/>
              <a:t>Literatura relevante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000" dirty="0"/>
              <a:t>Alocação do crédito bancário e produtividade: factos estilizados para Portugal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4</a:t>
            </a:fld>
            <a:endParaRPr lang="pt-PT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152000" y="2001600"/>
            <a:ext cx="9889200" cy="4168800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pt-PT" b="0" dirty="0"/>
              <a:t>Diversos estudos recentes concluem que, em Portugal, a eficiência na afetação de recursos (sobretudo do capital) se deteriorou na primeira década deste </a:t>
            </a:r>
            <a:r>
              <a:rPr lang="pt-PT" b="0" dirty="0" smtClean="0"/>
              <a:t>século (</a:t>
            </a:r>
            <a:r>
              <a:rPr lang="pt-PT" sz="1900" b="0" dirty="0" smtClean="0">
                <a:solidFill>
                  <a:schemeClr val="tx1"/>
                </a:solidFill>
              </a:rPr>
              <a:t>Dias </a:t>
            </a:r>
            <a:r>
              <a:rPr lang="pt-PT" sz="1900" b="0" i="1" dirty="0" err="1">
                <a:solidFill>
                  <a:schemeClr val="tx1"/>
                </a:solidFill>
              </a:rPr>
              <a:t>et</a:t>
            </a:r>
            <a:r>
              <a:rPr lang="pt-PT" sz="1900" b="0" i="1" dirty="0">
                <a:solidFill>
                  <a:schemeClr val="tx1"/>
                </a:solidFill>
              </a:rPr>
              <a:t> al. </a:t>
            </a:r>
            <a:r>
              <a:rPr lang="pt-PT" sz="1900" b="0" dirty="0">
                <a:solidFill>
                  <a:schemeClr val="tx1"/>
                </a:solidFill>
              </a:rPr>
              <a:t>(2016</a:t>
            </a:r>
            <a:r>
              <a:rPr lang="pt-PT" sz="1900" b="0" dirty="0" smtClean="0">
                <a:solidFill>
                  <a:schemeClr val="tx1"/>
                </a:solidFill>
              </a:rPr>
              <a:t>); </a:t>
            </a:r>
            <a:r>
              <a:rPr lang="pt-PT" sz="1900" b="0" dirty="0" err="1" smtClean="0">
                <a:solidFill>
                  <a:schemeClr val="tx1"/>
                </a:solidFill>
              </a:rPr>
              <a:t>Gopinath</a:t>
            </a:r>
            <a:r>
              <a:rPr lang="pt-PT" sz="1900" b="0" dirty="0" smtClean="0">
                <a:solidFill>
                  <a:schemeClr val="tx1"/>
                </a:solidFill>
              </a:rPr>
              <a:t> </a:t>
            </a:r>
            <a:r>
              <a:rPr lang="pt-PT" sz="1900" b="0" i="1" dirty="0" err="1">
                <a:solidFill>
                  <a:schemeClr val="tx1"/>
                </a:solidFill>
              </a:rPr>
              <a:t>et</a:t>
            </a:r>
            <a:r>
              <a:rPr lang="pt-PT" sz="1900" b="0" i="1" dirty="0">
                <a:solidFill>
                  <a:schemeClr val="tx1"/>
                </a:solidFill>
              </a:rPr>
              <a:t> al. </a:t>
            </a:r>
            <a:r>
              <a:rPr lang="pt-PT" sz="1900" b="0" dirty="0">
                <a:solidFill>
                  <a:schemeClr val="tx1"/>
                </a:solidFill>
              </a:rPr>
              <a:t>(2017</a:t>
            </a:r>
            <a:r>
              <a:rPr lang="pt-PT" sz="1900" b="0" dirty="0" smtClean="0">
                <a:solidFill>
                  <a:schemeClr val="tx1"/>
                </a:solidFill>
              </a:rPr>
              <a:t>); Reis (2013)), com uma melhoria moderada em alguns setores desde então (Dias e Marques, 2018).</a:t>
            </a:r>
            <a:endParaRPr lang="pt-PT" sz="1900" b="0" dirty="0">
              <a:solidFill>
                <a:schemeClr val="tx1"/>
              </a:solidFill>
            </a:endParaRPr>
          </a:p>
          <a:p>
            <a:pPr marL="457200" indent="-457200" algn="just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pt-PT" b="0" dirty="0" smtClean="0"/>
              <a:t>Por </a:t>
            </a:r>
            <a:r>
              <a:rPr lang="pt-PT" b="0" dirty="0"/>
              <a:t>vezes esses estudos sugerem que o sistema bancário pode ter contribuído para essa má afetação, mas não estudam explicitamente a afetação do crédito bancário: este trabalho preenche essa lacuna.</a:t>
            </a:r>
          </a:p>
          <a:p>
            <a:pPr marL="457200" indent="-457200" algn="just">
              <a:lnSpc>
                <a:spcPct val="134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pt-PT" b="0" dirty="0"/>
              <a:t>A literatura mostra também que uma má afetação de recursos dificulta a </a:t>
            </a:r>
            <a:r>
              <a:rPr lang="pt-PT" b="0" dirty="0" err="1"/>
              <a:t>reafetação</a:t>
            </a:r>
            <a:r>
              <a:rPr lang="pt-PT" b="0" dirty="0"/>
              <a:t> em benefício de empresas mais produtivas (um exemplo de má afetação é a sobrevivência de empresas </a:t>
            </a:r>
            <a:r>
              <a:rPr lang="pt-PT" b="0" i="1" dirty="0"/>
              <a:t>zombi</a:t>
            </a:r>
            <a:r>
              <a:rPr lang="pt-PT" b="0" dirty="0"/>
              <a:t>e).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PT" sz="1900" b="0" dirty="0">
                <a:solidFill>
                  <a:schemeClr val="tx1"/>
                </a:solidFill>
              </a:rPr>
              <a:t>Caballero </a:t>
            </a:r>
            <a:r>
              <a:rPr lang="pt-PT" sz="1900" b="0" dirty="0" err="1">
                <a:solidFill>
                  <a:schemeClr val="tx1"/>
                </a:solidFill>
              </a:rPr>
              <a:t>et</a:t>
            </a:r>
            <a:r>
              <a:rPr lang="pt-PT" sz="1900" b="0" dirty="0">
                <a:solidFill>
                  <a:schemeClr val="tx1"/>
                </a:solidFill>
              </a:rPr>
              <a:t> al. (2008)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PT" sz="1900" b="0" dirty="0" err="1">
                <a:solidFill>
                  <a:schemeClr val="tx1"/>
                </a:solidFill>
              </a:rPr>
              <a:t>McGowan</a:t>
            </a:r>
            <a:r>
              <a:rPr lang="pt-PT" sz="1900" b="0" dirty="0">
                <a:solidFill>
                  <a:schemeClr val="tx1"/>
                </a:solidFill>
              </a:rPr>
              <a:t> </a:t>
            </a:r>
            <a:r>
              <a:rPr lang="pt-PT" sz="1900" b="0" dirty="0" err="1">
                <a:solidFill>
                  <a:schemeClr val="tx1"/>
                </a:solidFill>
              </a:rPr>
              <a:t>et</a:t>
            </a:r>
            <a:r>
              <a:rPr lang="pt-PT" sz="1900" b="0" dirty="0">
                <a:solidFill>
                  <a:schemeClr val="tx1"/>
                </a:solidFill>
              </a:rPr>
              <a:t> al. (2017)</a:t>
            </a:r>
          </a:p>
          <a:p>
            <a:pPr>
              <a:spcAft>
                <a:spcPts val="2400"/>
              </a:spcAft>
            </a:pPr>
            <a:endParaRPr lang="pt-PT" b="0" i="0" dirty="0" smtClean="0">
              <a:latin typeface="Cambria Math" panose="02040503050406030204" pitchFamily="18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0560844" y="6350400"/>
            <a:ext cx="1079156" cy="259200"/>
          </a:xfrm>
        </p:spPr>
        <p:txBody>
          <a:bodyPr/>
          <a:lstStyle/>
          <a:p>
            <a:r>
              <a:rPr lang="pt-PT" dirty="0" smtClean="0"/>
              <a:t>31 Maio 2019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0855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5</a:t>
            </a:fld>
            <a:endParaRPr lang="pt-PT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2384" y="929254"/>
            <a:ext cx="9887232" cy="900000"/>
          </a:xfrm>
        </p:spPr>
        <p:txBody>
          <a:bodyPr/>
          <a:lstStyle/>
          <a:p>
            <a:r>
              <a:rPr lang="pt-PT" dirty="0" err="1" smtClean="0"/>
              <a:t>Outline</a:t>
            </a:r>
            <a:endParaRPr lang="pt-PT" dirty="0"/>
          </a:p>
        </p:txBody>
      </p:sp>
      <p:sp>
        <p:nvSpPr>
          <p:cNvPr id="9" name="Rectangle 8"/>
          <p:cNvSpPr/>
          <p:nvPr/>
        </p:nvSpPr>
        <p:spPr>
          <a:xfrm>
            <a:off x="1152383" y="2196333"/>
            <a:ext cx="8444197" cy="639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romanUcPeriod"/>
            </a:pPr>
            <a:r>
              <a:rPr lang="pt-PT" sz="2000" dirty="0" smtClean="0"/>
              <a:t>Dados</a:t>
            </a:r>
            <a:endParaRPr lang="pt-PT" sz="2000" dirty="0"/>
          </a:p>
        </p:txBody>
      </p:sp>
      <p:sp>
        <p:nvSpPr>
          <p:cNvPr id="11" name="Rectangle 10"/>
          <p:cNvSpPr/>
          <p:nvPr/>
        </p:nvSpPr>
        <p:spPr>
          <a:xfrm>
            <a:off x="1152381" y="3959790"/>
            <a:ext cx="8444199" cy="1031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romanUcPeriod" startAt="3"/>
            </a:pPr>
            <a:endParaRPr lang="pt-PT" sz="2000" dirty="0" smtClean="0"/>
          </a:p>
          <a:p>
            <a:pPr marL="514350" indent="-514350">
              <a:buFont typeface="+mj-lt"/>
              <a:buAutoNum type="romanUcPeriod" startAt="3"/>
            </a:pPr>
            <a:r>
              <a:rPr lang="pt-PT" sz="2000" dirty="0" err="1" smtClean="0"/>
              <a:t>Reafetação</a:t>
            </a:r>
            <a:r>
              <a:rPr lang="pt-PT" sz="2000" dirty="0" smtClean="0"/>
              <a:t> </a:t>
            </a:r>
            <a:r>
              <a:rPr lang="pt-PT" sz="2000" dirty="0"/>
              <a:t>do crédito </a:t>
            </a:r>
            <a:r>
              <a:rPr lang="pt-PT" sz="2000" dirty="0" smtClean="0"/>
              <a:t>bancário: </a:t>
            </a:r>
            <a:r>
              <a:rPr lang="pt-PT" sz="2000" dirty="0"/>
              <a:t>análise econométrica</a:t>
            </a:r>
          </a:p>
          <a:p>
            <a:pPr marL="514350" indent="-514350">
              <a:buFont typeface="+mj-lt"/>
              <a:buAutoNum type="romanUcPeriod" startAt="3"/>
            </a:pPr>
            <a:endParaRPr lang="pt-PT" sz="2000" dirty="0"/>
          </a:p>
        </p:txBody>
      </p:sp>
      <p:sp>
        <p:nvSpPr>
          <p:cNvPr id="12" name="Rectangle 11"/>
          <p:cNvSpPr/>
          <p:nvPr/>
        </p:nvSpPr>
        <p:spPr>
          <a:xfrm>
            <a:off x="1152383" y="2968168"/>
            <a:ext cx="8444197" cy="8595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spcAft>
                <a:spcPts val="2400"/>
              </a:spcAft>
              <a:buFont typeface="+mj-lt"/>
              <a:buAutoNum type="romanUcPeriod" startAt="2"/>
            </a:pPr>
            <a:r>
              <a:rPr lang="pt-PT" sz="2000" dirty="0"/>
              <a:t>Afetação do crédito </a:t>
            </a:r>
            <a:r>
              <a:rPr lang="pt-PT" sz="2000" dirty="0" smtClean="0"/>
              <a:t>bancário: </a:t>
            </a:r>
            <a:r>
              <a:rPr lang="pt-PT" sz="2000" dirty="0"/>
              <a:t>caracterização descritiva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560844" y="6350400"/>
            <a:ext cx="1079156" cy="259200"/>
          </a:xfrm>
        </p:spPr>
        <p:txBody>
          <a:bodyPr/>
          <a:lstStyle/>
          <a:p>
            <a:r>
              <a:rPr lang="pt-PT" dirty="0" smtClean="0"/>
              <a:t>31 Maio 2019</a:t>
            </a:r>
            <a:endParaRPr lang="pt-PT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27146" y="6350400"/>
            <a:ext cx="9000000" cy="259200"/>
          </a:xfrm>
        </p:spPr>
        <p:txBody>
          <a:bodyPr/>
          <a:lstStyle/>
          <a:p>
            <a:r>
              <a:rPr lang="pt-PT" sz="1000" dirty="0"/>
              <a:t>Alocação do crédito bancário e produtividade: factos estilizados para Portugal</a:t>
            </a:r>
            <a:endParaRPr lang="pt-PT" dirty="0"/>
          </a:p>
        </p:txBody>
      </p:sp>
      <p:sp>
        <p:nvSpPr>
          <p:cNvPr id="10" name="Rectangle 9"/>
          <p:cNvSpPr/>
          <p:nvPr/>
        </p:nvSpPr>
        <p:spPr>
          <a:xfrm>
            <a:off x="1152383" y="5123718"/>
            <a:ext cx="8444197" cy="639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romanUcPeriod" startAt="4"/>
            </a:pPr>
            <a:r>
              <a:rPr lang="pt-PT" sz="2000" dirty="0" smtClean="0"/>
              <a:t>Conclusões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69293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6</a:t>
            </a:fld>
            <a:endParaRPr lang="pt-PT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2384" y="929254"/>
            <a:ext cx="9887232" cy="900000"/>
          </a:xfrm>
        </p:spPr>
        <p:txBody>
          <a:bodyPr/>
          <a:lstStyle/>
          <a:p>
            <a:r>
              <a:rPr lang="pt-PT" dirty="0" err="1" smtClean="0"/>
              <a:t>Outline</a:t>
            </a:r>
            <a:endParaRPr lang="pt-PT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560844" y="6350400"/>
            <a:ext cx="1079156" cy="259200"/>
          </a:xfrm>
        </p:spPr>
        <p:txBody>
          <a:bodyPr/>
          <a:lstStyle/>
          <a:p>
            <a:r>
              <a:rPr lang="pt-PT" dirty="0" smtClean="0"/>
              <a:t>31 Maio 2019</a:t>
            </a:r>
            <a:endParaRPr lang="pt-PT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27146" y="6350400"/>
            <a:ext cx="9000000" cy="259200"/>
          </a:xfrm>
        </p:spPr>
        <p:txBody>
          <a:bodyPr/>
          <a:lstStyle/>
          <a:p>
            <a:r>
              <a:rPr lang="pt-PT" sz="1000" dirty="0"/>
              <a:t>Alocação do crédito bancário e produtividade: factos estilizados para Portugal</a:t>
            </a:r>
            <a:endParaRPr lang="pt-PT" dirty="0"/>
          </a:p>
        </p:txBody>
      </p:sp>
      <p:sp>
        <p:nvSpPr>
          <p:cNvPr id="10" name="Rectangle 9"/>
          <p:cNvSpPr/>
          <p:nvPr/>
        </p:nvSpPr>
        <p:spPr>
          <a:xfrm>
            <a:off x="1152383" y="2196333"/>
            <a:ext cx="8444197" cy="639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romanUcPeriod"/>
            </a:pPr>
            <a:r>
              <a:rPr lang="pt-PT" sz="2000" dirty="0" smtClean="0"/>
              <a:t>Dados</a:t>
            </a:r>
            <a:endParaRPr lang="pt-PT" sz="2000" dirty="0"/>
          </a:p>
        </p:txBody>
      </p:sp>
      <p:sp>
        <p:nvSpPr>
          <p:cNvPr id="15" name="Rectangle 14"/>
          <p:cNvSpPr/>
          <p:nvPr/>
        </p:nvSpPr>
        <p:spPr>
          <a:xfrm>
            <a:off x="1152381" y="3959790"/>
            <a:ext cx="8444199" cy="10318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romanUcPeriod" startAt="3"/>
            </a:pPr>
            <a:endParaRPr lang="pt-PT" sz="2000" dirty="0" smtClean="0"/>
          </a:p>
          <a:p>
            <a:pPr marL="514350" indent="-514350">
              <a:buFont typeface="+mj-lt"/>
              <a:buAutoNum type="romanUcPeriod" startAt="3"/>
            </a:pPr>
            <a:r>
              <a:rPr lang="pt-PT" sz="2000" dirty="0" err="1" smtClean="0"/>
              <a:t>Reafetação</a:t>
            </a:r>
            <a:r>
              <a:rPr lang="pt-PT" sz="2000" dirty="0" smtClean="0"/>
              <a:t> </a:t>
            </a:r>
            <a:r>
              <a:rPr lang="pt-PT" sz="2000" dirty="0"/>
              <a:t>do crédito </a:t>
            </a:r>
            <a:r>
              <a:rPr lang="pt-PT" sz="2000" dirty="0" smtClean="0"/>
              <a:t>bancário: </a:t>
            </a:r>
            <a:r>
              <a:rPr lang="pt-PT" sz="2000" dirty="0"/>
              <a:t>análise econométrica</a:t>
            </a:r>
          </a:p>
          <a:p>
            <a:pPr marL="514350" indent="-514350">
              <a:buFont typeface="+mj-lt"/>
              <a:buAutoNum type="romanUcPeriod" startAt="3"/>
            </a:pPr>
            <a:endParaRPr lang="pt-PT" sz="2000" dirty="0"/>
          </a:p>
        </p:txBody>
      </p:sp>
      <p:sp>
        <p:nvSpPr>
          <p:cNvPr id="16" name="Rectangle 15"/>
          <p:cNvSpPr/>
          <p:nvPr/>
        </p:nvSpPr>
        <p:spPr>
          <a:xfrm>
            <a:off x="1152383" y="2968168"/>
            <a:ext cx="8444197" cy="8595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spcAft>
                <a:spcPts val="2400"/>
              </a:spcAft>
              <a:buFont typeface="+mj-lt"/>
              <a:buAutoNum type="romanUcPeriod" startAt="2"/>
            </a:pPr>
            <a:r>
              <a:rPr lang="pt-PT" sz="2000" dirty="0"/>
              <a:t>Afetação do crédito </a:t>
            </a:r>
            <a:r>
              <a:rPr lang="pt-PT" sz="2000" dirty="0" smtClean="0"/>
              <a:t>bancário: </a:t>
            </a:r>
            <a:r>
              <a:rPr lang="pt-PT" sz="2000" dirty="0"/>
              <a:t>caracterização descritiva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52383" y="5123718"/>
            <a:ext cx="8444197" cy="6397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romanUcPeriod" startAt="4"/>
            </a:pPr>
            <a:r>
              <a:rPr lang="pt-PT" sz="2000" dirty="0" smtClean="0"/>
              <a:t>Conclusões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270364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7</a:t>
            </a:fld>
            <a:endParaRPr lang="pt-PT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2384" y="1440000"/>
            <a:ext cx="9887232" cy="360225"/>
          </a:xfrm>
        </p:spPr>
        <p:txBody>
          <a:bodyPr/>
          <a:lstStyle/>
          <a:p>
            <a:r>
              <a:rPr lang="pt-PT" dirty="0" smtClean="0"/>
              <a:t>Fontes</a:t>
            </a:r>
            <a:endParaRPr lang="pt-PT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1152384" y="2192866"/>
            <a:ext cx="9887232" cy="3177733"/>
          </a:xfrm>
        </p:spPr>
        <p:txBody>
          <a:bodyPr/>
          <a:lstStyle/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pt-PT" b="0" dirty="0" smtClean="0"/>
              <a:t>Central de Balanços (CB): 2006 – 2016;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pt-PT" b="0" i="0" dirty="0" smtClean="0"/>
              <a:t>Central de Responsabilidades de Crédito (CRC): 2006 – 2016;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pt-PT" b="0" i="0" dirty="0" smtClean="0"/>
              <a:t>Reportes de supervisão (rácio de capital e crédito em risco);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pt-PT" b="0" dirty="0" smtClean="0"/>
              <a:t>Bases de dados internas do </a:t>
            </a:r>
            <a:r>
              <a:rPr lang="pt-PT" b="0" dirty="0" err="1" smtClean="0"/>
              <a:t>BdP</a:t>
            </a:r>
            <a:r>
              <a:rPr lang="pt-PT" b="0" dirty="0" smtClean="0"/>
              <a:t> (idade, dimensão, exportadora, rating, setor de atividade, etc…)</a:t>
            </a:r>
            <a:endParaRPr lang="pt-PT" b="0" i="0" dirty="0" smtClean="0"/>
          </a:p>
        </p:txBody>
      </p:sp>
      <p:sp>
        <p:nvSpPr>
          <p:cNvPr id="11" name="Title 6"/>
          <p:cNvSpPr txBox="1">
            <a:spLocks/>
          </p:cNvSpPr>
          <p:nvPr/>
        </p:nvSpPr>
        <p:spPr>
          <a:xfrm>
            <a:off x="1152524" y="234000"/>
            <a:ext cx="9887089" cy="54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400050" indent="-400050" algn="r">
              <a:buFont typeface="+mj-lt"/>
              <a:buAutoNum type="romanUcPeriod"/>
            </a:pPr>
            <a:r>
              <a:rPr lang="pt-PT" dirty="0" smtClean="0"/>
              <a:t>Dados</a:t>
            </a:r>
            <a:endParaRPr lang="pt-PT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10560844" y="6350400"/>
            <a:ext cx="1079156" cy="259200"/>
          </a:xfrm>
        </p:spPr>
        <p:txBody>
          <a:bodyPr/>
          <a:lstStyle/>
          <a:p>
            <a:r>
              <a:rPr lang="pt-PT" dirty="0" smtClean="0"/>
              <a:t>31 Maio 2019</a:t>
            </a:r>
            <a:endParaRPr lang="pt-PT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27146" y="6350400"/>
            <a:ext cx="9000000" cy="259200"/>
          </a:xfrm>
        </p:spPr>
        <p:txBody>
          <a:bodyPr/>
          <a:lstStyle/>
          <a:p>
            <a:r>
              <a:rPr lang="pt-PT" dirty="0"/>
              <a:t>Afetação do crédito bancário e </a:t>
            </a:r>
            <a:r>
              <a:rPr lang="pt-PT" dirty="0" smtClean="0"/>
              <a:t>produtividade: factos </a:t>
            </a:r>
            <a:r>
              <a:rPr lang="pt-PT" dirty="0"/>
              <a:t>estilizados para Portugal</a:t>
            </a:r>
          </a:p>
        </p:txBody>
      </p:sp>
    </p:spTree>
    <p:extLst>
      <p:ext uri="{BB962C8B-B14F-4D97-AF65-F5344CB8AC3E}">
        <p14:creationId xmlns:p14="http://schemas.microsoft.com/office/powerpoint/2010/main" val="2074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8</a:t>
            </a:fld>
            <a:endParaRPr lang="pt-PT"/>
          </a:p>
        </p:txBody>
      </p:sp>
      <p:sp>
        <p:nvSpPr>
          <p:cNvPr id="11" name="Title 6"/>
          <p:cNvSpPr txBox="1">
            <a:spLocks/>
          </p:cNvSpPr>
          <p:nvPr/>
        </p:nvSpPr>
        <p:spPr>
          <a:xfrm>
            <a:off x="1152524" y="234000"/>
            <a:ext cx="9887089" cy="54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400050" indent="-400050" algn="r">
              <a:buFont typeface="+mj-lt"/>
              <a:buAutoNum type="romanUcPeriod"/>
            </a:pPr>
            <a:r>
              <a:rPr lang="pt-PT" dirty="0" smtClean="0"/>
              <a:t>Dados</a:t>
            </a:r>
            <a:endParaRPr lang="pt-PT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52384" y="1440000"/>
            <a:ext cx="9887232" cy="36022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t-PT" dirty="0" smtClean="0"/>
              <a:t>Amostra</a:t>
            </a:r>
            <a:endParaRPr lang="pt-PT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1185704" y="2001942"/>
            <a:ext cx="10454296" cy="4109687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24000"/>
              </a:lnSpc>
              <a:spcBef>
                <a:spcPts val="24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b="0" dirty="0" smtClean="0"/>
              <a:t>704 141 </a:t>
            </a:r>
            <a:r>
              <a:rPr lang="en-US" b="0" dirty="0" err="1"/>
              <a:t>sociedades</a:t>
            </a:r>
            <a:r>
              <a:rPr lang="en-US" b="0" dirty="0"/>
              <a:t> </a:t>
            </a:r>
            <a:r>
              <a:rPr lang="en-US" b="0" dirty="0" err="1"/>
              <a:t>não</a:t>
            </a:r>
            <a:r>
              <a:rPr lang="en-US" b="0" dirty="0"/>
              <a:t> </a:t>
            </a:r>
            <a:r>
              <a:rPr lang="en-US" b="0" dirty="0" err="1"/>
              <a:t>financeiras</a:t>
            </a:r>
            <a:r>
              <a:rPr lang="en-US" b="0" dirty="0"/>
              <a:t> </a:t>
            </a:r>
            <a:r>
              <a:rPr lang="en-US" b="0" dirty="0" smtClean="0"/>
              <a:t> (SNF) e 8(+1) </a:t>
            </a:r>
            <a:r>
              <a:rPr lang="en-US" b="0" dirty="0" err="1"/>
              <a:t>grupos</a:t>
            </a:r>
            <a:r>
              <a:rPr lang="en-US" b="0" dirty="0"/>
              <a:t> </a:t>
            </a:r>
            <a:r>
              <a:rPr lang="en-US" b="0" dirty="0" err="1"/>
              <a:t>bancários</a:t>
            </a:r>
            <a:r>
              <a:rPr lang="en-US" b="0" dirty="0"/>
              <a:t> no </a:t>
            </a:r>
            <a:r>
              <a:rPr lang="en-US" b="0" dirty="0" err="1"/>
              <a:t>período</a:t>
            </a:r>
            <a:r>
              <a:rPr lang="en-US" b="0" dirty="0"/>
              <a:t> 2006 </a:t>
            </a:r>
            <a:r>
              <a:rPr lang="en-US" b="0" dirty="0" smtClean="0"/>
              <a:t>– 2016.</a:t>
            </a:r>
            <a:endParaRPr lang="en-US" b="0" dirty="0"/>
          </a:p>
          <a:p>
            <a:pPr marL="342900" indent="-342900" algn="just">
              <a:lnSpc>
                <a:spcPct val="12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64 </a:t>
            </a:r>
            <a:r>
              <a:rPr lang="en-US" b="0" dirty="0" err="1"/>
              <a:t>setores</a:t>
            </a:r>
            <a:r>
              <a:rPr lang="en-US" b="0" dirty="0"/>
              <a:t> de </a:t>
            </a:r>
            <a:r>
              <a:rPr lang="en-US" b="0" dirty="0" err="1"/>
              <a:t>atividade</a:t>
            </a:r>
            <a:r>
              <a:rPr lang="en-US" b="0" dirty="0"/>
              <a:t> </a:t>
            </a:r>
            <a:r>
              <a:rPr lang="en-US" b="0" dirty="0" smtClean="0"/>
              <a:t>(a </a:t>
            </a:r>
            <a:r>
              <a:rPr lang="en-US" b="0" dirty="0"/>
              <a:t>2 </a:t>
            </a:r>
            <a:r>
              <a:rPr lang="en-US" b="0" dirty="0" err="1"/>
              <a:t>dígitos</a:t>
            </a:r>
            <a:r>
              <a:rPr lang="en-US" b="0" dirty="0" smtClean="0"/>
              <a:t>), </a:t>
            </a:r>
            <a:r>
              <a:rPr lang="en-US" b="0" dirty="0" err="1" smtClean="0"/>
              <a:t>representando</a:t>
            </a:r>
            <a:r>
              <a:rPr lang="en-US" b="0" dirty="0" smtClean="0"/>
              <a:t> 95% do </a:t>
            </a:r>
            <a:r>
              <a:rPr lang="en-US" b="0" i="1" dirty="0" smtClean="0"/>
              <a:t>stock</a:t>
            </a:r>
            <a:r>
              <a:rPr lang="en-US" b="0" dirty="0" smtClean="0"/>
              <a:t> de </a:t>
            </a:r>
            <a:r>
              <a:rPr lang="en-US" b="0" dirty="0" err="1" smtClean="0"/>
              <a:t>crédito</a:t>
            </a:r>
            <a:r>
              <a:rPr lang="en-US" b="0" dirty="0" smtClean="0"/>
              <a:t> a SNF (CRC).</a:t>
            </a:r>
            <a:endParaRPr lang="en-US" b="0" dirty="0"/>
          </a:p>
          <a:p>
            <a:pPr marL="342900" indent="-342900" algn="just">
              <a:lnSpc>
                <a:spcPct val="12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pt-PT" b="0" dirty="0"/>
              <a:t>Foram considerados todas as </a:t>
            </a:r>
            <a:r>
              <a:rPr lang="pt-PT" b="0" dirty="0" smtClean="0"/>
              <a:t>SNF </a:t>
            </a:r>
            <a:r>
              <a:rPr lang="pt-PT" b="0" dirty="0"/>
              <a:t>que reportam dados contabilísticos (IES), independentemente de terem </a:t>
            </a:r>
            <a:r>
              <a:rPr lang="pt-PT" b="0" dirty="0" smtClean="0"/>
              <a:t>saldos vivos na CRC. </a:t>
            </a:r>
            <a:endParaRPr lang="pt-PT" b="0" dirty="0"/>
          </a:p>
          <a:p>
            <a:pPr marL="342900" indent="-342900" algn="just">
              <a:lnSpc>
                <a:spcPct val="12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pt-PT" b="0" dirty="0"/>
              <a:t>A amostra também inclui todas as empresas com saldo vivos na CRC, independentemente de essas empresas </a:t>
            </a:r>
            <a:r>
              <a:rPr lang="pt-PT" b="0" dirty="0" smtClean="0"/>
              <a:t>reportarem IES ou não. </a:t>
            </a:r>
            <a:endParaRPr lang="pt-PT" b="0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0560844" y="6350400"/>
            <a:ext cx="1079156" cy="259200"/>
          </a:xfrm>
        </p:spPr>
        <p:txBody>
          <a:bodyPr/>
          <a:lstStyle/>
          <a:p>
            <a:r>
              <a:rPr lang="pt-PT" dirty="0" smtClean="0"/>
              <a:t>31 Maio 2019</a:t>
            </a:r>
            <a:endParaRPr lang="pt-PT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27146" y="6350400"/>
            <a:ext cx="9000000" cy="259200"/>
          </a:xfrm>
        </p:spPr>
        <p:txBody>
          <a:bodyPr/>
          <a:lstStyle/>
          <a:p>
            <a:r>
              <a:rPr lang="pt-PT" dirty="0"/>
              <a:t>Afetação do crédito bancário e </a:t>
            </a:r>
            <a:r>
              <a:rPr lang="pt-PT" dirty="0" smtClean="0"/>
              <a:t>produtividade: factos </a:t>
            </a:r>
            <a:r>
              <a:rPr lang="pt-PT" dirty="0"/>
              <a:t>estilizados para Portugal</a:t>
            </a:r>
          </a:p>
        </p:txBody>
      </p:sp>
    </p:spTree>
    <p:extLst>
      <p:ext uri="{BB962C8B-B14F-4D97-AF65-F5344CB8AC3E}">
        <p14:creationId xmlns:p14="http://schemas.microsoft.com/office/powerpoint/2010/main" val="373062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9</a:t>
            </a:fld>
            <a:endParaRPr lang="pt-PT"/>
          </a:p>
        </p:txBody>
      </p:sp>
      <p:sp>
        <p:nvSpPr>
          <p:cNvPr id="11" name="Title 6"/>
          <p:cNvSpPr txBox="1">
            <a:spLocks/>
          </p:cNvSpPr>
          <p:nvPr/>
        </p:nvSpPr>
        <p:spPr>
          <a:xfrm>
            <a:off x="1152524" y="234000"/>
            <a:ext cx="9887089" cy="54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400050" indent="-400050" algn="r">
              <a:buFont typeface="+mj-lt"/>
              <a:buAutoNum type="romanUcPeriod"/>
            </a:pPr>
            <a:r>
              <a:rPr lang="pt-PT" dirty="0" smtClean="0"/>
              <a:t>Dados</a:t>
            </a:r>
            <a:endParaRPr lang="pt-PT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52384" y="1440000"/>
            <a:ext cx="9887232" cy="36022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t-PT" dirty="0" smtClean="0"/>
              <a:t>Medidas de produtividade</a:t>
            </a:r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185704" y="2001942"/>
                <a:ext cx="10454296" cy="4109687"/>
              </a:xfrm>
            </p:spPr>
            <p:txBody>
              <a:bodyPr>
                <a:noAutofit/>
              </a:bodyPr>
              <a:lstStyle/>
              <a:p>
                <a:pPr marL="514350" indent="-514350" algn="just">
                  <a:lnSpc>
                    <a:spcPct val="124000"/>
                  </a:lnSpc>
                  <a:spcBef>
                    <a:spcPts val="2400"/>
                  </a:spcBef>
                  <a:spcAft>
                    <a:spcPts val="2400"/>
                  </a:spcAft>
                  <a:buFont typeface="+mj-lt"/>
                  <a:buAutoNum type="romanUcPeriod"/>
                </a:pPr>
                <a:r>
                  <a:rPr lang="pt-PT" b="0" dirty="0" smtClean="0"/>
                  <a:t>Produtividade do trabalho: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𝐿𝑃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P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PT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pt-P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b="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PT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b="0" i="1">
                                    <a:latin typeface="Cambria Math" panose="02040503050406030204" pitchFamily="18" charset="0"/>
                                  </a:rPr>
                                  <m:t>𝑉𝐴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pt-PT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PT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b="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pt-PT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pt-PT" b="0" i="1" dirty="0">
                  <a:latin typeface="Cambria Math" panose="02040503050406030204" pitchFamily="18" charset="0"/>
                </a:endParaRPr>
              </a:p>
              <a:p>
                <a:pPr marL="514350" indent="-514350" algn="just">
                  <a:lnSpc>
                    <a:spcPct val="100000"/>
                  </a:lnSpc>
                  <a:spcBef>
                    <a:spcPts val="2400"/>
                  </a:spcBef>
                  <a:spcAft>
                    <a:spcPts val="2400"/>
                  </a:spcAft>
                  <a:buFont typeface="+mj-lt"/>
                  <a:buAutoNum type="romanUcPeriod"/>
                </a:pPr>
                <a:r>
                  <a:rPr lang="pt-PT" b="0" dirty="0" smtClean="0"/>
                  <a:t>Produtividade total dos fatores (TFP):</a:t>
                </a:r>
              </a:p>
              <a:p>
                <a:pPr marL="342900" indent="-342900" algn="just">
                  <a:lnSpc>
                    <a:spcPct val="100000"/>
                  </a:lnSpc>
                  <a:spcBef>
                    <a:spcPts val="2400"/>
                  </a:spcBef>
                  <a:spcAft>
                    <a:spcPts val="24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0" i="1">
                            <a:latin typeface="Cambria Math" panose="02040503050406030204" pitchFamily="18" charset="0"/>
                          </a:rPr>
                          <m:t>𝑉𝐴𝐵</m:t>
                        </m:r>
                      </m:e>
                      <m:sub>
                        <m:r>
                          <a:rPr lang="pt-PT" b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PT" b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PT" b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Sup>
                      <m:sSubSupPr>
                        <m:ctrlPr>
                          <a:rPr lang="pt-PT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PT" b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pt-PT" b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pt-PT" b="0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bSup>
                    <m:sSubSup>
                      <m:sSubSupPr>
                        <m:ctrlPr>
                          <a:rPr lang="pt-PT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PT" b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PT" b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pt-PT" b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pt-PT" b="0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bSup>
                  </m:oMath>
                </a14:m>
                <a:r>
                  <a:rPr lang="pt-PT" b="0" dirty="0" smtClean="0"/>
                  <a:t>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pt-PT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b="0" i="1">
                                <a:latin typeface="Cambria Math" panose="02040503050406030204" pitchFamily="18" charset="0"/>
                              </a:rPr>
                              <m:t>𝑇𝐹𝑃</m:t>
                            </m:r>
                          </m:e>
                          <m:sub>
                            <m:r>
                              <a:rPr lang="pt-PT" b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PT" b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pt-PT" b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pt-PT" b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PT" b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PT" b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PT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PT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pt-PT" b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pt-PT" b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PT" b="0" i="1">
                            <a:latin typeface="Cambria Math" panose="02040503050406030204" pitchFamily="18" charset="0"/>
                          </a:rPr>
                          <m:t>𝑉𝐴𝐵</m:t>
                        </m:r>
                      </m:e>
                      <m:sub>
                        <m:r>
                          <a:rPr lang="pt-PT" b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PT" b="0" i="1">
                        <a:latin typeface="Cambria Math" panose="02040503050406030204" pitchFamily="18" charset="0"/>
                      </a:rPr>
                      <m:t>)−</m:t>
                    </m:r>
                    <m:r>
                      <a:rPr lang="pt-PT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unc>
                      <m:funcPr>
                        <m:ctrlPr>
                          <a:rPr lang="pt-PT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b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pt-PT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pt-PT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pt-PT" b="0" i="1">
                        <a:latin typeface="Cambria Math" panose="02040503050406030204" pitchFamily="18" charset="0"/>
                      </a:rPr>
                      <m:t>−(1−</m:t>
                    </m:r>
                    <m:r>
                      <a:rPr lang="pt-PT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∝)</m:t>
                    </m:r>
                    <m:r>
                      <m:rPr>
                        <m:sty m:val="p"/>
                      </m:rPr>
                      <a:rPr lang="pt-PT" b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log</m:t>
                    </m:r>
                    <m:r>
                      <a:rPr lang="pt-PT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pt-PT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PT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PT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pt-PT" b="0" dirty="0"/>
              </a:p>
              <a:p>
                <a:pPr algn="just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sz="1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PT" sz="16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PT" sz="16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pt-PT" sz="1600" b="0" dirty="0" smtClean="0"/>
                  <a:t> - </a:t>
                </a:r>
                <a:r>
                  <a:rPr lang="pt-PT" sz="16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Stock de capital (ativos fixos tangíveis e intangíveis) da empresa i;</a:t>
                </a:r>
              </a:p>
              <a:p>
                <a:pPr algn="just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sz="1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PT" sz="16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PT" sz="16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pt-PT" sz="16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- Número de pessoas ao serviços (remuneradas e não remuneradas) da empresa i</a:t>
                </a:r>
                <a:r>
                  <a:rPr lang="pt-PT" sz="1600" b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</a:p>
              <a:p>
                <a:pPr algn="just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sz="16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600" b="0" i="1">
                            <a:latin typeface="Cambria Math" panose="02040503050406030204" pitchFamily="18" charset="0"/>
                          </a:rPr>
                          <m:t>𝑉𝐴𝐵</m:t>
                        </m:r>
                      </m:e>
                      <m:sub>
                        <m:r>
                          <a:rPr lang="pt-PT" sz="1600" b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PT" sz="1600" b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- Bens e serviços vendidos – consumos intermédio da empresa i</a:t>
                </a:r>
                <a:endParaRPr lang="pt-PT" sz="16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pt-PT" sz="16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(1−∝</m:t>
                    </m:r>
                  </m:oMath>
                </a14:m>
                <a:r>
                  <a:rPr lang="pt-PT" sz="16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- </a:t>
                </a:r>
                <a:r>
                  <a:rPr lang="pt-PT" sz="16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Peso dos </a:t>
                </a:r>
                <a:r>
                  <a:rPr lang="pt-PT" sz="1600" b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gastos com o pessoal </a:t>
                </a:r>
                <a:r>
                  <a:rPr lang="pt-PT" sz="1600" b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no VAB. </a:t>
                </a:r>
                <a:r>
                  <a:rPr lang="pt-PT" sz="16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Calculado ao nível de cada setor (média 2008-2015).</a:t>
                </a:r>
              </a:p>
            </p:txBody>
          </p:sp>
        </mc:Choice>
        <mc:Fallback xmlns="">
          <p:sp>
            <p:nvSpPr>
              <p:cNvPr id="1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85704" y="2001942"/>
                <a:ext cx="10454296" cy="4109687"/>
              </a:xfrm>
              <a:blipFill rotWithShape="0">
                <a:blip r:embed="rId3"/>
                <a:stretch>
                  <a:fillRect l="-151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0560844" y="6350400"/>
            <a:ext cx="1079156" cy="259200"/>
          </a:xfrm>
        </p:spPr>
        <p:txBody>
          <a:bodyPr/>
          <a:lstStyle/>
          <a:p>
            <a:r>
              <a:rPr lang="pt-PT" dirty="0" smtClean="0"/>
              <a:t>31 Maio 2019</a:t>
            </a:r>
            <a:endParaRPr lang="pt-PT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27146" y="6350400"/>
            <a:ext cx="9000000" cy="259200"/>
          </a:xfrm>
        </p:spPr>
        <p:txBody>
          <a:bodyPr/>
          <a:lstStyle/>
          <a:p>
            <a:r>
              <a:rPr lang="pt-PT" dirty="0"/>
              <a:t>Afetação do crédito bancário e </a:t>
            </a:r>
            <a:r>
              <a:rPr lang="pt-PT" dirty="0" smtClean="0"/>
              <a:t>produtividade: factos </a:t>
            </a:r>
            <a:r>
              <a:rPr lang="pt-PT" dirty="0"/>
              <a:t>estilizados para Portugal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616849" y="4234585"/>
            <a:ext cx="713432" cy="200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8649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Apresentaçoes">
      <a:dk1>
        <a:sysClr val="windowText" lastClr="000000"/>
      </a:dk1>
      <a:lt1>
        <a:sysClr val="window" lastClr="FFFFFF"/>
      </a:lt1>
      <a:dk2>
        <a:srgbClr val="002C44"/>
      </a:dk2>
      <a:lt2>
        <a:srgbClr val="3E808C"/>
      </a:lt2>
      <a:accent1>
        <a:srgbClr val="9B7D40"/>
      </a:accent1>
      <a:accent2>
        <a:srgbClr val="002138"/>
      </a:accent2>
      <a:accent3>
        <a:srgbClr val="7D2022"/>
      </a:accent3>
      <a:accent4>
        <a:srgbClr val="31563A"/>
      </a:accent4>
      <a:accent5>
        <a:srgbClr val="B66113"/>
      </a:accent5>
      <a:accent6>
        <a:srgbClr val="A0A0A0"/>
      </a:accent6>
      <a:hlink>
        <a:srgbClr val="832326"/>
      </a:hlink>
      <a:folHlink>
        <a:srgbClr val="B6611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Banco de Portugal_PT.potx" id="{FB53F535-C11E-4A97-BC78-9CA54DFB8DB5}" vid="{D54429E7-A740-48E0-BC65-5FC2381736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XMLData TextToDisplay="%DOCUMENTGUID%">{00000000-0000-0000-0000-000000000000}</XMLData>
</file>

<file path=customXml/item2.xml><?xml version="1.0" encoding="utf-8"?>
<XMLData TextToDisplay="%EMAILADDRESS%">mfmateus@bportugal.pt</XMLData>
</file>

<file path=customXml/item3.xml><?xml version="1.0" encoding="utf-8"?>
<XMLData TextToDisplay="%USERNAME%">DSU076</XMLData>
</file>

<file path=customXml/item4.xml><?xml version="1.0" encoding="utf-8"?>
<XMLData TextToDisplay="%HOSTNAME%">L019744.bdp.pt</XMLData>
</file>

<file path=customXml/item5.xml><?xml version="1.0" encoding="utf-8"?>
<XMLData TextToDisplay="%CLASSIFICATIONDATETIME%">14:46 10/05/2019</XMLData>
</file>

<file path=customXml/item6.xml><?xml version="1.0" encoding="utf-8"?>
<XMLData TextToDisplay="RightsWATCHMark">6|BDP-BdP-Interno|{00000000-0000-0000-0000-000000000000}</XMLData>
</file>

<file path=customXml/itemProps1.xml><?xml version="1.0" encoding="utf-8"?>
<ds:datastoreItem xmlns:ds="http://schemas.openxmlformats.org/officeDocument/2006/customXml" ds:itemID="{93AD01D0-BAF9-4A7B-90C7-9AEE46D81906}">
  <ds:schemaRefs/>
</ds:datastoreItem>
</file>

<file path=customXml/itemProps2.xml><?xml version="1.0" encoding="utf-8"?>
<ds:datastoreItem xmlns:ds="http://schemas.openxmlformats.org/officeDocument/2006/customXml" ds:itemID="{AF66FFF1-EDB5-4311-ACB3-91DF84EC18AE}">
  <ds:schemaRefs/>
</ds:datastoreItem>
</file>

<file path=customXml/itemProps3.xml><?xml version="1.0" encoding="utf-8"?>
<ds:datastoreItem xmlns:ds="http://schemas.openxmlformats.org/officeDocument/2006/customXml" ds:itemID="{128DD463-B5F4-471B-AA71-2D02DB7AAB95}">
  <ds:schemaRefs/>
</ds:datastoreItem>
</file>

<file path=customXml/itemProps4.xml><?xml version="1.0" encoding="utf-8"?>
<ds:datastoreItem xmlns:ds="http://schemas.openxmlformats.org/officeDocument/2006/customXml" ds:itemID="{2843D6EB-7C6C-40F3-AA5F-77F2BF43CE25}">
  <ds:schemaRefs/>
</ds:datastoreItem>
</file>

<file path=customXml/itemProps5.xml><?xml version="1.0" encoding="utf-8"?>
<ds:datastoreItem xmlns:ds="http://schemas.openxmlformats.org/officeDocument/2006/customXml" ds:itemID="{53DDA7E3-C1D0-4D74-8FF2-2703D0BC74CE}">
  <ds:schemaRefs/>
</ds:datastoreItem>
</file>

<file path=customXml/itemProps6.xml><?xml version="1.0" encoding="utf-8"?>
<ds:datastoreItem xmlns:ds="http://schemas.openxmlformats.org/officeDocument/2006/customXml" ds:itemID="{B4D8EE93-AC9F-4286-8928-A0F4521E539E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Banco de Portugal_PT</Template>
  <TotalTime>9546</TotalTime>
  <Words>2522</Words>
  <Application>Microsoft Office PowerPoint</Application>
  <PresentationFormat>Widescreen</PresentationFormat>
  <Paragraphs>422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Cambria Math</vt:lpstr>
      <vt:lpstr>Wingdings</vt:lpstr>
      <vt:lpstr>Office Theme</vt:lpstr>
      <vt:lpstr>Alocação do crédito bancário e produtividade: factos estilizados para Portugal  Seminário GEE/GPEARI  (31/05/2019)  Márcio Mateus </vt:lpstr>
      <vt:lpstr>Motivação (I)</vt:lpstr>
      <vt:lpstr>Motivação (II)</vt:lpstr>
      <vt:lpstr>Literatura relevante</vt:lpstr>
      <vt:lpstr>Outline</vt:lpstr>
      <vt:lpstr>Outline</vt:lpstr>
      <vt:lpstr>Fontes</vt:lpstr>
      <vt:lpstr>Amostra</vt:lpstr>
      <vt:lpstr>Medidas de produtividade</vt:lpstr>
      <vt:lpstr>Outline</vt:lpstr>
      <vt:lpstr>Afetação do crédito: 10 categorias de empresas</vt:lpstr>
      <vt:lpstr>Afetação do crédito: 10 categorias de empresas</vt:lpstr>
      <vt:lpstr>Afetação do crédito: 10 categorias de empresas</vt:lpstr>
      <vt:lpstr>Afetação do crédito: 10 categorias de empresas</vt:lpstr>
      <vt:lpstr>Afetação do crédito: 10 categorias de empresas</vt:lpstr>
      <vt:lpstr>Afetação do crédito: 10 categorias de empresas</vt:lpstr>
      <vt:lpstr>Nº de empresas em cada categoria em 2016</vt:lpstr>
      <vt:lpstr>Peso das empresas improdutivas no total do crédito bancário a SNF | Em percentagem</vt:lpstr>
      <vt:lpstr>Peso das empresas improdutivas no total do crédito bancário a SNF | Em percentagem</vt:lpstr>
      <vt:lpstr>PowerPoint Presentation</vt:lpstr>
      <vt:lpstr>PowerPoint Presentation</vt:lpstr>
      <vt:lpstr>Outline</vt:lpstr>
      <vt:lpstr>Especificação base</vt:lpstr>
      <vt:lpstr>Introdução na análise da afetação pré-existente </vt:lpstr>
      <vt:lpstr>Indicador de síntese</vt:lpstr>
      <vt:lpstr>PowerPoint Presentation</vt:lpstr>
      <vt:lpstr>PowerPoint Presentation</vt:lpstr>
      <vt:lpstr>Introdução na análise da dimensão bancária</vt:lpstr>
      <vt:lpstr>PowerPoint Presentation</vt:lpstr>
      <vt:lpstr>PowerPoint Presentation</vt:lpstr>
      <vt:lpstr>A má afetação dificulta a reafetação: possíveis interpretações</vt:lpstr>
      <vt:lpstr>Outline</vt:lpstr>
      <vt:lpstr>Principais resultados (I)</vt:lpstr>
      <vt:lpstr>Principais resultados (II)</vt:lpstr>
      <vt:lpstr>Questões?</vt:lpstr>
      <vt:lpstr>PowerPoint Presentation</vt:lpstr>
      <vt:lpstr>PowerPoint Presentation</vt:lpstr>
      <vt:lpstr>PowerPoint Presentation</vt:lpstr>
      <vt:lpstr>PowerPoint Presentation</vt:lpstr>
    </vt:vector>
  </TitlesOfParts>
  <Company>Banco de Portugal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Francisco Augusto</dc:creator>
  <cp:lastModifiedBy>Márcio Mateus</cp:lastModifiedBy>
  <cp:revision>580</cp:revision>
  <cp:lastPrinted>2018-06-22T09:05:12Z</cp:lastPrinted>
  <dcterms:created xsi:type="dcterms:W3CDTF">2018-06-08T16:55:51Z</dcterms:created>
  <dcterms:modified xsi:type="dcterms:W3CDTF">2019-05-31T13:44:45Z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ightsWATCHMark">
    <vt:lpwstr>6|BDP-BdP-Interno|{00000000-0000-0000-0000-000000000000}</vt:lpwstr>
  </property>
</Properties>
</file>