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6.xml" ContentType="application/vnd.openxmlformats-officedocument.drawingml.chartshapes+xml"/>
  <Override PartName="/ppt/charts/chart17.xml" ContentType="application/vnd.openxmlformats-officedocument.drawingml.chart+xml"/>
  <Override PartName="/ppt/drawings/drawing7.xml" ContentType="application/vnd.openxmlformats-officedocument.drawingml.chartshapes+xml"/>
  <Override PartName="/ppt/charts/chart18.xml" ContentType="application/vnd.openxmlformats-officedocument.drawingml.chart+xml"/>
  <Override PartName="/ppt/drawings/drawing8.xml" ContentType="application/vnd.openxmlformats-officedocument.drawingml.chartshapes+xml"/>
  <Override PartName="/ppt/charts/chart19.xml" ContentType="application/vnd.openxmlformats-officedocument.drawingml.chart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  <p:sldMasterId id="2147483957" r:id="rId2"/>
  </p:sldMasterIdLst>
  <p:notesMasterIdLst>
    <p:notesMasterId r:id="rId29"/>
  </p:notesMasterIdLst>
  <p:handoutMasterIdLst>
    <p:handoutMasterId r:id="rId30"/>
  </p:handoutMasterIdLst>
  <p:sldIdLst>
    <p:sldId id="807" r:id="rId3"/>
    <p:sldId id="865" r:id="rId4"/>
    <p:sldId id="866" r:id="rId5"/>
    <p:sldId id="896" r:id="rId6"/>
    <p:sldId id="892" r:id="rId7"/>
    <p:sldId id="894" r:id="rId8"/>
    <p:sldId id="895" r:id="rId9"/>
    <p:sldId id="867" r:id="rId10"/>
    <p:sldId id="868" r:id="rId11"/>
    <p:sldId id="869" r:id="rId12"/>
    <p:sldId id="870" r:id="rId13"/>
    <p:sldId id="871" r:id="rId14"/>
    <p:sldId id="888" r:id="rId15"/>
    <p:sldId id="872" r:id="rId16"/>
    <p:sldId id="889" r:id="rId17"/>
    <p:sldId id="890" r:id="rId18"/>
    <p:sldId id="891" r:id="rId19"/>
    <p:sldId id="873" r:id="rId20"/>
    <p:sldId id="874" r:id="rId21"/>
    <p:sldId id="875" r:id="rId22"/>
    <p:sldId id="876" r:id="rId23"/>
    <p:sldId id="877" r:id="rId24"/>
    <p:sldId id="878" r:id="rId25"/>
    <p:sldId id="879" r:id="rId26"/>
    <p:sldId id="884" r:id="rId27"/>
    <p:sldId id="885" r:id="rId28"/>
  </p:sldIdLst>
  <p:sldSz cx="9144000" cy="6858000" type="screen4x3"/>
  <p:notesSz cx="6808788" cy="9940925"/>
  <p:custDataLst>
    <p:tags r:id="rId31"/>
  </p:custDataLst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92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  <p15:guide id="3" orient="horz" pos="2145">
          <p15:clr>
            <a:srgbClr val="A4A3A4"/>
          </p15:clr>
        </p15:guide>
        <p15:guide id="4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00599D"/>
    <a:srgbClr val="D3EEFF"/>
    <a:srgbClr val="003964"/>
    <a:srgbClr val="3399FF"/>
    <a:srgbClr val="0000F6"/>
    <a:srgbClr val="6699FF"/>
    <a:srgbClr val="000099"/>
    <a:srgbClr val="BBE0E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Destaqu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9319" autoAdjust="0"/>
  </p:normalViewPr>
  <p:slideViewPr>
    <p:cSldViewPr>
      <p:cViewPr varScale="1">
        <p:scale>
          <a:sx n="93" d="100"/>
          <a:sy n="93" d="100"/>
        </p:scale>
        <p:origin x="-1608" y="-96"/>
      </p:cViewPr>
      <p:guideLst>
        <p:guide orient="horz" pos="2160"/>
        <p:guide pos="1927"/>
      </p:guideLst>
    </p:cSldViewPr>
  </p:slideViewPr>
  <p:outlineViewPr>
    <p:cViewPr>
      <p:scale>
        <a:sx n="33" d="100"/>
        <a:sy n="33" d="100"/>
      </p:scale>
      <p:origin x="0" y="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386" y="-84"/>
      </p:cViewPr>
      <p:guideLst>
        <p:guide orient="horz" pos="4536"/>
        <p:guide orient="horz" pos="3132"/>
        <p:guide pos="1453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idan\Desktop\Livro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Estatistica\4%20-%20TEMAS%20l%20Reuni&#245;es%20de%20Acompanhamento\Conselho%20Produtividade\5.%20Produtividade.xlsm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fileserver01\gee\Partilha_Estatistica\4%20-%20TEMAS%20l%20Reuni&#245;es%20de%20Acompanhamento\Conselho%20Produtividade\5.%20Produtividade.xlsm" TargetMode="External"/><Relationship Id="rId1" Type="http://schemas.openxmlformats.org/officeDocument/2006/relationships/themeOverride" Target="../theme/themeOverride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fileserver01\gee\Partilha_Estatistica\4%20-%20TEMAS%20l%20Reuni&#245;es%20de%20Acompanhamento\Conselho%20Produtividade\5.%20Produtividade.xlsm" TargetMode="External"/><Relationship Id="rId1" Type="http://schemas.openxmlformats.org/officeDocument/2006/relationships/themeOverride" Target="../theme/themeOverride4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fileserver01\gee\Partilha_GEE\Relat&#243;rio%20produtividade\Base%20de%20Dados\Cap.%203\C&#243;pia%20de%20graf.%2013,14%20e%2015PT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fileserver01\gee\Partilha_GEE\Relat&#243;rio%20produtividade\Base%20de%20Dados\Cap.%203\C&#243;pia%20de%20graf.%2013,14%20e%2015PT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GEE\Relat&#243;rio%20produtividade\Base%20de%20Dados\Cap.%203\C&#243;pia%20de%20graf.%2013,14%20e%2015PT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fileserver01\gee\Partilha_GEE\Relat&#243;rio%20produtividade\Base%20de%20Dados\Cap.%203\Graf.%201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fileserver01\gee\Partilha_GEE\Relat&#243;rio%20produtividade\Base%20de%20Dados\Cap.%203\Graf.%201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fileserver01\gee\Partilha_GEE\Relat&#243;rio%20produtividade\Base%20de%20Dados\Cap.%203\Graf.%201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fileserver01\gee\Partilha_GEE\Relat&#243;rio%20produtividade\Base%20de%20Dados\Cap.%203\Graf.%20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Guidan\Desktop\Livro1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GEE\Relat&#243;rio%20produtividade\Base%20de%20Dados\Cap.%203\Graf.%202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\\fileserver01\gee\Partilha_GEE\Relat&#243;rio%20produtividade\Base%20de%20Dados\Cap.%203\Graf.%203%20e%204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GEE\Relat&#243;rio%20produtividade\Base%20de%20Dados\Cap.%203\graf.%20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v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Estatistica\4%20-%20TEMAS%20l%20Reuni&#245;es%20de%20Acompanhamento\Conselho%20Produtividade\5.%20Produtividade.xlsm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idan\AppData\Local\Microsoft\Windows\Temporary%20Internet%20Files\Content.Outlook\BCUC3LHW\Grafico%201.xlsb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fileserver01\gee\Partilha_Estatistica\4%20-%20TEMAS%20l%20Reuni&#245;es%20de%20Acompanhamento\Conselho%20Produtividade\5.%20Produtividade.xlsm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fileserver01\gee\Partilha_Estatistica\4%20-%20TEMAS%20l%20Reuni&#245;es%20de%20Acompanhamento\Conselho%20Produtividade\5.%20Produtividade.xlsm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Estatistica\4%20-%20TEMAS%20l%20Reuni&#245;es%20de%20Acompanhamento\Conselho%20Produtividade\5.%20Produtividade.xlsm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01\gee\Partilha_Estatistica\4%20-%20TEMAS%20l%20Reuni&#245;es%20de%20Acompanhamento\Conselho%20Produtividade\5.%20Produtividade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55684007707129E-2"/>
          <c:y val="0.22856269113149849"/>
          <c:w val="0.96608863198458572"/>
          <c:h val="0.65817789261317383"/>
        </c:manualLayout>
      </c:layout>
      <c:lineChart>
        <c:grouping val="stacked"/>
        <c:varyColors val="0"/>
        <c:ser>
          <c:idx val="0"/>
          <c:order val="0"/>
          <c:tx>
            <c:strRef>
              <c:f>'GRAPH 2'!$B$18</c:f>
              <c:strCache>
                <c:ptCount val="1"/>
                <c:pt idx="0">
                  <c:v>Balança de Bens e Serviços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6350">
                <a:noFill/>
              </a:ln>
            </c:spPr>
          </c:marker>
          <c:dLbls>
            <c:dLbl>
              <c:idx val="6"/>
              <c:layout>
                <c:manualLayout>
                  <c:x val="-3.0670489888185999E-2"/>
                  <c:y val="-6.7591803318163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81C-43EB-815E-0190F50DC9EF}"/>
                </c:ext>
              </c:extLst>
            </c:dLbl>
            <c:dLbl>
              <c:idx val="13"/>
              <c:layout>
                <c:manualLayout>
                  <c:x val="-2.6763036123374752E-2"/>
                  <c:y val="3.0267523898962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81C-43EB-815E-0190F50DC9EF}"/>
                </c:ext>
              </c:extLst>
            </c:dLbl>
            <c:dLbl>
              <c:idx val="14"/>
              <c:layout>
                <c:manualLayout>
                  <c:x val="-2.8304461942257216E-2"/>
                  <c:y val="-2.4778347660670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81C-43EB-815E-0190F50DC9EF}"/>
                </c:ext>
              </c:extLst>
            </c:dLbl>
            <c:dLbl>
              <c:idx val="15"/>
              <c:layout>
                <c:manualLayout>
                  <c:x val="-3.1387313580022148E-2"/>
                  <c:y val="-6.45336993426281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81C-43EB-815E-0190F50DC9EF}"/>
                </c:ext>
              </c:extLst>
            </c:dLbl>
            <c:dLbl>
              <c:idx val="16"/>
              <c:layout>
                <c:manualLayout>
                  <c:x val="-3.909447219889968E-2"/>
                  <c:y val="-6.75042279252922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81C-43EB-815E-0190F50DC9EF}"/>
                </c:ext>
              </c:extLst>
            </c:dLbl>
            <c:dLbl>
              <c:idx val="17"/>
              <c:layout>
                <c:manualLayout>
                  <c:x val="-4.6801493823090692E-2"/>
                  <c:y val="-3.2529410312434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81C-43EB-815E-0190F50DC9EF}"/>
                </c:ext>
              </c:extLst>
            </c:dLbl>
            <c:dLbl>
              <c:idx val="19"/>
              <c:layout>
                <c:manualLayout>
                  <c:x val="-2.1321802982719757E-2"/>
                  <c:y val="-4.3126971513881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81C-43EB-815E-0190F50DC9EF}"/>
                </c:ext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>
                    <a:solidFill>
                      <a:srgbClr val="C00000"/>
                    </a:solidFill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2'!$C$18:$Z$18</c:f>
              <c:numCache>
                <c:formatCode>0.0</c:formatCode>
                <c:ptCount val="24"/>
                <c:pt idx="0">
                  <c:v>-6.3750469698667693</c:v>
                </c:pt>
                <c:pt idx="1">
                  <c:v>-7.1128299809162669</c:v>
                </c:pt>
                <c:pt idx="2">
                  <c:v>-7.9966817221745758</c:v>
                </c:pt>
                <c:pt idx="3">
                  <c:v>-9.1676552193322056</c:v>
                </c:pt>
                <c:pt idx="4">
                  <c:v>-10.350383308821746</c:v>
                </c:pt>
                <c:pt idx="5">
                  <c:v>-11.043777021891627</c:v>
                </c:pt>
                <c:pt idx="6">
                  <c:v>-10.217271220769655</c:v>
                </c:pt>
                <c:pt idx="7">
                  <c:v>-8.1615216096603209</c:v>
                </c:pt>
                <c:pt idx="8">
                  <c:v>-6.4045556895115219</c:v>
                </c:pt>
                <c:pt idx="9">
                  <c:v>-7.8704932202900011</c:v>
                </c:pt>
                <c:pt idx="10">
                  <c:v>-8.7761987023872798</c:v>
                </c:pt>
                <c:pt idx="11">
                  <c:v>-7.8322271375341703</c:v>
                </c:pt>
                <c:pt idx="12">
                  <c:v>-7.557751901319441</c:v>
                </c:pt>
                <c:pt idx="13">
                  <c:v>-9.5535636517128726</c:v>
                </c:pt>
                <c:pt idx="14">
                  <c:v>-6.9052266492756669</c:v>
                </c:pt>
                <c:pt idx="15">
                  <c:v>-7.6446961986695694</c:v>
                </c:pt>
                <c:pt idx="16">
                  <c:v>-4.1898121594900966</c:v>
                </c:pt>
                <c:pt idx="17">
                  <c:v>-0.49478417736411412</c:v>
                </c:pt>
                <c:pt idx="18">
                  <c:v>1.0985833377812371</c:v>
                </c:pt>
                <c:pt idx="19">
                  <c:v>0.14960674056665646</c:v>
                </c:pt>
                <c:pt idx="20">
                  <c:v>0.73934468920479957</c:v>
                </c:pt>
                <c:pt idx="21">
                  <c:v>1.1474085982182405</c:v>
                </c:pt>
                <c:pt idx="22">
                  <c:v>1.0094045742934832</c:v>
                </c:pt>
                <c:pt idx="23">
                  <c:v>8.6710787155425156E-2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81C-43EB-815E-0190F50DC9EF}"/>
            </c:ext>
          </c:extLst>
        </c:ser>
        <c:ser>
          <c:idx val="1"/>
          <c:order val="1"/>
          <c:tx>
            <c:strRef>
              <c:f>'GRAPH 2'!$B$19</c:f>
              <c:strCache>
                <c:ptCount val="1"/>
                <c:pt idx="0">
                  <c:v>Balança de Bens</c:v>
                </c:pt>
              </c:strCache>
            </c:strRef>
          </c:tx>
          <c:spPr>
            <a:ln>
              <a:solidFill>
                <a:srgbClr val="00599D"/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2'!$C$19:$Z$19</c:f>
              <c:numCache>
                <c:formatCode>0.0</c:formatCode>
                <c:ptCount val="24"/>
                <c:pt idx="0">
                  <c:v>-8.4043649564141614</c:v>
                </c:pt>
                <c:pt idx="1">
                  <c:v>-8.7060732633182507</c:v>
                </c:pt>
                <c:pt idx="2">
                  <c:v>-9.7663653629100171</c:v>
                </c:pt>
                <c:pt idx="3">
                  <c:v>-11.213213869792932</c:v>
                </c:pt>
                <c:pt idx="4">
                  <c:v>-12.397818454841964</c:v>
                </c:pt>
                <c:pt idx="5">
                  <c:v>-13.477538344609327</c:v>
                </c:pt>
                <c:pt idx="6">
                  <c:v>-12.940526606518137</c:v>
                </c:pt>
                <c:pt idx="7">
                  <c:v>-10.83930824955824</c:v>
                </c:pt>
                <c:pt idx="8">
                  <c:v>-9.164162694199069</c:v>
                </c:pt>
                <c:pt idx="9">
                  <c:v>-10.965698161688398</c:v>
                </c:pt>
                <c:pt idx="10">
                  <c:v>-11.565744386566736</c:v>
                </c:pt>
                <c:pt idx="11">
                  <c:v>-11.220765004315519</c:v>
                </c:pt>
                <c:pt idx="12">
                  <c:v>-11.550437249335264</c:v>
                </c:pt>
                <c:pt idx="13">
                  <c:v>-13.563104541079204</c:v>
                </c:pt>
                <c:pt idx="14">
                  <c:v>-10.461507589940281</c:v>
                </c:pt>
                <c:pt idx="15">
                  <c:v>-11.152336051061518</c:v>
                </c:pt>
                <c:pt idx="16">
                  <c:v>-8.5537904849735522</c:v>
                </c:pt>
                <c:pt idx="17">
                  <c:v>-5.775136129524479</c:v>
                </c:pt>
                <c:pt idx="18">
                  <c:v>-4.9490211581402805</c:v>
                </c:pt>
                <c:pt idx="19">
                  <c:v>-5.7707520844685778</c:v>
                </c:pt>
                <c:pt idx="20">
                  <c:v>-5.6031499077418907</c:v>
                </c:pt>
                <c:pt idx="21">
                  <c:v>-5.5055557998346289</c:v>
                </c:pt>
                <c:pt idx="22">
                  <c:v>-6.9547816962936952</c:v>
                </c:pt>
                <c:pt idx="23">
                  <c:v>-7.9238848002071638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D81C-43EB-815E-0190F50DC9EF}"/>
            </c:ext>
          </c:extLst>
        </c:ser>
        <c:ser>
          <c:idx val="2"/>
          <c:order val="2"/>
          <c:tx>
            <c:strRef>
              <c:f>'GRAPH 2'!$B$20</c:f>
              <c:strCache>
                <c:ptCount val="1"/>
                <c:pt idx="0">
                  <c:v>Balança de Serviços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pPr>
              <a:noFill/>
              <a:ln>
                <a:noFill/>
              </a:ln>
            </c:spPr>
          </c:marker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2'!$C$20:$Z$20</c:f>
              <c:numCache>
                <c:formatCode>0.0</c:formatCode>
                <c:ptCount val="24"/>
                <c:pt idx="0">
                  <c:v>2.0293179865473907</c:v>
                </c:pt>
                <c:pt idx="1">
                  <c:v>1.5931397914450234</c:v>
                </c:pt>
                <c:pt idx="2">
                  <c:v>1.7696836407354417</c:v>
                </c:pt>
                <c:pt idx="3">
                  <c:v>2.0456489980006087</c:v>
                </c:pt>
                <c:pt idx="4">
                  <c:v>2.0474351460202187</c:v>
                </c:pt>
                <c:pt idx="5">
                  <c:v>2.433761322717702</c:v>
                </c:pt>
                <c:pt idx="6">
                  <c:v>2.7232553857484807</c:v>
                </c:pt>
                <c:pt idx="7">
                  <c:v>2.6777866398979198</c:v>
                </c:pt>
                <c:pt idx="8">
                  <c:v>2.7596070046875463</c:v>
                </c:pt>
                <c:pt idx="9">
                  <c:v>3.0952049413983986</c:v>
                </c:pt>
                <c:pt idx="10">
                  <c:v>2.7895456841794553</c:v>
                </c:pt>
                <c:pt idx="11">
                  <c:v>3.3885378667813466</c:v>
                </c:pt>
                <c:pt idx="12">
                  <c:v>3.992685348015824</c:v>
                </c:pt>
                <c:pt idx="13">
                  <c:v>4.0094850555100203</c:v>
                </c:pt>
                <c:pt idx="14">
                  <c:v>3.5562809406646134</c:v>
                </c:pt>
                <c:pt idx="15">
                  <c:v>3.5076955283312587</c:v>
                </c:pt>
                <c:pt idx="16">
                  <c:v>4.3639783254834574</c:v>
                </c:pt>
                <c:pt idx="17">
                  <c:v>5.280292532900444</c:v>
                </c:pt>
                <c:pt idx="18">
                  <c:v>6.0476044959215169</c:v>
                </c:pt>
                <c:pt idx="19">
                  <c:v>5.9203588250352341</c:v>
                </c:pt>
                <c:pt idx="20">
                  <c:v>6.3424945969466888</c:v>
                </c:pt>
                <c:pt idx="21">
                  <c:v>6.6529643980528697</c:v>
                </c:pt>
                <c:pt idx="22">
                  <c:v>7.9641862705871782</c:v>
                </c:pt>
                <c:pt idx="23">
                  <c:v>8.0105955873625891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D81C-43EB-815E-0190F50DC9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734080"/>
        <c:axId val="82740352"/>
      </c:lineChart>
      <c:catAx>
        <c:axId val="8273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82740352"/>
        <c:crosses val="autoZero"/>
        <c:auto val="1"/>
        <c:lblAlgn val="ctr"/>
        <c:lblOffset val="100"/>
        <c:noMultiLvlLbl val="0"/>
      </c:catAx>
      <c:valAx>
        <c:axId val="82740352"/>
        <c:scaling>
          <c:orientation val="minMax"/>
          <c:min val="-25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8273408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268218864986374E-2"/>
          <c:y val="0.15683803034566116"/>
          <c:w val="0.93377120542858971"/>
          <c:h val="0.72254274851799127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'GRAF_1 (4)'!$E$16</c:f>
              <c:strCache>
                <c:ptCount val="1"/>
                <c:pt idx="0">
                  <c:v>Contributo do Fator Trabalho - Quantidade [2]</c:v>
                </c:pt>
              </c:strCache>
            </c:strRef>
          </c:tx>
          <c:spPr>
            <a:solidFill>
              <a:srgbClr val="00599D"/>
            </a:solidFill>
            <a:ln>
              <a:noFill/>
            </a:ln>
            <a:effectLst/>
          </c:spPr>
          <c:invertIfNegative val="0"/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(4)'!$F$16:$AE$16</c:f>
              <c:numCache>
                <c:formatCode>0.0</c:formatCode>
                <c:ptCount val="23"/>
                <c:pt idx="0">
                  <c:v>0.92277098434580451</c:v>
                </c:pt>
                <c:pt idx="1">
                  <c:v>1.076209510966071</c:v>
                </c:pt>
                <c:pt idx="2">
                  <c:v>1.4708015067808566</c:v>
                </c:pt>
                <c:pt idx="3">
                  <c:v>2.2561180491478456</c:v>
                </c:pt>
                <c:pt idx="4">
                  <c:v>1.0163632951437467</c:v>
                </c:pt>
                <c:pt idx="5">
                  <c:v>1.672970886261695</c:v>
                </c:pt>
                <c:pt idx="6">
                  <c:v>0.5494415862770341</c:v>
                </c:pt>
                <c:pt idx="7">
                  <c:v>1.5246805206812521E-2</c:v>
                </c:pt>
                <c:pt idx="8">
                  <c:v>-0.8333932881327013</c:v>
                </c:pt>
                <c:pt idx="9">
                  <c:v>-0.23622378278752992</c:v>
                </c:pt>
                <c:pt idx="10">
                  <c:v>-0.21619291429034881</c:v>
                </c:pt>
                <c:pt idx="11">
                  <c:v>-0.14256602256414688</c:v>
                </c:pt>
                <c:pt idx="12">
                  <c:v>0.54360350847138061</c:v>
                </c:pt>
                <c:pt idx="13">
                  <c:v>-0.19271380048989986</c:v>
                </c:pt>
                <c:pt idx="14">
                  <c:v>-1.64450551041568</c:v>
                </c:pt>
                <c:pt idx="15">
                  <c:v>-0.76841948654767733</c:v>
                </c:pt>
                <c:pt idx="16">
                  <c:v>-1.8617222481984683</c:v>
                </c:pt>
                <c:pt idx="17">
                  <c:v>-2.9169479245247651</c:v>
                </c:pt>
                <c:pt idx="18">
                  <c:v>-1.3269525507743067</c:v>
                </c:pt>
                <c:pt idx="19">
                  <c:v>1.0123789027078502</c:v>
                </c:pt>
                <c:pt idx="20">
                  <c:v>0.99623617679210563</c:v>
                </c:pt>
                <c:pt idx="21">
                  <c:v>0.98352411342675394</c:v>
                </c:pt>
                <c:pt idx="22">
                  <c:v>1.8430497969991748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1E8-453C-9B41-89D901C55633}"/>
            </c:ext>
          </c:extLst>
        </c:ser>
        <c:ser>
          <c:idx val="0"/>
          <c:order val="2"/>
          <c:tx>
            <c:strRef>
              <c:f>'GRAF_1 (4)'!$E$17</c:f>
              <c:strCache>
                <c:ptCount val="1"/>
                <c:pt idx="0">
                  <c:v>Contributo do Fator Trabalho - Qualidade [3]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(4)'!$F$17:$AE$17</c:f>
              <c:numCache>
                <c:formatCode>0.0</c:formatCode>
                <c:ptCount val="23"/>
                <c:pt idx="0">
                  <c:v>-0.12375393622081354</c:v>
                </c:pt>
                <c:pt idx="1">
                  <c:v>8.4915205791747939E-2</c:v>
                </c:pt>
                <c:pt idx="2">
                  <c:v>-0.49088406052131028</c:v>
                </c:pt>
                <c:pt idx="3">
                  <c:v>-0.50581053211964611</c:v>
                </c:pt>
                <c:pt idx="4">
                  <c:v>0.2090145162481421</c:v>
                </c:pt>
                <c:pt idx="5">
                  <c:v>0.14912515384702749</c:v>
                </c:pt>
                <c:pt idx="6">
                  <c:v>0.13947480175875107</c:v>
                </c:pt>
                <c:pt idx="7">
                  <c:v>0.21161387332798462</c:v>
                </c:pt>
                <c:pt idx="8">
                  <c:v>0.71902528323392056</c:v>
                </c:pt>
                <c:pt idx="9">
                  <c:v>0.8368316084494436</c:v>
                </c:pt>
                <c:pt idx="10">
                  <c:v>0.350028750845645</c:v>
                </c:pt>
                <c:pt idx="11">
                  <c:v>0.26095107615939273</c:v>
                </c:pt>
                <c:pt idx="12">
                  <c:v>0.15687089846072749</c:v>
                </c:pt>
                <c:pt idx="13">
                  <c:v>0.37112276518967136</c:v>
                </c:pt>
                <c:pt idx="14">
                  <c:v>0.64355399506132582</c:v>
                </c:pt>
                <c:pt idx="15">
                  <c:v>0.79019885421894831</c:v>
                </c:pt>
                <c:pt idx="16">
                  <c:v>1.3776498182290371</c:v>
                </c:pt>
                <c:pt idx="17">
                  <c:v>1.0159285864843777</c:v>
                </c:pt>
                <c:pt idx="18">
                  <c:v>0.82503200020217426</c:v>
                </c:pt>
                <c:pt idx="19">
                  <c:v>1.4256743344221097</c:v>
                </c:pt>
                <c:pt idx="20">
                  <c:v>0.66335652201490058</c:v>
                </c:pt>
                <c:pt idx="21">
                  <c:v>0.55679236043683777</c:v>
                </c:pt>
                <c:pt idx="22">
                  <c:v>0.31004391020133526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1E8-453C-9B41-89D901C55633}"/>
            </c:ext>
          </c:extLst>
        </c:ser>
        <c:ser>
          <c:idx val="2"/>
          <c:order val="3"/>
          <c:tx>
            <c:strRef>
              <c:f>'GRAF_1 (4)'!$E$18</c:f>
              <c:strCache>
                <c:ptCount val="1"/>
                <c:pt idx="0">
                  <c:v>Contributo dos Serviços de Capital - Equip. TIC [4]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(4)'!$F$18:$AE$18</c:f>
              <c:numCache>
                <c:formatCode>0.0</c:formatCode>
                <c:ptCount val="23"/>
                <c:pt idx="0">
                  <c:v>0.55230299366289282</c:v>
                </c:pt>
                <c:pt idx="1">
                  <c:v>0.59183277433260395</c:v>
                </c:pt>
                <c:pt idx="2">
                  <c:v>0.72197966944783065</c:v>
                </c:pt>
                <c:pt idx="3">
                  <c:v>1.0420946041262915</c:v>
                </c:pt>
                <c:pt idx="4">
                  <c:v>1.0972760980262963</c:v>
                </c:pt>
                <c:pt idx="5">
                  <c:v>0.78262122176550653</c:v>
                </c:pt>
                <c:pt idx="6">
                  <c:v>0.58500104060282876</c:v>
                </c:pt>
                <c:pt idx="7">
                  <c:v>0.55596063365711534</c:v>
                </c:pt>
                <c:pt idx="8">
                  <c:v>0.51351919511212329</c:v>
                </c:pt>
                <c:pt idx="9">
                  <c:v>0.51758165470028972</c:v>
                </c:pt>
                <c:pt idx="10">
                  <c:v>0.48127944173044734</c:v>
                </c:pt>
                <c:pt idx="11">
                  <c:v>0.52335349770724671</c:v>
                </c:pt>
                <c:pt idx="12">
                  <c:v>0.54926027812280731</c:v>
                </c:pt>
                <c:pt idx="13">
                  <c:v>0.59104344101493367</c:v>
                </c:pt>
                <c:pt idx="14">
                  <c:v>0.4114212095049844</c:v>
                </c:pt>
                <c:pt idx="15">
                  <c:v>0.38293994459616143</c:v>
                </c:pt>
                <c:pt idx="16">
                  <c:v>0.22263123120068526</c:v>
                </c:pt>
                <c:pt idx="17">
                  <c:v>0.2133981451978787</c:v>
                </c:pt>
                <c:pt idx="18">
                  <c:v>0.21073428225573929</c:v>
                </c:pt>
                <c:pt idx="19">
                  <c:v>0.21815745158181035</c:v>
                </c:pt>
                <c:pt idx="20">
                  <c:v>0.22098616435357871</c:v>
                </c:pt>
                <c:pt idx="21">
                  <c:v>0.22900901548962743</c:v>
                </c:pt>
                <c:pt idx="22">
                  <c:v>0.27553783074950572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1E8-453C-9B41-89D901C55633}"/>
            </c:ext>
          </c:extLst>
        </c:ser>
        <c:ser>
          <c:idx val="3"/>
          <c:order val="4"/>
          <c:tx>
            <c:strRef>
              <c:f>'GRAF_1 (4)'!$E$19</c:f>
              <c:strCache>
                <c:ptCount val="1"/>
                <c:pt idx="0">
                  <c:v>Contributo dos Serviços de Capital - Equip. Não-TIC [5]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(4)'!$F$19:$AE$19</c:f>
              <c:numCache>
                <c:formatCode>0.0</c:formatCode>
                <c:ptCount val="23"/>
                <c:pt idx="0">
                  <c:v>0.9407405860753657</c:v>
                </c:pt>
                <c:pt idx="1">
                  <c:v>1.0221922854259351</c:v>
                </c:pt>
                <c:pt idx="2">
                  <c:v>1.3777706448104341</c:v>
                </c:pt>
                <c:pt idx="3">
                  <c:v>1.6659865940137919</c:v>
                </c:pt>
                <c:pt idx="4">
                  <c:v>1.6830070606121339</c:v>
                </c:pt>
                <c:pt idx="5">
                  <c:v>1.6133918586332185</c:v>
                </c:pt>
                <c:pt idx="6">
                  <c:v>1.4005558649569696</c:v>
                </c:pt>
                <c:pt idx="7">
                  <c:v>1.0738329001383942</c:v>
                </c:pt>
                <c:pt idx="8">
                  <c:v>0.79406666272944049</c:v>
                </c:pt>
                <c:pt idx="9">
                  <c:v>0.80993826464541874</c:v>
                </c:pt>
                <c:pt idx="10">
                  <c:v>0.81745526981546313</c:v>
                </c:pt>
                <c:pt idx="11">
                  <c:v>0.84923894315326809</c:v>
                </c:pt>
                <c:pt idx="12">
                  <c:v>0.97022052883742849</c:v>
                </c:pt>
                <c:pt idx="13">
                  <c:v>0.97634612333496273</c:v>
                </c:pt>
                <c:pt idx="14">
                  <c:v>0.65196078440606675</c:v>
                </c:pt>
                <c:pt idx="15">
                  <c:v>0.62221075127906167</c:v>
                </c:pt>
                <c:pt idx="16">
                  <c:v>0.16394455465480917</c:v>
                </c:pt>
                <c:pt idx="17">
                  <c:v>-0.18864888479682998</c:v>
                </c:pt>
                <c:pt idx="18">
                  <c:v>-0.17959430356451625</c:v>
                </c:pt>
                <c:pt idx="19">
                  <c:v>-9.4317164346014809E-2</c:v>
                </c:pt>
                <c:pt idx="20">
                  <c:v>4.3617566047541155E-2</c:v>
                </c:pt>
                <c:pt idx="21">
                  <c:v>8.7514331439660212E-2</c:v>
                </c:pt>
                <c:pt idx="22">
                  <c:v>0.27878475041023293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1E8-453C-9B41-89D901C55633}"/>
            </c:ext>
          </c:extLst>
        </c:ser>
        <c:ser>
          <c:idx val="5"/>
          <c:order val="5"/>
          <c:tx>
            <c:strRef>
              <c:f>'GRAF_1 (4)'!$E$20</c:f>
              <c:strCache>
                <c:ptCount val="1"/>
                <c:pt idx="0">
                  <c:v>Crescimento da TFP [6 = 1-2-3-4-5]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(4)'!$F$20:$AE$20</c:f>
              <c:numCache>
                <c:formatCode>0.0</c:formatCode>
                <c:ptCount val="23"/>
                <c:pt idx="0">
                  <c:v>-1.1269545265014773E-2</c:v>
                </c:pt>
                <c:pt idx="1">
                  <c:v>0.6617626686082928</c:v>
                </c:pt>
                <c:pt idx="2">
                  <c:v>1.251416264804587</c:v>
                </c:pt>
                <c:pt idx="3">
                  <c:v>0.2221450402202417</c:v>
                </c:pt>
                <c:pt idx="4">
                  <c:v>-0.19116085285258883</c:v>
                </c:pt>
                <c:pt idx="5">
                  <c:v>-0.50057728288605341</c:v>
                </c:pt>
                <c:pt idx="6">
                  <c:v>-0.74983456995254849</c:v>
                </c:pt>
                <c:pt idx="7">
                  <c:v>-1.0907853686462488</c:v>
                </c:pt>
                <c:pt idx="8">
                  <c:v>-2.1318364049988117</c:v>
                </c:pt>
                <c:pt idx="9">
                  <c:v>-0.13275261370314406</c:v>
                </c:pt>
                <c:pt idx="10">
                  <c:v>-0.66866707906991318</c:v>
                </c:pt>
                <c:pt idx="11">
                  <c:v>5.0131078432590244E-2</c:v>
                </c:pt>
                <c:pt idx="12">
                  <c:v>0.2415022498950781</c:v>
                </c:pt>
                <c:pt idx="13">
                  <c:v>-1.5467513484557185</c:v>
                </c:pt>
                <c:pt idx="14">
                  <c:v>-3.0857432616346476</c:v>
                </c:pt>
                <c:pt idx="15">
                  <c:v>0.85392996726796533</c:v>
                </c:pt>
                <c:pt idx="16">
                  <c:v>-1.7462193966919313</c:v>
                </c:pt>
                <c:pt idx="17">
                  <c:v>-2.2354117589340508</c:v>
                </c:pt>
                <c:pt idx="18">
                  <c:v>-0.66579787369335108</c:v>
                </c:pt>
                <c:pt idx="19">
                  <c:v>-1.6726608751955367</c:v>
                </c:pt>
                <c:pt idx="20">
                  <c:v>-0.11851070945573094</c:v>
                </c:pt>
                <c:pt idx="21">
                  <c:v>5.0578795815125817E-2</c:v>
                </c:pt>
                <c:pt idx="22">
                  <c:v>4.9248275945711593E-2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1E8-453C-9B41-89D901C55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12544"/>
        <c:axId val="96030720"/>
      </c:barChart>
      <c:lineChart>
        <c:grouping val="standard"/>
        <c:varyColors val="0"/>
        <c:ser>
          <c:idx val="4"/>
          <c:order val="0"/>
          <c:tx>
            <c:strRef>
              <c:f>'GRAF_1 (4)'!$E$15</c:f>
              <c:strCache>
                <c:ptCount val="1"/>
                <c:pt idx="0">
                  <c:v>Crescimento do PIB [1]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'GRAF_1 (4)'!$F$6:$AE$6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(4)'!$F$15:$AE$15</c:f>
              <c:numCache>
                <c:formatCode>0.0</c:formatCode>
                <c:ptCount val="23"/>
                <c:pt idx="0">
                  <c:v>2.2807910825982347</c:v>
                </c:pt>
                <c:pt idx="1">
                  <c:v>3.4369124451246504</c:v>
                </c:pt>
                <c:pt idx="2">
                  <c:v>4.3310840253223981</c:v>
                </c:pt>
                <c:pt idx="3">
                  <c:v>4.6805337553885247</c:v>
                </c:pt>
                <c:pt idx="4">
                  <c:v>3.8145001171777304</c:v>
                </c:pt>
                <c:pt idx="5">
                  <c:v>3.7175318376213942</c:v>
                </c:pt>
                <c:pt idx="6">
                  <c:v>1.9246387236430351</c:v>
                </c:pt>
                <c:pt idx="7">
                  <c:v>0.76586884368405783</c:v>
                </c:pt>
                <c:pt idx="8">
                  <c:v>-0.93861855205602862</c:v>
                </c:pt>
                <c:pt idx="9">
                  <c:v>1.7953751313044781</c:v>
                </c:pt>
                <c:pt idx="10">
                  <c:v>0.76390346903129358</c:v>
                </c:pt>
                <c:pt idx="11">
                  <c:v>1.5411085728883507</c:v>
                </c:pt>
                <c:pt idx="12">
                  <c:v>2.461457463787422</c:v>
                </c:pt>
                <c:pt idx="13">
                  <c:v>0.19904718059394919</c:v>
                </c:pt>
                <c:pt idx="14">
                  <c:v>-3.0233127830779507</c:v>
                </c:pt>
                <c:pt idx="15">
                  <c:v>1.8808600308144594</c:v>
                </c:pt>
                <c:pt idx="16">
                  <c:v>-1.8437160408058682</c:v>
                </c:pt>
                <c:pt idx="17">
                  <c:v>-4.1116818365733891</c:v>
                </c:pt>
                <c:pt idx="18">
                  <c:v>-1.1365784455742605</c:v>
                </c:pt>
                <c:pt idx="19">
                  <c:v>0.88923264917021871</c:v>
                </c:pt>
                <c:pt idx="20">
                  <c:v>1.805685719752395</c:v>
                </c:pt>
                <c:pt idx="21">
                  <c:v>1.9074186166080052</c:v>
                </c:pt>
                <c:pt idx="22">
                  <c:v>2.7566645643059604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1E8-453C-9B41-89D901C55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012544"/>
        <c:axId val="96030720"/>
      </c:lineChart>
      <c:catAx>
        <c:axId val="9601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6030720"/>
        <c:crosses val="autoZero"/>
        <c:auto val="1"/>
        <c:lblAlgn val="ctr"/>
        <c:lblOffset val="100"/>
        <c:noMultiLvlLbl val="0"/>
      </c:catAx>
      <c:valAx>
        <c:axId val="96030720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601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092515434411663"/>
          <c:y val="7.4878688042889253E-3"/>
          <c:w val="0.75363004262018085"/>
          <c:h val="0.23608420202633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40132187146331477"/>
          <c:y val="1.4301753206116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6.3943041602558315E-2"/>
          <c:y val="8.6491922937983329E-2"/>
          <c:w val="0.89707879203013885"/>
          <c:h val="0.83518898199682723"/>
        </c:manualLayout>
      </c:layout>
      <c:scatterChart>
        <c:scatterStyle val="lineMarker"/>
        <c:varyColors val="0"/>
        <c:ser>
          <c:idx val="0"/>
          <c:order val="0"/>
          <c:tx>
            <c:strRef>
              <c:f>'L vs GVA'!$E$4</c:f>
              <c:strCache>
                <c:ptCount val="1"/>
                <c:pt idx="0">
                  <c:v>1995-2010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dPt>
            <c:idx val="0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BDC2-4476-B57B-FFC62F67896E}"/>
              </c:ext>
            </c:extLst>
          </c:dPt>
          <c:dPt>
            <c:idx val="1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BDC2-4476-B57B-FFC62F67896E}"/>
              </c:ext>
            </c:extLst>
          </c:dPt>
          <c:dPt>
            <c:idx val="15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BDC2-4476-B57B-FFC62F67896E}"/>
              </c:ext>
            </c:extLst>
          </c:dPt>
          <c:dLbls>
            <c:dLbl>
              <c:idx val="0"/>
              <c:layout>
                <c:manualLayout>
                  <c:x val="-1.1125603345905443E-2"/>
                  <c:y val="-4.1122372372372375E-4"/>
                </c:manualLayout>
              </c:layout>
              <c:tx>
                <c:strRef>
                  <c:f>'L vs GVA'!$B$6</c:f>
                  <c:strCache>
                    <c:ptCount val="1"/>
                    <c:pt idx="0">
                      <c:v>TOTAL</c:v>
                    </c:pt>
                  </c:strCache>
                </c:strRef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{1F1DB752-7418-458F-8D7A-34F14E07E522}</c15:txfldGUID>
                      <c15:f>'L vs GVA'!$B$6</c15:f>
                      <c15:dlblFieldTableCache>
                        <c:ptCount val="1"/>
                        <c:pt idx="0">
                          <c:v>TOTAL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0-BDC2-4476-B57B-FFC62F67896E}"/>
                </c:ext>
              </c:extLst>
            </c:dLbl>
            <c:dLbl>
              <c:idx val="1"/>
              <c:layout>
                <c:manualLayout>
                  <c:x val="-4.6946528903186263E-2"/>
                  <c:y val="-5.9412537537537535E-3"/>
                </c:manualLayout>
              </c:layout>
              <c:tx>
                <c:strRef>
                  <c:f>'L vs GVA'!$B$7</c:f>
                  <c:strCache>
                    <c:ptCount val="1"/>
                    <c:pt idx="0">
                      <c:v>C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{2FBA8254-A484-498D-935D-1097C0B23859}</c15:txfldGUID>
                      <c15:f>'L vs GVA'!$B$7</c15:f>
                      <c15:dlblFieldTableCache>
                        <c:ptCount val="1"/>
                        <c:pt idx="0">
                          <c:v>C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1-BDC2-4476-B57B-FFC62F67896E}"/>
                </c:ext>
              </c:extLst>
            </c:dLbl>
            <c:dLbl>
              <c:idx val="2"/>
              <c:layout>
                <c:manualLayout>
                  <c:x val="-6.0408678273014035E-2"/>
                  <c:y val="1.9998533702840219E-2"/>
                </c:manualLayout>
              </c:layout>
              <c:tx>
                <c:strRef>
                  <c:f>'L vs GVA'!$B$8</c:f>
                  <c:strCache>
                    <c:ptCount val="1"/>
                    <c:pt idx="0">
                      <c:v>C10-C12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{EA14A7F4-4ABF-4141-936C-12446CE27252}</c15:txfldGUID>
                      <c15:f>'L vs GVA'!$B$8</c15:f>
                      <c15:dlblFieldTableCache>
                        <c:ptCount val="1"/>
                        <c:pt idx="0">
                          <c:v>C10-C12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BDC2-4476-B57B-FFC62F67896E}"/>
                </c:ext>
              </c:extLst>
            </c:dLbl>
            <c:dLbl>
              <c:idx val="3"/>
              <c:layout/>
              <c:tx>
                <c:strRef>
                  <c:f>'L vs GVA'!$B$9</c:f>
                  <c:strCache>
                    <c:ptCount val="1"/>
                    <c:pt idx="0">
                      <c:v>C13-C15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{10261A3D-4B43-4FE8-9F01-7F5BFD3BC264}</c15:txfldGUID>
                      <c15:f>'L vs GVA'!$B$9</c15:f>
                      <c15:dlblFieldTableCache>
                        <c:ptCount val="1"/>
                        <c:pt idx="0">
                          <c:v>C13-C15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4-BDC2-4476-B57B-FFC62F67896E}"/>
                </c:ext>
              </c:extLst>
            </c:dLbl>
            <c:dLbl>
              <c:idx val="4"/>
              <c:layout>
                <c:manualLayout>
                  <c:x val="-0.10689185870114859"/>
                  <c:y val="1.8360093256499226E-2"/>
                </c:manualLayout>
              </c:layout>
              <c:tx>
                <c:strRef>
                  <c:f>'L vs GVA'!$B$10</c:f>
                  <c:strCache>
                    <c:ptCount val="1"/>
                    <c:pt idx="0">
                      <c:v>C16-C18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{BDA11045-1CC8-47A8-BA6A-59DC9CAD49F4}</c15:txfldGUID>
                      <c15:f>'L vs GVA'!$B$10</c15:f>
                      <c15:dlblFieldTableCache>
                        <c:ptCount val="1"/>
                        <c:pt idx="0">
                          <c:v>C16-C18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BDC2-4476-B57B-FFC62F67896E}"/>
                </c:ext>
              </c:extLst>
            </c:dLbl>
            <c:dLbl>
              <c:idx val="5"/>
              <c:layout/>
              <c:tx>
                <c:strRef>
                  <c:f>'L vs GVA'!$B$11</c:f>
                  <c:strCache>
                    <c:ptCount val="1"/>
                    <c:pt idx="0">
                      <c:v>C19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{90AA21BA-355A-45A2-9C45-CA090D91AD97}</c15:txfldGUID>
                      <c15:f>'L vs GVA'!$B$11</c15:f>
                      <c15:dlblFieldTableCache>
                        <c:ptCount val="1"/>
                        <c:pt idx="0">
                          <c:v>C19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6-BDC2-4476-B57B-FFC62F67896E}"/>
                </c:ext>
              </c:extLst>
            </c:dLbl>
            <c:dLbl>
              <c:idx val="6"/>
              <c:layout>
                <c:manualLayout>
                  <c:x val="-9.6115378701198302E-3"/>
                  <c:y val="-5.9412537537539287E-3"/>
                </c:manualLayout>
              </c:layout>
              <c:tx>
                <c:strRef>
                  <c:f>'L vs GVA'!$B$12</c:f>
                  <c:strCache>
                    <c:ptCount val="1"/>
                    <c:pt idx="0">
                      <c:v>C20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{B72855EA-0DA8-478F-BE70-807937E61303}</c15:txfldGUID>
                      <c15:f>'L vs GVA'!$B$12</c15:f>
                      <c15:dlblFieldTableCache>
                        <c:ptCount val="1"/>
                        <c:pt idx="0">
                          <c:v>C20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7-BDC2-4476-B57B-FFC62F67896E}"/>
                </c:ext>
              </c:extLst>
            </c:dLbl>
            <c:dLbl>
              <c:idx val="7"/>
              <c:layout>
                <c:manualLayout>
                  <c:x val="-7.1719521298369809E-2"/>
                  <c:y val="-3.5575301690640624E-3"/>
                </c:manualLayout>
              </c:layout>
              <c:tx>
                <c:strRef>
                  <c:f>'L vs GVA'!$B$13</c:f>
                  <c:strCache>
                    <c:ptCount val="1"/>
                    <c:pt idx="0">
                      <c:v>C21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{06161AD7-472F-44E7-8EAB-D8B4F545BF20}</c15:txfldGUID>
                      <c15:f>'L vs GVA'!$B$13</c15:f>
                      <c15:dlblFieldTableCache>
                        <c:ptCount val="1"/>
                        <c:pt idx="0">
                          <c:v>C21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8-BDC2-4476-B57B-FFC62F67896E}"/>
                </c:ext>
              </c:extLst>
            </c:dLbl>
            <c:dLbl>
              <c:idx val="8"/>
              <c:layout>
                <c:manualLayout>
                  <c:x val="-0.11175034313371379"/>
                  <c:y val="-2.7947623865452573E-3"/>
                </c:manualLayout>
              </c:layout>
              <c:tx>
                <c:strRef>
                  <c:f>'L vs GVA'!$B$14</c:f>
                  <c:strCache>
                    <c:ptCount val="1"/>
                    <c:pt idx="0">
                      <c:v>C22_C23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{A30C6148-48E4-413D-94D3-E18974631DE8}</c15:txfldGUID>
                      <c15:f>'L vs GVA'!$B$14</c15:f>
                      <c15:dlblFieldTableCache>
                        <c:ptCount val="1"/>
                        <c:pt idx="0">
                          <c:v>C22_C23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9-BDC2-4476-B57B-FFC62F67896E}"/>
                </c:ext>
              </c:extLst>
            </c:dLbl>
            <c:dLbl>
              <c:idx val="9"/>
              <c:layout>
                <c:manualLayout>
                  <c:x val="-5.9759652495506639E-2"/>
                  <c:y val="-2.4247560060060149E-2"/>
                </c:manualLayout>
              </c:layout>
              <c:tx>
                <c:strRef>
                  <c:f>'L vs GVA'!$B$15</c:f>
                  <c:strCache>
                    <c:ptCount val="1"/>
                    <c:pt idx="0">
                      <c:v>C24_C25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{855D6661-2C13-49B4-A452-CABCAD191BCD}</c15:txfldGUID>
                      <c15:f>'L vs GVA'!$B$15</c15:f>
                      <c15:dlblFieldTableCache>
                        <c:ptCount val="1"/>
                        <c:pt idx="0">
                          <c:v>C24_C25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A-BDC2-4476-B57B-FFC62F67896E}"/>
                </c:ext>
              </c:extLst>
            </c:dLbl>
            <c:dLbl>
              <c:idx val="10"/>
              <c:layout/>
              <c:tx>
                <c:strRef>
                  <c:f>'L vs GVA'!$B$16</c:f>
                  <c:strCache>
                    <c:ptCount val="1"/>
                    <c:pt idx="0">
                      <c:v>C26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{E0235954-3C20-4DAB-A14B-BF9578E5A95E}</c15:txfldGUID>
                      <c15:f>'L vs GVA'!$B$16</c15:f>
                      <c15:dlblFieldTableCache>
                        <c:ptCount val="1"/>
                        <c:pt idx="0">
                          <c:v>C26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B-BDC2-4476-B57B-FFC62F67896E}"/>
                </c:ext>
              </c:extLst>
            </c:dLbl>
            <c:dLbl>
              <c:idx val="11"/>
              <c:layout>
                <c:manualLayout>
                  <c:x val="-6.1602253846709552E-2"/>
                  <c:y val="-2.6201850467015644E-2"/>
                </c:manualLayout>
              </c:layout>
              <c:tx>
                <c:strRef>
                  <c:f>'L vs GVA'!$B$17</c:f>
                  <c:strCache>
                    <c:ptCount val="1"/>
                    <c:pt idx="0">
                      <c:v>C27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{7DD4EC79-9E16-4F8E-A1F0-78B664EE264C}</c15:txfldGUID>
                      <c15:f>'L vs GVA'!$B$17</c15:f>
                      <c15:dlblFieldTableCache>
                        <c:ptCount val="1"/>
                        <c:pt idx="0">
                          <c:v>C27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C-BDC2-4476-B57B-FFC62F67896E}"/>
                </c:ext>
              </c:extLst>
            </c:dLbl>
            <c:dLbl>
              <c:idx val="12"/>
              <c:layout>
                <c:manualLayout>
                  <c:x val="-5.6835856885159158E-2"/>
                  <c:y val="2.0278716216216131E-2"/>
                </c:manualLayout>
              </c:layout>
              <c:tx>
                <c:strRef>
                  <c:f>'L vs GVA'!$B$18</c:f>
                  <c:strCache>
                    <c:ptCount val="1"/>
                    <c:pt idx="0">
                      <c:v>C28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{01C8F7B9-3AC5-48B0-832D-641048A8B970}</c15:txfldGUID>
                      <c15:f>'L vs GVA'!$B$18</c15:f>
                      <c15:dlblFieldTableCache>
                        <c:ptCount val="1"/>
                        <c:pt idx="0">
                          <c:v>C28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D-BDC2-4476-B57B-FFC62F67896E}"/>
                </c:ext>
              </c:extLst>
            </c:dLbl>
            <c:dLbl>
              <c:idx val="13"/>
              <c:layout>
                <c:manualLayout>
                  <c:x val="-0.12128316283509526"/>
                  <c:y val="9.5523648648648644E-3"/>
                </c:manualLayout>
              </c:layout>
              <c:tx>
                <c:strRef>
                  <c:f>'L vs GVA'!$B$19</c:f>
                  <c:strCache>
                    <c:ptCount val="1"/>
                    <c:pt idx="0">
                      <c:v>C29_C30</c:v>
                    </c:pt>
                  </c:strCache>
                </c:strRef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0644917086213584"/>
                      <c:h val="3.5718843843843842E-2"/>
                    </c:manualLayout>
                  </c15:layout>
                  <c15:dlblFieldTable>
                    <c15:dlblFTEntry>
                      <c15:txfldGUID>{37C646E9-BBF8-4AF4-BBC1-75254A8D5B8B}</c15:txfldGUID>
                      <c15:f>'L vs GVA'!$B$19</c15:f>
                      <c15:dlblFieldTableCache>
                        <c:ptCount val="1"/>
                        <c:pt idx="0">
                          <c:v>C29_C30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E-BDC2-4476-B57B-FFC62F67896E}"/>
                </c:ext>
              </c:extLst>
            </c:dLbl>
            <c:dLbl>
              <c:idx val="14"/>
              <c:layout>
                <c:manualLayout>
                  <c:x val="-0.11252599360820269"/>
                  <c:y val="-9.9457582582581708E-3"/>
                </c:manualLayout>
              </c:layout>
              <c:tx>
                <c:strRef>
                  <c:f>'L vs GVA'!$B$20</c:f>
                  <c:strCache>
                    <c:ptCount val="1"/>
                    <c:pt idx="0">
                      <c:v>C31-C33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{4AB7939B-1E10-47AD-A2C4-ADEBA44651C3}</c15:txfldGUID>
                      <c15:f>'L vs GVA'!$B$20</c15:f>
                      <c15:dlblFieldTableCache>
                        <c:ptCount val="1"/>
                        <c:pt idx="0">
                          <c:v>C31-C33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F-BDC2-4476-B57B-FFC62F67896E}"/>
                </c:ext>
              </c:extLst>
            </c:dLbl>
            <c:dLbl>
              <c:idx val="15"/>
              <c:layout>
                <c:manualLayout>
                  <c:x val="-6.9468564135905117E-2"/>
                  <c:y val="2.7447323274534818E-2"/>
                </c:manualLayout>
              </c:layout>
              <c:tx>
                <c:strRef>
                  <c:f>'L vs GVA'!$B$21</c:f>
                  <c:strCache>
                    <c:ptCount val="1"/>
                    <c:pt idx="0">
                      <c:v>GNEXCL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{646E1D02-A21D-403B-9206-5E8F91269B9F}</c15:txfldGUID>
                      <c15:f>'L vs GVA'!$B$21</c15:f>
                      <c15:dlblFieldTableCache>
                        <c:ptCount val="1"/>
                        <c:pt idx="0">
                          <c:v>GNEXCL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BDC2-4476-B57B-FFC62F67896E}"/>
                </c:ext>
              </c:extLst>
            </c:dLbl>
            <c:dLbl>
              <c:idx val="16"/>
              <c:layout>
                <c:manualLayout>
                  <c:x val="-2.3167617809241824E-2"/>
                  <c:y val="-2.9032683763691686E-2"/>
                </c:manualLayout>
              </c:layout>
              <c:tx>
                <c:strRef>
                  <c:f>'L vs GVA'!$B$22</c:f>
                  <c:strCache>
                    <c:ptCount val="1"/>
                    <c:pt idx="0">
                      <c:v>G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{F3C904C9-4AE5-4144-936B-773116F1214D}</c15:txfldGUID>
                      <c15:f>'L vs GVA'!$B$22</c15:f>
                      <c15:dlblFieldTableCache>
                        <c:ptCount val="1"/>
                        <c:pt idx="0">
                          <c:v>G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0-BDC2-4476-B57B-FFC62F67896E}"/>
                </c:ext>
              </c:extLst>
            </c:dLbl>
            <c:dLbl>
              <c:idx val="17"/>
              <c:layout/>
              <c:tx>
                <c:strRef>
                  <c:f>'L vs GVA'!$B$23</c:f>
                  <c:strCache>
                    <c:ptCount val="1"/>
                    <c:pt idx="0">
                      <c:v>H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{FAD4A259-6AB8-4B4A-B932-5C8A7919268F}</c15:txfldGUID>
                      <c15:f>'L vs GVA'!$B$23</c15:f>
                      <c15:dlblFieldTableCache>
                        <c:ptCount val="1"/>
                        <c:pt idx="0">
                          <c:v>H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1-BDC2-4476-B57B-FFC62F67896E}"/>
                </c:ext>
              </c:extLst>
            </c:dLbl>
            <c:dLbl>
              <c:idx val="18"/>
              <c:layout/>
              <c:tx>
                <c:strRef>
                  <c:f>'L vs GVA'!$B$24</c:f>
                  <c:strCache>
                    <c:ptCount val="1"/>
                    <c:pt idx="0">
                      <c:v>I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{9DF772DD-DECB-4E4C-A10A-661415675595}</c15:txfldGUID>
                      <c15:f>'L vs GVA'!$B$24</c15:f>
                      <c15:dlblFieldTableCache>
                        <c:ptCount val="1"/>
                        <c:pt idx="0">
                          <c:v>I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2-BDC2-4476-B57B-FFC62F67896E}"/>
                </c:ext>
              </c:extLst>
            </c:dLbl>
            <c:dLbl>
              <c:idx val="19"/>
              <c:layout/>
              <c:tx>
                <c:strRef>
                  <c:f>'L vs GVA'!$B$25</c:f>
                  <c:strCache>
                    <c:ptCount val="1"/>
                    <c:pt idx="0">
                      <c:v>J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{D0AF5388-D4AD-45DD-9DE9-1EADBCF4D890}</c15:txfldGUID>
                      <c15:f>'L vs GVA'!$B$25</c15:f>
                      <c15:dlblFieldTableCache>
                        <c:ptCount val="1"/>
                        <c:pt idx="0">
                          <c:v>J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3-BDC2-4476-B57B-FFC62F67896E}"/>
                </c:ext>
              </c:extLst>
            </c:dLbl>
            <c:dLbl>
              <c:idx val="20"/>
              <c:layout/>
              <c:tx>
                <c:strRef>
                  <c:f>'L vs GVA'!$B$26</c:f>
                  <c:strCache>
                    <c:ptCount val="1"/>
                    <c:pt idx="0">
                      <c:v>K</c:v>
                    </c:pt>
                  </c:strCache>
                </c:strRef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{9865D36B-E3C9-440F-97AF-34707814FF62}</c15:txfldGUID>
                      <c15:f>'L vs GVA'!$B$26</c15:f>
                      <c15:dlblFieldTableCache>
                        <c:ptCount val="1"/>
                        <c:pt idx="0">
                          <c:v>K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4-BDC2-4476-B57B-FFC62F67896E}"/>
                </c:ext>
              </c:extLst>
            </c:dLbl>
            <c:dLbl>
              <c:idx val="21"/>
              <c:layout>
                <c:manualLayout>
                  <c:x val="-3.4702984406350605E-2"/>
                  <c:y val="2.7429617117117031E-2"/>
                </c:manualLayout>
              </c:layout>
              <c:tx>
                <c:strRef>
                  <c:f>'L vs GVA'!$B$27</c:f>
                  <c:strCache>
                    <c:ptCount val="1"/>
                    <c:pt idx="0">
                      <c:v>M_N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{504EBC8D-8876-471D-BF84-4056BF7B23D4}</c15:txfldGUID>
                      <c15:f>'L vs GVA'!$B$27</c15:f>
                      <c15:dlblFieldTableCache>
                        <c:ptCount val="1"/>
                        <c:pt idx="0">
                          <c:v>M_N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5-BDC2-4476-B57B-FFC62F67896E}"/>
                </c:ext>
              </c:extLst>
            </c:dLbl>
            <c:dLbl>
              <c:idx val="22"/>
              <c:layout>
                <c:manualLayout>
                  <c:x val="-2.6577668617110934E-2"/>
                  <c:y val="3.2494904617369619E-2"/>
                </c:manualLayout>
              </c:layout>
              <c:tx>
                <c:strRef>
                  <c:f>'L vs GVA'!$B$28</c:f>
                  <c:strCache>
                    <c:ptCount val="1"/>
                    <c:pt idx="0">
                      <c:v>F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{426AA5E2-B785-4190-BCB6-5E825534A9F6}</c15:txfldGUID>
                      <c15:f>'L vs GVA'!$B$28</c15:f>
                      <c15:dlblFieldTableCache>
                        <c:ptCount val="1"/>
                        <c:pt idx="0">
                          <c:v>F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6-BDC2-4476-B57B-FFC62F67896E}"/>
                </c:ext>
              </c:extLst>
            </c:dLbl>
            <c:dLbl>
              <c:idx val="23"/>
              <c:layout>
                <c:manualLayout>
                  <c:x val="6.7648672939765259E-2"/>
                  <c:y val="9.4250983906836394E-2"/>
                </c:manualLayout>
              </c:layout>
              <c:tx>
                <c:strRef>
                  <c:f>'L vs GVA'!$B$29</c:f>
                  <c:strCache>
                    <c:ptCount val="1"/>
                    <c:pt idx="0">
                      <c:v>A+B+D+E+L+O/P+R/U</c:v>
                    </c:pt>
                  </c:strCache>
                </c:strRef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43857940324122"/>
                      <c:h val="5.069809127594356E-2"/>
                    </c:manualLayout>
                  </c15:layout>
                  <c15:dlblFieldTable>
                    <c15:dlblFTEntry>
                      <c15:txfldGUID>{0A522BFA-A310-413E-B3A1-80AC69559128}</c15:txfldGUID>
                      <c15:f>'L vs GVA'!$B$29</c15:f>
                      <c15:dlblFieldTableCache>
                        <c:ptCount val="1"/>
                        <c:pt idx="0">
                          <c:v>A+B+D+E+L+O/P+R/U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7-BDC2-4476-B57B-FFC62F6789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'L vs GVA'!$E$6:$E$29</c:f>
              <c:numCache>
                <c:formatCode>0.00</c:formatCode>
                <c:ptCount val="24"/>
                <c:pt idx="0">
                  <c:v>7.559097191862179</c:v>
                </c:pt>
                <c:pt idx="1">
                  <c:v>-27.590738049256373</c:v>
                </c:pt>
                <c:pt idx="2">
                  <c:v>-7.1398989480659338</c:v>
                </c:pt>
                <c:pt idx="3">
                  <c:v>-46.431389049597648</c:v>
                </c:pt>
                <c:pt idx="4">
                  <c:v>-31.677205660945503</c:v>
                </c:pt>
                <c:pt idx="5">
                  <c:v>-39.677419354838705</c:v>
                </c:pt>
                <c:pt idx="6">
                  <c:v>-27.895595432300169</c:v>
                </c:pt>
                <c:pt idx="7">
                  <c:v>-30.74204946996467</c:v>
                </c:pt>
                <c:pt idx="8">
                  <c:v>-23.164639443961775</c:v>
                </c:pt>
                <c:pt idx="9">
                  <c:v>1.0242707637497119</c:v>
                </c:pt>
                <c:pt idx="10">
                  <c:v>-20.198675496688736</c:v>
                </c:pt>
                <c:pt idx="11">
                  <c:v>-33.763188745603756</c:v>
                </c:pt>
                <c:pt idx="12">
                  <c:v>-16.021883548261044</c:v>
                </c:pt>
                <c:pt idx="13">
                  <c:v>-21.364414029084671</c:v>
                </c:pt>
                <c:pt idx="14">
                  <c:v>-7.1794246708922458</c:v>
                </c:pt>
                <c:pt idx="15">
                  <c:v>33.024625307170652</c:v>
                </c:pt>
                <c:pt idx="16">
                  <c:v>16.858570141675557</c:v>
                </c:pt>
                <c:pt idx="17">
                  <c:v>27.437743774377438</c:v>
                </c:pt>
                <c:pt idx="18">
                  <c:v>56.521250281088385</c:v>
                </c:pt>
                <c:pt idx="19">
                  <c:v>43.806829662558101</c:v>
                </c:pt>
                <c:pt idx="20">
                  <c:v>-3.3590932509015943</c:v>
                </c:pt>
                <c:pt idx="21">
                  <c:v>65.912418938707219</c:v>
                </c:pt>
                <c:pt idx="22">
                  <c:v>4.2250829969667336</c:v>
                </c:pt>
                <c:pt idx="23">
                  <c:v>8.8126763620577435</c:v>
                </c:pt>
              </c:numCache>
            </c:numRef>
          </c:xVal>
          <c:yVal>
            <c:numRef>
              <c:f>'L vs GVA'!$F$6:$F$29</c:f>
              <c:numCache>
                <c:formatCode>0.00</c:formatCode>
                <c:ptCount val="24"/>
                <c:pt idx="0">
                  <c:v>30.485188686320583</c:v>
                </c:pt>
                <c:pt idx="1">
                  <c:v>20.192218887093034</c:v>
                </c:pt>
                <c:pt idx="2">
                  <c:v>30.283001643235366</c:v>
                </c:pt>
                <c:pt idx="3">
                  <c:v>-27.981671020513033</c:v>
                </c:pt>
                <c:pt idx="4">
                  <c:v>14.700229691088936</c:v>
                </c:pt>
                <c:pt idx="5">
                  <c:v>101.96905766526018</c:v>
                </c:pt>
                <c:pt idx="6">
                  <c:v>-9.2997072731366757</c:v>
                </c:pt>
                <c:pt idx="7">
                  <c:v>47.500861771802818</c:v>
                </c:pt>
                <c:pt idx="8">
                  <c:v>32.442527223946541</c:v>
                </c:pt>
                <c:pt idx="9">
                  <c:v>38.663498663498672</c:v>
                </c:pt>
                <c:pt idx="10">
                  <c:v>239.56367924528303</c:v>
                </c:pt>
                <c:pt idx="11">
                  <c:v>58.590412909349794</c:v>
                </c:pt>
                <c:pt idx="12">
                  <c:v>24.06342568391706</c:v>
                </c:pt>
                <c:pt idx="13">
                  <c:v>200.91420534458513</c:v>
                </c:pt>
                <c:pt idx="14">
                  <c:v>41.859292258552586</c:v>
                </c:pt>
                <c:pt idx="15">
                  <c:v>56.01081954889068</c:v>
                </c:pt>
                <c:pt idx="16">
                  <c:v>43.571873566602108</c:v>
                </c:pt>
                <c:pt idx="17">
                  <c:v>66.475644699140389</c:v>
                </c:pt>
                <c:pt idx="18">
                  <c:v>17.538226299694188</c:v>
                </c:pt>
                <c:pt idx="19">
                  <c:v>67.389972876017168</c:v>
                </c:pt>
                <c:pt idx="20">
                  <c:v>179.60196336131747</c:v>
                </c:pt>
                <c:pt idx="21">
                  <c:v>41.735787217950332</c:v>
                </c:pt>
                <c:pt idx="22">
                  <c:v>-13.895059078267053</c:v>
                </c:pt>
                <c:pt idx="23">
                  <c:v>22.227002466228527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BDC2-4476-B57B-FFC62F6789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095616"/>
        <c:axId val="90453120"/>
      </c:scatterChart>
      <c:valAx>
        <c:axId val="96095616"/>
        <c:scaling>
          <c:orientation val="minMax"/>
          <c:min val="-60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PT"/>
          </a:p>
        </c:txPr>
        <c:crossAx val="90453120"/>
        <c:crosses val="autoZero"/>
        <c:crossBetween val="midCat"/>
        <c:majorUnit val="20"/>
      </c:valAx>
      <c:valAx>
        <c:axId val="90453120"/>
        <c:scaling>
          <c:orientation val="minMax"/>
          <c:max val="260"/>
          <c:min val="-6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31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PT"/>
          </a:p>
        </c:txPr>
        <c:crossAx val="96095616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" lastClr="FFFFFF">
        <a:alpha val="0"/>
      </a:sys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4137922243467177"/>
          <c:y val="1.2307830121917353E-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900"/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5.6739215355999871E-2"/>
          <c:y val="7.3665453025486466E-2"/>
          <c:w val="0.91088051968259987"/>
          <c:h val="0.85019139598068438"/>
        </c:manualLayout>
      </c:layout>
      <c:scatterChart>
        <c:scatterStyle val="lineMarker"/>
        <c:varyColors val="0"/>
        <c:ser>
          <c:idx val="0"/>
          <c:order val="0"/>
          <c:tx>
            <c:strRef>
              <c:f>'L vs GVA'!$H$4</c:f>
              <c:strCache>
                <c:ptCount val="1"/>
                <c:pt idx="0">
                  <c:v>2010-2016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dPt>
            <c:idx val="0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24EC-464C-AACE-09F24F694AF5}"/>
              </c:ext>
            </c:extLst>
          </c:dPt>
          <c:dPt>
            <c:idx val="1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24EC-464C-AACE-09F24F694AF5}"/>
              </c:ext>
            </c:extLst>
          </c:dPt>
          <c:dPt>
            <c:idx val="15"/>
            <c:marker>
              <c:spPr>
                <a:solidFill>
                  <a:srgbClr val="00599D"/>
                </a:solidFill>
                <a:ln w="9525">
                  <a:noFill/>
                </a:ln>
                <a:effectLst/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24EC-464C-AACE-09F24F694AF5}"/>
              </c:ext>
            </c:extLst>
          </c:dPt>
          <c:dLbls>
            <c:dLbl>
              <c:idx val="0"/>
              <c:layout>
                <c:manualLayout>
                  <c:x val="-2.910747555519299E-2"/>
                  <c:y val="-3.0645828362363858E-2"/>
                </c:manualLayout>
              </c:layout>
              <c:tx>
                <c:strRef>
                  <c:f>'L vs GVA'!$B$6</c:f>
                  <c:strCache>
                    <c:ptCount val="1"/>
                    <c:pt idx="0">
                      <c:v>TOTAL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{FF87DD32-3BE1-46AF-8E57-60A460A83368}</c15:txfldGUID>
                      <c15:f>'L vs GVA'!$B$6</c15:f>
                      <c15:dlblFieldTableCache>
                        <c:ptCount val="1"/>
                        <c:pt idx="0">
                          <c:v>TOTAL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0-24EC-464C-AACE-09F24F694AF5}"/>
                </c:ext>
              </c:extLst>
            </c:dLbl>
            <c:dLbl>
              <c:idx val="1"/>
              <c:layout>
                <c:manualLayout>
                  <c:x val="-1.0229298260794323E-2"/>
                  <c:y val="1.9271720727741755E-2"/>
                </c:manualLayout>
              </c:layout>
              <c:tx>
                <c:strRef>
                  <c:f>'L vs GVA'!$B$7</c:f>
                  <c:strCache>
                    <c:ptCount val="1"/>
                    <c:pt idx="0">
                      <c:v>C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{8CA34EAC-0B81-45F9-BF11-3CAE57F5D3D0}</c15:txfldGUID>
                      <c15:f>'L vs GVA'!$B$7</c15:f>
                      <c15:dlblFieldTableCache>
                        <c:ptCount val="1"/>
                        <c:pt idx="0">
                          <c:v>C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1-24EC-464C-AACE-09F24F694AF5}"/>
                </c:ext>
              </c:extLst>
            </c:dLbl>
            <c:dLbl>
              <c:idx val="2"/>
              <c:layout>
                <c:manualLayout>
                  <c:x val="-3.5802489345796433E-2"/>
                  <c:y val="-1.2561527635132566E-2"/>
                </c:manualLayout>
              </c:layout>
              <c:tx>
                <c:strRef>
                  <c:f>'L vs GVA'!$B$8</c:f>
                  <c:strCache>
                    <c:ptCount val="1"/>
                    <c:pt idx="0">
                      <c:v>C10-C12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{BE5AC2BF-4F19-4152-AFF1-2EB15792EB33}</c15:txfldGUID>
                      <c15:f>'L vs GVA'!$B$8</c15:f>
                      <c15:dlblFieldTableCache>
                        <c:ptCount val="1"/>
                        <c:pt idx="0">
                          <c:v>C10-C12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24EC-464C-AACE-09F24F694AF5}"/>
                </c:ext>
              </c:extLst>
            </c:dLbl>
            <c:dLbl>
              <c:idx val="3"/>
              <c:layout>
                <c:manualLayout>
                  <c:x val="-0.10279339434902243"/>
                  <c:y val="-1.9669927622683527E-2"/>
                </c:manualLayout>
              </c:layout>
              <c:tx>
                <c:strRef>
                  <c:f>'L vs GVA'!$B$9</c:f>
                  <c:strCache>
                    <c:ptCount val="1"/>
                    <c:pt idx="0">
                      <c:v>C13-C15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{D13B3A2C-3B1F-4A9A-A0FC-3A7DBA5668A5}</c15:txfldGUID>
                      <c15:f>'L vs GVA'!$B$9</c15:f>
                      <c15:dlblFieldTableCache>
                        <c:ptCount val="1"/>
                        <c:pt idx="0">
                          <c:v>C13-C15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4-24EC-464C-AACE-09F24F694AF5}"/>
                </c:ext>
              </c:extLst>
            </c:dLbl>
            <c:dLbl>
              <c:idx val="4"/>
              <c:layout>
                <c:manualLayout>
                  <c:x val="-8.49144375087829E-2"/>
                  <c:y val="-2.3351096264482091E-2"/>
                </c:manualLayout>
              </c:layout>
              <c:tx>
                <c:strRef>
                  <c:f>'L vs GVA'!$B$10</c:f>
                  <c:strCache>
                    <c:ptCount val="1"/>
                    <c:pt idx="0">
                      <c:v>C16-C18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{B4EFCED0-96FE-4A7B-869B-66520AFF7609}</c15:txfldGUID>
                      <c15:f>'L vs GVA'!$B$10</c15:f>
                      <c15:dlblFieldTableCache>
                        <c:ptCount val="1"/>
                        <c:pt idx="0">
                          <c:v>C16-C18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24EC-464C-AACE-09F24F694AF5}"/>
                </c:ext>
              </c:extLst>
            </c:dLbl>
            <c:dLbl>
              <c:idx val="5"/>
              <c:tx>
                <c:strRef>
                  <c:f>'L vs GVA'!$B$11</c:f>
                  <c:strCache>
                    <c:ptCount val="1"/>
                    <c:pt idx="0">
                      <c:v>C19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>
                    <c15:dlblFTEntry>
                      <c15:txfldGUID>{BCAE7122-5444-411F-936D-D5CD4578EC78}</c15:txfldGUID>
                      <c15:f>'L vs GVA'!$B$11</c15:f>
                      <c15:dlblFieldTableCache>
                        <c:ptCount val="1"/>
                        <c:pt idx="0">
                          <c:v>C19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6-24EC-464C-AACE-09F24F694AF5}"/>
                </c:ext>
              </c:extLst>
            </c:dLbl>
            <c:dLbl>
              <c:idx val="6"/>
              <c:layout>
                <c:manualLayout>
                  <c:x val="-6.2808444281252401E-2"/>
                  <c:y val="2.7203796495135078E-3"/>
                </c:manualLayout>
              </c:layout>
              <c:tx>
                <c:strRef>
                  <c:f>'L vs GVA'!$B$12</c:f>
                  <c:strCache>
                    <c:ptCount val="1"/>
                    <c:pt idx="0">
                      <c:v>C20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{1DD5D3F2-61BC-4DC2-98AF-8CE6A075BD16}</c15:txfldGUID>
                      <c15:f>'L vs GVA'!$B$12</c15:f>
                      <c15:dlblFieldTableCache>
                        <c:ptCount val="1"/>
                        <c:pt idx="0">
                          <c:v>C20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7-24EC-464C-AACE-09F24F694AF5}"/>
                </c:ext>
              </c:extLst>
            </c:dLbl>
            <c:dLbl>
              <c:idx val="7"/>
              <c:layout/>
              <c:tx>
                <c:strRef>
                  <c:f>'L vs GVA'!$B$13</c:f>
                  <c:strCache>
                    <c:ptCount val="1"/>
                    <c:pt idx="0">
                      <c:v>C21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{BA147986-2C8E-4905-8E06-0DE207D65392}</c15:txfldGUID>
                      <c15:f>'L vs GVA'!$B$13</c15:f>
                      <c15:dlblFieldTableCache>
                        <c:ptCount val="1"/>
                        <c:pt idx="0">
                          <c:v>C21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8-24EC-464C-AACE-09F24F694AF5}"/>
                </c:ext>
              </c:extLst>
            </c:dLbl>
            <c:dLbl>
              <c:idx val="8"/>
              <c:layout>
                <c:manualLayout>
                  <c:x val="-0.10899514899514899"/>
                  <c:y val="1.5786830993951843E-2"/>
                </c:manualLayout>
              </c:layout>
              <c:tx>
                <c:strRef>
                  <c:f>'L vs GVA'!$B$14</c:f>
                  <c:strCache>
                    <c:ptCount val="1"/>
                    <c:pt idx="0">
                      <c:v>C22_C23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0622314622314624"/>
                      <c:h val="3.0916760404949381E-2"/>
                    </c:manualLayout>
                  </c15:layout>
                  <c15:dlblFieldTable>
                    <c15:dlblFTEntry>
                      <c15:txfldGUID>{EC97556E-9AC7-4322-AB40-52788EC0A20B}</c15:txfldGUID>
                      <c15:f>'L vs GVA'!$B$14</c15:f>
                      <c15:dlblFieldTableCache>
                        <c:ptCount val="1"/>
                        <c:pt idx="0">
                          <c:v>C22_C23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9-24EC-464C-AACE-09F24F694AF5}"/>
                </c:ext>
              </c:extLst>
            </c:dLbl>
            <c:dLbl>
              <c:idx val="9"/>
              <c:layout>
                <c:manualLayout>
                  <c:x val="-8.1943435826998312E-2"/>
                  <c:y val="2.0527850685331001E-2"/>
                </c:manualLayout>
              </c:layout>
              <c:tx>
                <c:strRef>
                  <c:f>'L vs GVA'!$B$15</c:f>
                  <c:strCache>
                    <c:ptCount val="1"/>
                    <c:pt idx="0">
                      <c:v>C24_C25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{8EE499AC-FE49-4847-BB2B-6B8916EBB99A}</c15:txfldGUID>
                      <c15:f>'L vs GVA'!$B$15</c15:f>
                      <c15:dlblFieldTableCache>
                        <c:ptCount val="1"/>
                        <c:pt idx="0">
                          <c:v>C24_C25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A-24EC-464C-AACE-09F24F694AF5}"/>
                </c:ext>
              </c:extLst>
            </c:dLbl>
            <c:dLbl>
              <c:idx val="10"/>
              <c:layout/>
              <c:tx>
                <c:strRef>
                  <c:f>'L vs GVA'!$B$16</c:f>
                  <c:strCache>
                    <c:ptCount val="1"/>
                    <c:pt idx="0">
                      <c:v>C26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{E7B7CA09-A2B6-45C1-B9A7-69951079DD3C}</c15:txfldGUID>
                      <c15:f>'L vs GVA'!$B$16</c15:f>
                      <c15:dlblFieldTableCache>
                        <c:ptCount val="1"/>
                        <c:pt idx="0">
                          <c:v>C26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B-24EC-464C-AACE-09F24F694AF5}"/>
                </c:ext>
              </c:extLst>
            </c:dLbl>
            <c:dLbl>
              <c:idx val="11"/>
              <c:layout>
                <c:manualLayout>
                  <c:x val="-6.0805352698788298E-2"/>
                  <c:y val="-4.7617911397438957E-3"/>
                </c:manualLayout>
              </c:layout>
              <c:tx>
                <c:strRef>
                  <c:f>'L vs GVA'!$B$17</c:f>
                  <c:strCache>
                    <c:ptCount val="1"/>
                    <c:pt idx="0">
                      <c:v>C27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{52B4DB90-512D-4CB4-8963-09D873CB5848}</c15:txfldGUID>
                      <c15:f>'L vs GVA'!$B$17</c15:f>
                      <c15:dlblFieldTableCache>
                        <c:ptCount val="1"/>
                        <c:pt idx="0">
                          <c:v>C27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C-24EC-464C-AACE-09F24F694AF5}"/>
                </c:ext>
              </c:extLst>
            </c:dLbl>
            <c:dLbl>
              <c:idx val="12"/>
              <c:layout>
                <c:manualLayout>
                  <c:x val="-1.3412564593666956E-2"/>
                  <c:y val="-1.3234533183352081E-2"/>
                </c:manualLayout>
              </c:layout>
              <c:tx>
                <c:strRef>
                  <c:f>'L vs GVA'!$B$18</c:f>
                  <c:strCache>
                    <c:ptCount val="1"/>
                    <c:pt idx="0">
                      <c:v>C28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{0734DC52-8786-4D8E-8908-A1531E4B909B}</c15:txfldGUID>
                      <c15:f>'L vs GVA'!$B$18</c15:f>
                      <c15:dlblFieldTableCache>
                        <c:ptCount val="1"/>
                        <c:pt idx="0">
                          <c:v>C28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D-24EC-464C-AACE-09F24F694AF5}"/>
                </c:ext>
              </c:extLst>
            </c:dLbl>
            <c:dLbl>
              <c:idx val="13"/>
              <c:layout>
                <c:manualLayout>
                  <c:x val="-7.3201419770715273E-2"/>
                  <c:y val="-2.3786950873565062E-2"/>
                </c:manualLayout>
              </c:layout>
              <c:tx>
                <c:strRef>
                  <c:f>'L vs GVA'!$B$19</c:f>
                  <c:strCache>
                    <c:ptCount val="1"/>
                    <c:pt idx="0">
                      <c:v>C29_C30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{07D35CB4-5160-42A8-887E-2E9877A502F1}</c15:txfldGUID>
                      <c15:f>'L vs GVA'!$B$19</c15:f>
                      <c15:dlblFieldTableCache>
                        <c:ptCount val="1"/>
                        <c:pt idx="0">
                          <c:v>C29_C30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E-24EC-464C-AACE-09F24F694AF5}"/>
                </c:ext>
              </c:extLst>
            </c:dLbl>
            <c:dLbl>
              <c:idx val="14"/>
              <c:layout>
                <c:manualLayout>
                  <c:x val="-0.10211064647114501"/>
                  <c:y val="-8.9597415707651923E-3"/>
                </c:manualLayout>
              </c:layout>
              <c:tx>
                <c:strRef>
                  <c:f>'L vs GVA'!$B$20</c:f>
                  <c:strCache>
                    <c:ptCount val="1"/>
                    <c:pt idx="0">
                      <c:v>C31-C33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{F29C0880-CA72-4904-948B-D15C6A157430}</c15:txfldGUID>
                      <c15:f>'L vs GVA'!$B$20</c15:f>
                      <c15:dlblFieldTableCache>
                        <c:ptCount val="1"/>
                        <c:pt idx="0">
                          <c:v>C31-C33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F-24EC-464C-AACE-09F24F694AF5}"/>
                </c:ext>
              </c:extLst>
            </c:dLbl>
            <c:dLbl>
              <c:idx val="15"/>
              <c:layout>
                <c:manualLayout>
                  <c:x val="-2.6172376121378696E-2"/>
                  <c:y val="3.4424825684668141E-2"/>
                </c:manualLayout>
              </c:layout>
              <c:tx>
                <c:strRef>
                  <c:f>'L vs GVA'!$B$21</c:f>
                  <c:strCache>
                    <c:ptCount val="1"/>
                    <c:pt idx="0">
                      <c:v>GNEXCL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{125A01EF-B2A8-4E66-931F-EE96E30CFEE7}</c15:txfldGUID>
                      <c15:f>'L vs GVA'!$B$21</c15:f>
                      <c15:dlblFieldTableCache>
                        <c:ptCount val="1"/>
                        <c:pt idx="0">
                          <c:v>GNEXCL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24EC-464C-AACE-09F24F694AF5}"/>
                </c:ext>
              </c:extLst>
            </c:dLbl>
            <c:dLbl>
              <c:idx val="16"/>
              <c:layout>
                <c:manualLayout>
                  <c:x val="-1.3694249757241973E-2"/>
                  <c:y val="-3.4372990065661586E-2"/>
                </c:manualLayout>
              </c:layout>
              <c:tx>
                <c:strRef>
                  <c:f>'L vs GVA'!$B$22</c:f>
                  <c:strCache>
                    <c:ptCount val="1"/>
                    <c:pt idx="0">
                      <c:v>G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{E3074FEA-0161-4D0E-A6FE-23F7463DB23B}</c15:txfldGUID>
                      <c15:f>'L vs GVA'!$B$22</c15:f>
                      <c15:dlblFieldTableCache>
                        <c:ptCount val="1"/>
                        <c:pt idx="0">
                          <c:v>G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0-24EC-464C-AACE-09F24F694AF5}"/>
                </c:ext>
              </c:extLst>
            </c:dLbl>
            <c:dLbl>
              <c:idx val="17"/>
              <c:layout>
                <c:manualLayout>
                  <c:x val="-4.7662639052078399E-3"/>
                  <c:y val="8.4299253055516044E-3"/>
                </c:manualLayout>
              </c:layout>
              <c:tx>
                <c:strRef>
                  <c:f>'L vs GVA'!$B$23</c:f>
                  <c:strCache>
                    <c:ptCount val="1"/>
                    <c:pt idx="0">
                      <c:v>H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{9AFCC227-CDC7-4F59-8138-54713614E03F}</c15:txfldGUID>
                      <c15:f>'L vs GVA'!$B$23</c15:f>
                      <c15:dlblFieldTableCache>
                        <c:ptCount val="1"/>
                        <c:pt idx="0">
                          <c:v>H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1-24EC-464C-AACE-09F24F694AF5}"/>
                </c:ext>
              </c:extLst>
            </c:dLbl>
            <c:dLbl>
              <c:idx val="18"/>
              <c:layout>
                <c:manualLayout>
                  <c:x val="-3.8220679795482944E-2"/>
                  <c:y val="8.6231721034870645E-3"/>
                </c:manualLayout>
              </c:layout>
              <c:tx>
                <c:strRef>
                  <c:f>'L vs GVA'!$B$24</c:f>
                  <c:strCache>
                    <c:ptCount val="1"/>
                    <c:pt idx="0">
                      <c:v>I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{9114FF5F-C07F-4457-A513-494C9D4B76B2}</c15:txfldGUID>
                      <c15:f>'L vs GVA'!$B$24</c15:f>
                      <c15:dlblFieldTableCache>
                        <c:ptCount val="1"/>
                        <c:pt idx="0">
                          <c:v>I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2-24EC-464C-AACE-09F24F694AF5}"/>
                </c:ext>
              </c:extLst>
            </c:dLbl>
            <c:dLbl>
              <c:idx val="19"/>
              <c:layout>
                <c:manualLayout>
                  <c:x val="-5.571376116845498E-3"/>
                  <c:y val="-3.0883639545057485E-3"/>
                </c:manualLayout>
              </c:layout>
              <c:tx>
                <c:strRef>
                  <c:f>'L vs GVA'!$B$25</c:f>
                  <c:strCache>
                    <c:ptCount val="1"/>
                    <c:pt idx="0">
                      <c:v>J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{CA124DB9-60DF-4607-975F-91090C455CB6}</c15:txfldGUID>
                      <c15:f>'L vs GVA'!$B$25</c15:f>
                      <c15:dlblFieldTableCache>
                        <c:ptCount val="1"/>
                        <c:pt idx="0">
                          <c:v>J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3-24EC-464C-AACE-09F24F694AF5}"/>
                </c:ext>
              </c:extLst>
            </c:dLbl>
            <c:dLbl>
              <c:idx val="20"/>
              <c:layout/>
              <c:tx>
                <c:strRef>
                  <c:f>'L vs GVA'!$B$26</c:f>
                  <c:strCache>
                    <c:ptCount val="1"/>
                    <c:pt idx="0">
                      <c:v>K</c:v>
                    </c:pt>
                  </c:strCache>
                </c:strRef>
              </c:tx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{E56DAF70-43EB-4B49-8D04-8BD2E77C874C}</c15:txfldGUID>
                      <c15:f>'L vs GVA'!$B$26</c15:f>
                      <c15:dlblFieldTableCache>
                        <c:ptCount val="1"/>
                        <c:pt idx="0">
                          <c:v>K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4-24EC-464C-AACE-09F24F694AF5}"/>
                </c:ext>
              </c:extLst>
            </c:dLbl>
            <c:dLbl>
              <c:idx val="21"/>
              <c:layout>
                <c:manualLayout>
                  <c:x val="-2.9251354716517898E-3"/>
                  <c:y val="0"/>
                </c:manualLayout>
              </c:layout>
              <c:tx>
                <c:strRef>
                  <c:f>'L vs GVA'!$B$27</c:f>
                  <c:strCache>
                    <c:ptCount val="1"/>
                    <c:pt idx="0">
                      <c:v>M_N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{708EFCF5-B265-4942-8223-8BF360316A87}</c15:txfldGUID>
                      <c15:f>'L vs GVA'!$B$27</c15:f>
                      <c15:dlblFieldTableCache>
                        <c:ptCount val="1"/>
                        <c:pt idx="0">
                          <c:v>M_N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5-24EC-464C-AACE-09F24F694AF5}"/>
                </c:ext>
              </c:extLst>
            </c:dLbl>
            <c:dLbl>
              <c:idx val="22"/>
              <c:layout>
                <c:manualLayout>
                  <c:x val="-9.7235254919559918E-3"/>
                  <c:y val="1.6666666666666666E-2"/>
                </c:manualLayout>
              </c:layout>
              <c:tx>
                <c:strRef>
                  <c:f>'L vs GVA'!$B$28</c:f>
                  <c:strCache>
                    <c:ptCount val="1"/>
                    <c:pt idx="0">
                      <c:v>F</c:v>
                    </c:pt>
                  </c:strCache>
                </c:strRef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{4D279F66-DFFC-44EF-A3AA-57058060504F}</c15:txfldGUID>
                      <c15:f>'L vs GVA'!$B$28</c15:f>
                      <c15:dlblFieldTableCache>
                        <c:ptCount val="1"/>
                        <c:pt idx="0">
                          <c:v>F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6-24EC-464C-AACE-09F24F694AF5}"/>
                </c:ext>
              </c:extLst>
            </c:dLbl>
            <c:dLbl>
              <c:idx val="23"/>
              <c:layout>
                <c:manualLayout>
                  <c:x val="-0.27487330814049776"/>
                  <c:y val="5.0341207349081367E-2"/>
                </c:manualLayout>
              </c:layout>
              <c:tx>
                <c:strRef>
                  <c:f>'L vs GVA'!$B$29</c:f>
                  <c:strCache>
                    <c:ptCount val="1"/>
                    <c:pt idx="0">
                      <c:v>A+B+D+E+L+O/P+R/U</c:v>
                    </c:pt>
                  </c:strCache>
                </c:strRef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9046441959827779"/>
                      <c:h val="3.6159420289855068E-2"/>
                    </c:manualLayout>
                  </c15:layout>
                  <c15:dlblFieldTable>
                    <c15:dlblFTEntry>
                      <c15:txfldGUID>{3EAA5A47-CD03-48F8-8667-23427A94B26E}</c15:txfldGUID>
                      <c15:f>'L vs GVA'!$B$29</c15:f>
                      <c15:dlblFieldTableCache>
                        <c:ptCount val="1"/>
                        <c:pt idx="0">
                          <c:v>A+B+D+E+L+O/P+R/U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17-24EC-464C-AACE-09F24F694A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'L vs GVA'!$H$6:$H$29</c:f>
              <c:numCache>
                <c:formatCode>0.00</c:formatCode>
                <c:ptCount val="24"/>
                <c:pt idx="0">
                  <c:v>-4.5472181108650034</c:v>
                </c:pt>
                <c:pt idx="1">
                  <c:v>-0.62003354505209529</c:v>
                </c:pt>
                <c:pt idx="2">
                  <c:v>-1.6501650165016457</c:v>
                </c:pt>
                <c:pt idx="3">
                  <c:v>3.7997054491900002</c:v>
                </c:pt>
                <c:pt idx="4">
                  <c:v>-14.1031291317761</c:v>
                </c:pt>
                <c:pt idx="5">
                  <c:v>-12.299465240641723</c:v>
                </c:pt>
                <c:pt idx="6">
                  <c:v>-4.8265460030166025</c:v>
                </c:pt>
                <c:pt idx="7">
                  <c:v>11.904761904761912</c:v>
                </c:pt>
                <c:pt idx="8">
                  <c:v>-5.5971731448763222</c:v>
                </c:pt>
                <c:pt idx="9">
                  <c:v>-2.2922636103151888</c:v>
                </c:pt>
                <c:pt idx="10">
                  <c:v>10.580912863070523</c:v>
                </c:pt>
                <c:pt idx="11">
                  <c:v>5.8997050147492587</c:v>
                </c:pt>
                <c:pt idx="12">
                  <c:v>7.0730572359237129</c:v>
                </c:pt>
                <c:pt idx="13">
                  <c:v>6.799020940984505</c:v>
                </c:pt>
                <c:pt idx="14">
                  <c:v>-0.81418253447144195</c:v>
                </c:pt>
                <c:pt idx="15">
                  <c:v>3.8615800247416132</c:v>
                </c:pt>
                <c:pt idx="16">
                  <c:v>-0.87318495262655915</c:v>
                </c:pt>
                <c:pt idx="17">
                  <c:v>-0.38846380223660049</c:v>
                </c:pt>
                <c:pt idx="18">
                  <c:v>8.8212053731772073</c:v>
                </c:pt>
                <c:pt idx="19">
                  <c:v>22.031754952929589</c:v>
                </c:pt>
                <c:pt idx="20">
                  <c:v>-12.527988058428406</c:v>
                </c:pt>
                <c:pt idx="21">
                  <c:v>10.08888982285076</c:v>
                </c:pt>
                <c:pt idx="22">
                  <c:v>-36.642375910903333</c:v>
                </c:pt>
                <c:pt idx="23">
                  <c:v>-6.6506031686037375</c:v>
                </c:pt>
              </c:numCache>
            </c:numRef>
          </c:xVal>
          <c:yVal>
            <c:numRef>
              <c:f>'L vs GVA'!$I$6:$I$29</c:f>
              <c:numCache>
                <c:formatCode>0.00</c:formatCode>
                <c:ptCount val="24"/>
                <c:pt idx="0">
                  <c:v>-1.512070987753745</c:v>
                </c:pt>
                <c:pt idx="1">
                  <c:v>6.3178065612978571</c:v>
                </c:pt>
                <c:pt idx="2">
                  <c:v>6.9678793654352802</c:v>
                </c:pt>
                <c:pt idx="3">
                  <c:v>19.498126895403445</c:v>
                </c:pt>
                <c:pt idx="4">
                  <c:v>-0.8623155829825464</c:v>
                </c:pt>
                <c:pt idx="5">
                  <c:v>-88.55617455896008</c:v>
                </c:pt>
                <c:pt idx="6">
                  <c:v>7.820258192651437</c:v>
                </c:pt>
                <c:pt idx="7">
                  <c:v>29.3760224351484</c:v>
                </c:pt>
                <c:pt idx="8">
                  <c:v>3.7853511280584655</c:v>
                </c:pt>
                <c:pt idx="9">
                  <c:v>6.6740918437285757</c:v>
                </c:pt>
                <c:pt idx="10">
                  <c:v>-10.609480812641095</c:v>
                </c:pt>
                <c:pt idx="11">
                  <c:v>12.105341912314856</c:v>
                </c:pt>
                <c:pt idx="12">
                  <c:v>10.856741573033716</c:v>
                </c:pt>
                <c:pt idx="13">
                  <c:v>23.105086858300211</c:v>
                </c:pt>
                <c:pt idx="14">
                  <c:v>9.9425253303312218</c:v>
                </c:pt>
                <c:pt idx="15">
                  <c:v>1.1936481540971329</c:v>
                </c:pt>
                <c:pt idx="16">
                  <c:v>11.679716184899419</c:v>
                </c:pt>
                <c:pt idx="17">
                  <c:v>-8.033024956970749</c:v>
                </c:pt>
                <c:pt idx="18">
                  <c:v>9.4471185117731409</c:v>
                </c:pt>
                <c:pt idx="19">
                  <c:v>1.1360270416252831</c:v>
                </c:pt>
                <c:pt idx="20">
                  <c:v>-28.954184413491419</c:v>
                </c:pt>
                <c:pt idx="21">
                  <c:v>10.075685482795109</c:v>
                </c:pt>
                <c:pt idx="22">
                  <c:v>-32.771141798001253</c:v>
                </c:pt>
                <c:pt idx="23">
                  <c:v>-2.141711423953268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24EC-464C-AACE-09F24F694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511616"/>
        <c:axId val="90513408"/>
      </c:scatterChart>
      <c:valAx>
        <c:axId val="90511616"/>
        <c:scaling>
          <c:orientation val="minMax"/>
          <c:max val="30"/>
          <c:min val="-40"/>
        </c:scaling>
        <c:delete val="0"/>
        <c:axPos val="b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t-PT"/>
          </a:p>
        </c:txPr>
        <c:crossAx val="90513408"/>
        <c:crosses val="autoZero"/>
        <c:crossBetween val="midCat"/>
      </c:valAx>
      <c:valAx>
        <c:axId val="90513408"/>
        <c:scaling>
          <c:orientation val="minMax"/>
          <c:max val="30"/>
          <c:min val="-40"/>
        </c:scaling>
        <c:delete val="0"/>
        <c:axPos val="l"/>
        <c:majorGridlines>
          <c:spPr>
            <a:ln w="3175" cap="flat" cmpd="sng" algn="ctr">
              <a:solidFill>
                <a:schemeClr val="bg2"/>
              </a:solidFill>
              <a:prstDash val="sysDot"/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t-PT"/>
          </a:p>
        </c:txPr>
        <c:crossAx val="90511616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pt-PT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98583535229255E-2"/>
          <c:y val="0.19878164313325639"/>
          <c:w val="0.38733445600230493"/>
          <c:h val="0.59162426478868357"/>
        </c:manualLayout>
      </c:layout>
      <c:barChart>
        <c:barDir val="col"/>
        <c:grouping val="clustered"/>
        <c:varyColors val="0"/>
        <c:ser>
          <c:idx val="2"/>
          <c:order val="0"/>
          <c:tx>
            <c:v>Escolaridade Primária e Secundária</c:v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(Folha1!$A$35,Folha1!$A$34)</c:f>
              <c:strCache>
                <c:ptCount val="2"/>
                <c:pt idx="0">
                  <c:v>Portugal</c:v>
                </c:pt>
                <c:pt idx="1">
                  <c:v>AE</c:v>
                </c:pt>
              </c:strCache>
            </c:strRef>
          </c:cat>
          <c:val>
            <c:numRef>
              <c:f>(Folha1!$B$8,Folha1!$B$7)</c:f>
              <c:numCache>
                <c:formatCode>0.0</c:formatCode>
                <c:ptCount val="2"/>
                <c:pt idx="0">
                  <c:v>71.900000000000006</c:v>
                </c:pt>
                <c:pt idx="1">
                  <c:v>32.4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D19-437D-8D06-9EB44030547B}"/>
            </c:ext>
          </c:extLst>
        </c:ser>
        <c:ser>
          <c:idx val="3"/>
          <c:order val="1"/>
          <c:tx>
            <c:v>Escolaridade pós-secundária</c:v>
          </c:tx>
          <c:spPr>
            <a:solidFill>
              <a:srgbClr val="00599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(Folha1!$A$35,Folha1!$A$34)</c:f>
              <c:strCache>
                <c:ptCount val="2"/>
                <c:pt idx="0">
                  <c:v>Portugal</c:v>
                </c:pt>
                <c:pt idx="1">
                  <c:v>AE</c:v>
                </c:pt>
              </c:strCache>
            </c:strRef>
          </c:cat>
          <c:val>
            <c:numRef>
              <c:f>(Folha1!$B$16,Folha1!$B$15)</c:f>
              <c:numCache>
                <c:formatCode>0.0</c:formatCode>
                <c:ptCount val="2"/>
                <c:pt idx="0">
                  <c:v>13.9</c:v>
                </c:pt>
                <c:pt idx="1">
                  <c:v>43.2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D19-437D-8D06-9EB44030547B}"/>
            </c:ext>
          </c:extLst>
        </c:ser>
        <c:ser>
          <c:idx val="4"/>
          <c:order val="2"/>
          <c:tx>
            <c:v>Educação Superior</c:v>
          </c:tx>
          <c:spPr>
            <a:solidFill>
              <a:srgbClr val="7F7F7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(Folha1!$A$35,Folha1!$A$34)</c:f>
              <c:strCache>
                <c:ptCount val="2"/>
                <c:pt idx="0">
                  <c:v>Portugal</c:v>
                </c:pt>
                <c:pt idx="1">
                  <c:v>AE</c:v>
                </c:pt>
              </c:strCache>
            </c:strRef>
          </c:cat>
          <c:val>
            <c:numRef>
              <c:f>(Folha1!$B$24,Folha1!$B$23)</c:f>
              <c:numCache>
                <c:formatCode>0.0</c:formatCode>
                <c:ptCount val="2"/>
                <c:pt idx="0">
                  <c:v>14.2</c:v>
                </c:pt>
                <c:pt idx="1">
                  <c:v>24.2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D19-437D-8D06-9EB4403054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overlap val="-26"/>
        <c:axId val="86614400"/>
        <c:axId val="86615936"/>
      </c:barChart>
      <c:catAx>
        <c:axId val="8661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86615936"/>
        <c:crosses val="autoZero"/>
        <c:auto val="1"/>
        <c:lblAlgn val="ctr"/>
        <c:lblOffset val="100"/>
        <c:noMultiLvlLbl val="0"/>
      </c:catAx>
      <c:valAx>
        <c:axId val="86615936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crossAx val="866144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2911468634468222E-2"/>
          <c:y val="0.91495422919181091"/>
          <c:w val="0.97708871009004861"/>
          <c:h val="7.3485129880082919E-2"/>
        </c:manualLayout>
      </c:layout>
      <c:overlay val="0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78002648214124E-2"/>
          <c:y val="0.19878164313325639"/>
          <c:w val="0.98316498316498313"/>
          <c:h val="0.59162426478868357"/>
        </c:manualLayout>
      </c:layout>
      <c:barChart>
        <c:barDir val="col"/>
        <c:grouping val="clustered"/>
        <c:varyColors val="0"/>
        <c:ser>
          <c:idx val="2"/>
          <c:order val="0"/>
          <c:tx>
            <c:v>Primary and Lower Secondary Education</c:v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Lit>
              <c:ptCount val="2"/>
              <c:pt idx="0">
                <c:v>Portugal</c:v>
              </c:pt>
              <c:pt idx="1">
                <c:v>AE</c:v>
              </c:pt>
            </c:strLit>
          </c:cat>
          <c:val>
            <c:numRef>
              <c:f>(Folha1!$K$8,Folha1!$K$7)</c:f>
              <c:numCache>
                <c:formatCode>0.0</c:formatCode>
                <c:ptCount val="2"/>
                <c:pt idx="0">
                  <c:v>52</c:v>
                </c:pt>
                <c:pt idx="1">
                  <c:v>25.8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3A-44CE-A0CB-AB42A3358AC2}"/>
            </c:ext>
          </c:extLst>
        </c:ser>
        <c:ser>
          <c:idx val="3"/>
          <c:order val="1"/>
          <c:tx>
            <c:v>Upper Secondary and Post Secondary Education</c:v>
          </c:tx>
          <c:spPr>
            <a:solidFill>
              <a:srgbClr val="00599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Lit>
              <c:ptCount val="2"/>
              <c:pt idx="0">
                <c:v>Portugal</c:v>
              </c:pt>
              <c:pt idx="1">
                <c:v>AE</c:v>
              </c:pt>
            </c:strLit>
          </c:cat>
          <c:val>
            <c:numRef>
              <c:f>(Folha1!$K$16,Folha1!$K$15)</c:f>
              <c:numCache>
                <c:formatCode>0.0</c:formatCode>
                <c:ptCount val="2"/>
                <c:pt idx="0">
                  <c:v>23.9</c:v>
                </c:pt>
                <c:pt idx="1">
                  <c:v>43.6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13A-44CE-A0CB-AB42A3358AC2}"/>
            </c:ext>
          </c:extLst>
        </c:ser>
        <c:ser>
          <c:idx val="4"/>
          <c:order val="2"/>
          <c:tx>
            <c:v>Tertiary Education</c:v>
          </c:tx>
          <c:spPr>
            <a:solidFill>
              <a:srgbClr val="7F7F7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Lit>
              <c:ptCount val="2"/>
              <c:pt idx="0">
                <c:v>Portugal</c:v>
              </c:pt>
              <c:pt idx="1">
                <c:v>AE</c:v>
              </c:pt>
            </c:strLit>
          </c:cat>
          <c:val>
            <c:numRef>
              <c:f>(Folha1!$K$24,Folha1!$K$23)</c:f>
              <c:numCache>
                <c:formatCode>0.0</c:formatCode>
                <c:ptCount val="2"/>
                <c:pt idx="0">
                  <c:v>24</c:v>
                </c:pt>
                <c:pt idx="1">
                  <c:v>30.6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13A-44CE-A0CB-AB42A3358A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overlap val="-26"/>
        <c:axId val="86662144"/>
        <c:axId val="86663936"/>
      </c:barChart>
      <c:catAx>
        <c:axId val="8666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86663936"/>
        <c:crosses val="autoZero"/>
        <c:auto val="1"/>
        <c:lblAlgn val="ctr"/>
        <c:lblOffset val="100"/>
        <c:noMultiLvlLbl val="0"/>
      </c:catAx>
      <c:valAx>
        <c:axId val="86663936"/>
        <c:scaling>
          <c:orientation val="minMax"/>
          <c:max val="70"/>
        </c:scaling>
        <c:delete val="0"/>
        <c:axPos val="l"/>
        <c:numFmt formatCode="0" sourceLinked="0"/>
        <c:majorTickMark val="out"/>
        <c:minorTickMark val="none"/>
        <c:tickLblPos val="nextTo"/>
        <c:crossAx val="86662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PT" sz="1100"/>
              <a:t>%</a:t>
            </a:r>
            <a:r>
              <a:rPr lang="pt-PT" sz="1100" baseline="0"/>
              <a:t> </a:t>
            </a:r>
            <a:r>
              <a:rPr lang="pt-PT" sz="1100"/>
              <a:t>População (25-34) com escolaridade superior</a:t>
            </a:r>
          </a:p>
        </c:rich>
      </c:tx>
      <c:layout>
        <c:manualLayout>
          <c:xMode val="edge"/>
          <c:yMode val="edge"/>
          <c:x val="0.1523426655001458"/>
          <c:y val="4.545454545454545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4.8375631313131315E-2"/>
          <c:y val="0.14909981508198655"/>
          <c:w val="0.93169428731155901"/>
          <c:h val="0.66385422950048401"/>
        </c:manualLayout>
      </c:layout>
      <c:lineChart>
        <c:grouping val="standard"/>
        <c:varyColors val="0"/>
        <c:ser>
          <c:idx val="0"/>
          <c:order val="0"/>
          <c:tx>
            <c:v>AE</c:v>
          </c:tx>
          <c:spPr>
            <a:ln w="31750">
              <a:solidFill>
                <a:schemeClr val="tx2"/>
              </a:solidFill>
            </a:ln>
          </c:spPr>
          <c:marker>
            <c:symbol val="none"/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8F0-4116-A5CC-F0617A5F85D7}"/>
                </c:ext>
              </c:extLst>
            </c:dLbl>
            <c:dLbl>
              <c:idx val="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8F0-4116-A5CC-F0617A5F85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Folha1!$B$22:$K$22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Folha1!$B$34:$K$34</c:f>
              <c:numCache>
                <c:formatCode>0.0</c:formatCode>
                <c:ptCount val="10"/>
                <c:pt idx="0">
                  <c:v>31</c:v>
                </c:pt>
                <c:pt idx="1">
                  <c:v>32.1</c:v>
                </c:pt>
                <c:pt idx="2">
                  <c:v>32.700000000000003</c:v>
                </c:pt>
                <c:pt idx="3">
                  <c:v>33.299999999999997</c:v>
                </c:pt>
                <c:pt idx="4">
                  <c:v>34.200000000000003</c:v>
                </c:pt>
                <c:pt idx="5">
                  <c:v>35.200000000000003</c:v>
                </c:pt>
                <c:pt idx="6">
                  <c:v>35.799999999999997</c:v>
                </c:pt>
                <c:pt idx="7">
                  <c:v>36.4</c:v>
                </c:pt>
                <c:pt idx="8">
                  <c:v>36.700000000000003</c:v>
                </c:pt>
                <c:pt idx="9">
                  <c:v>37.700000000000003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8F0-4116-A5CC-F0617A5F85D7}"/>
            </c:ext>
          </c:extLst>
        </c:ser>
        <c:ser>
          <c:idx val="1"/>
          <c:order val="1"/>
          <c:tx>
            <c:v>Portugal</c:v>
          </c:tx>
          <c:spPr>
            <a:ln w="31750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8F0-4116-A5CC-F0617A5F85D7}"/>
                </c:ext>
              </c:extLst>
            </c:dLbl>
            <c:dLbl>
              <c:idx val="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8F0-4116-A5CC-F0617A5F85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Folha1!$B$22:$K$22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Folha1!$B$35:$K$35</c:f>
              <c:numCache>
                <c:formatCode>0.0</c:formatCode>
                <c:ptCount val="10"/>
                <c:pt idx="0">
                  <c:v>23.2</c:v>
                </c:pt>
                <c:pt idx="1">
                  <c:v>23.5</c:v>
                </c:pt>
                <c:pt idx="2">
                  <c:v>25.5</c:v>
                </c:pt>
                <c:pt idx="3">
                  <c:v>27.5</c:v>
                </c:pt>
                <c:pt idx="4">
                  <c:v>29</c:v>
                </c:pt>
                <c:pt idx="5">
                  <c:v>30</c:v>
                </c:pt>
                <c:pt idx="6">
                  <c:v>31.4</c:v>
                </c:pt>
                <c:pt idx="7">
                  <c:v>33.1</c:v>
                </c:pt>
                <c:pt idx="8">
                  <c:v>35</c:v>
                </c:pt>
                <c:pt idx="9">
                  <c:v>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28F0-4116-A5CC-F0617A5F8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717184"/>
        <c:axId val="86718720"/>
      </c:lineChart>
      <c:catAx>
        <c:axId val="8671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>
            <a:solidFill>
              <a:schemeClr val="bg1">
                <a:lumMod val="75000"/>
              </a:schemeClr>
            </a:solidFill>
          </a:ln>
        </c:spPr>
        <c:crossAx val="86718720"/>
        <c:crosses val="autoZero"/>
        <c:auto val="1"/>
        <c:lblAlgn val="ctr"/>
        <c:lblOffset val="100"/>
        <c:noMultiLvlLbl val="0"/>
      </c:catAx>
      <c:valAx>
        <c:axId val="86718720"/>
        <c:scaling>
          <c:orientation val="minMax"/>
          <c:min val="20"/>
        </c:scaling>
        <c:delete val="1"/>
        <c:axPos val="l"/>
        <c:numFmt formatCode="#,##0" sourceLinked="0"/>
        <c:majorTickMark val="none"/>
        <c:minorTickMark val="none"/>
        <c:tickLblPos val="none"/>
        <c:crossAx val="86717184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37799894157833125"/>
          <c:y val="0.7333845283473841"/>
          <c:w val="0.60017462641290442"/>
          <c:h val="6.285498060732192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84175084174E-3"/>
          <c:y val="0.18927804910462145"/>
          <c:w val="0.98316498316498313"/>
          <c:h val="0.66203129672082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Folha1!$B$21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rgbClr val="C00000"/>
            </a:solidFill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D26-4337-BCB7-623BDA810D96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(Folha1!$D$71;Folha1!$G$71)</c:f>
              <c:numCache>
                <c:formatCode>0</c:formatCode>
                <c:ptCount val="2"/>
                <c:pt idx="0">
                  <c:v>11</c:v>
                </c:pt>
                <c:pt idx="1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D26-4337-BCB7-623BDA810D96}"/>
            </c:ext>
          </c:extLst>
        </c:ser>
        <c:ser>
          <c:idx val="1"/>
          <c:order val="1"/>
          <c:tx>
            <c:v>AE</c:v>
          </c:tx>
          <c:spPr>
            <a:solidFill>
              <a:srgbClr val="00599D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(Folha1!$D$73;Folha1!$G$73)</c:f>
              <c:numCache>
                <c:formatCode>0.0</c:formatCode>
                <c:ptCount val="2"/>
                <c:pt idx="0" formatCode="General">
                  <c:v>7.5</c:v>
                </c:pt>
                <c:pt idx="1">
                  <c:v>4.875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D26-4337-BCB7-623BDA810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8"/>
        <c:axId val="86778624"/>
        <c:axId val="86780160"/>
      </c:barChart>
      <c:catAx>
        <c:axId val="8677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86780160"/>
        <c:crosses val="autoZero"/>
        <c:auto val="1"/>
        <c:lblAlgn val="ctr"/>
        <c:lblOffset val="100"/>
        <c:noMultiLvlLbl val="0"/>
      </c:catAx>
      <c:valAx>
        <c:axId val="86780160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PT"/>
          </a:p>
        </c:txPr>
        <c:crossAx val="867786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3687807205917446"/>
          <c:y val="0.2391927857266869"/>
          <c:w val="0.33342877594846099"/>
          <c:h val="0.1215095238095238"/>
        </c:manualLayout>
      </c:layout>
      <c:overlay val="1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84175084174E-3"/>
          <c:y val="0.18927804910462145"/>
          <c:w val="0.98316498316498313"/>
          <c:h val="0.66203129672082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Folha1!$B$21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rgbClr val="C00000"/>
            </a:solidFill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73-4905-97AF-14D54E3D657A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73-4905-97AF-14D54E3D6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(Folha1!$M$48;Folha1!$P$48)</c:f>
              <c:numCache>
                <c:formatCode>0</c:formatCode>
                <c:ptCount val="2"/>
                <c:pt idx="0">
                  <c:v>78</c:v>
                </c:pt>
                <c:pt idx="1">
                  <c:v>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773-4905-97AF-14D54E3D657A}"/>
            </c:ext>
          </c:extLst>
        </c:ser>
        <c:ser>
          <c:idx val="1"/>
          <c:order val="1"/>
          <c:tx>
            <c:v>AE</c:v>
          </c:tx>
          <c:spPr>
            <a:solidFill>
              <a:srgbClr val="00599D"/>
            </a:solidFill>
            <a:ln>
              <a:noFill/>
            </a:ln>
          </c:spPr>
          <c:invertIfNegative val="0"/>
          <c:dLbls>
            <c:dLbl>
              <c:idx val="1"/>
              <c:layout/>
              <c:spPr/>
              <c:txPr>
                <a:bodyPr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73-4905-97AF-14D54E3D6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(Folha1!$M$50;Folha1!$P$50)</c:f>
              <c:numCache>
                <c:formatCode>0</c:formatCode>
                <c:ptCount val="2"/>
                <c:pt idx="0">
                  <c:v>47.666666666666664</c:v>
                </c:pt>
                <c:pt idx="1">
                  <c:v>7.7222222222222223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773-4905-97AF-14D54E3D65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8"/>
        <c:axId val="86830080"/>
        <c:axId val="97202944"/>
      </c:barChart>
      <c:catAx>
        <c:axId val="86830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97202944"/>
        <c:crosses val="autoZero"/>
        <c:auto val="1"/>
        <c:lblAlgn val="ctr"/>
        <c:lblOffset val="100"/>
        <c:noMultiLvlLbl val="0"/>
      </c:catAx>
      <c:valAx>
        <c:axId val="97202944"/>
        <c:scaling>
          <c:orientation val="minMax"/>
          <c:max val="80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PT"/>
          </a:p>
        </c:txPr>
        <c:crossAx val="86830080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034163712454084"/>
          <c:y val="0.2391927857266869"/>
          <c:w val="0.32996558931854053"/>
          <c:h val="0.1215095238095238"/>
        </c:manualLayout>
      </c:layout>
      <c:overlay val="1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84175084174E-3"/>
          <c:y val="0.18927804910462145"/>
          <c:w val="0.98316498316498313"/>
          <c:h val="0.66203129672082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Folha1!$B$21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rgbClr val="C00000"/>
            </a:solidFill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B4-4426-8414-1A9F094F3F5F}"/>
              </c:ext>
            </c:extLst>
          </c:dPt>
          <c:dLbls>
            <c:dLbl>
              <c:idx val="0"/>
              <c:layout>
                <c:manualLayout>
                  <c:x val="0"/>
                  <c:y val="0.37666005163988647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B4-4426-8414-1A9F094F3F5F}"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B4-4426-8414-1A9F094F3F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(Folha1!$U$48;Folha1!$X$48)</c:f>
              <c:numCache>
                <c:formatCode>0</c:formatCode>
                <c:ptCount val="2"/>
                <c:pt idx="0" formatCode="0.0">
                  <c:v>13.5</c:v>
                </c:pt>
                <c:pt idx="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2B4-4426-8414-1A9F094F3F5F}"/>
            </c:ext>
          </c:extLst>
        </c:ser>
        <c:ser>
          <c:idx val="1"/>
          <c:order val="1"/>
          <c:tx>
            <c:v>AE</c:v>
          </c:tx>
          <c:spPr>
            <a:solidFill>
              <a:srgbClr val="00599D"/>
            </a:solidFill>
            <a:ln>
              <a:noFill/>
            </a:ln>
          </c:spPr>
          <c:invertIfNegative val="0"/>
          <c:dLbls>
            <c:dLbl>
              <c:idx val="1"/>
              <c:layout/>
              <c:spPr/>
              <c:txPr>
                <a:bodyPr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B4-4426-8414-1A9F094F3F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(Folha1!$U$50;Folha1!$X$50)</c:f>
              <c:numCache>
                <c:formatCode>0.0</c:formatCode>
                <c:ptCount val="2"/>
                <c:pt idx="0" formatCode="0">
                  <c:v>10.75</c:v>
                </c:pt>
                <c:pt idx="1">
                  <c:v>3.0750000000000002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2B4-4426-8414-1A9F094F3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8"/>
        <c:axId val="97236864"/>
        <c:axId val="97238400"/>
      </c:barChart>
      <c:catAx>
        <c:axId val="9723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97238400"/>
        <c:crosses val="autoZero"/>
        <c:auto val="1"/>
        <c:lblAlgn val="ctr"/>
        <c:lblOffset val="100"/>
        <c:noMultiLvlLbl val="0"/>
      </c:catAx>
      <c:valAx>
        <c:axId val="97238400"/>
        <c:scaling>
          <c:orientation val="minMax"/>
          <c:max val="14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PT"/>
          </a:p>
        </c:txPr>
        <c:crossAx val="97236864"/>
        <c:crosses val="autoZero"/>
        <c:crossBetween val="between"/>
        <c:majorUnit val="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667614906219725"/>
          <c:y val="0.2391927857266869"/>
          <c:w val="0.35363060864253631"/>
          <c:h val="0.1215095238095238"/>
        </c:manualLayout>
      </c:layout>
      <c:overlay val="1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84175084174E-3"/>
          <c:y val="0.18927804910462145"/>
          <c:w val="0.98316498316498313"/>
          <c:h val="0.66203129672082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Folha1!$B$21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rgbClr val="C00000"/>
            </a:solidFill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285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614-4A33-8BC0-DE28ECA8134E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614-4A33-8BC0-DE28ECA813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(Folha1!$AC$48;Folha1!$AF$48)</c:f>
              <c:numCache>
                <c:formatCode>0</c:formatCode>
                <c:ptCount val="2"/>
                <c:pt idx="0" formatCode="0.0">
                  <c:v>39.5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614-4A33-8BC0-DE28ECA8134E}"/>
            </c:ext>
          </c:extLst>
        </c:ser>
        <c:ser>
          <c:idx val="1"/>
          <c:order val="1"/>
          <c:tx>
            <c:v>AE</c:v>
          </c:tx>
          <c:spPr>
            <a:solidFill>
              <a:srgbClr val="00599D"/>
            </a:solidFill>
            <a:ln>
              <a:noFill/>
            </a:ln>
          </c:spPr>
          <c:invertIfNegative val="0"/>
          <c:dLbls>
            <c:dLbl>
              <c:idx val="1"/>
              <c:layout/>
              <c:spPr/>
              <c:txPr>
                <a:bodyPr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4-4A33-8BC0-DE28ECA813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(Folha1!$D$52;Folha1!$G$52)</c:f>
              <c:numCache>
                <c:formatCode>General</c:formatCode>
                <c:ptCount val="2"/>
                <c:pt idx="0">
                  <c:v>2005</c:v>
                </c:pt>
                <c:pt idx="1">
                  <c:v>2019</c:v>
                </c:pt>
              </c:numCache>
            </c:numRef>
          </c:cat>
          <c:val>
            <c:numRef>
              <c:f>(Folha1!$AC$50;Folha1!$AF$50)</c:f>
              <c:numCache>
                <c:formatCode>0</c:formatCode>
                <c:ptCount val="2"/>
                <c:pt idx="0">
                  <c:v>37.381250000000001</c:v>
                </c:pt>
                <c:pt idx="1">
                  <c:v>10.275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614-4A33-8BC0-DE28ECA813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8"/>
        <c:axId val="98492800"/>
        <c:axId val="98494336"/>
      </c:barChart>
      <c:catAx>
        <c:axId val="9849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98494336"/>
        <c:crosses val="autoZero"/>
        <c:auto val="1"/>
        <c:lblAlgn val="ctr"/>
        <c:lblOffset val="100"/>
        <c:noMultiLvlLbl val="0"/>
      </c:catAx>
      <c:valAx>
        <c:axId val="98494336"/>
        <c:scaling>
          <c:orientation val="minMax"/>
          <c:max val="4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PT"/>
          </a:p>
        </c:txPr>
        <c:crossAx val="98492800"/>
        <c:crosses val="autoZero"/>
        <c:crossBetween val="between"/>
        <c:majorUnit val="1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0657522950358889"/>
          <c:y val="0.2391927857266869"/>
          <c:w val="0.36373163267400016"/>
          <c:h val="0.1215095238095238"/>
        </c:manualLayout>
      </c:layout>
      <c:overlay val="1"/>
      <c:txPr>
        <a:bodyPr/>
        <a:lstStyle/>
        <a:p>
          <a:pPr>
            <a:defRPr sz="1000"/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55684007707129E-2"/>
          <c:y val="0.20691866557944494"/>
          <c:w val="0.96608863198458572"/>
          <c:h val="0.6812876123806130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'GRAPH 2'!$B$16</c:f>
              <c:strCache>
                <c:ptCount val="1"/>
                <c:pt idx="0">
                  <c:v>Exportações de Bens</c:v>
                </c:pt>
              </c:strCache>
            </c:strRef>
          </c:tx>
          <c:spPr>
            <a:solidFill>
              <a:srgbClr val="00599D"/>
            </a:solidFill>
            <a:ln>
              <a:solidFill>
                <a:srgbClr val="00599D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2'!$C$16:$Z$16</c:f>
              <c:numCache>
                <c:formatCode>0.0</c:formatCode>
                <c:ptCount val="24"/>
                <c:pt idx="0">
                  <c:v>19.094377020253628</c:v>
                </c:pt>
                <c:pt idx="1">
                  <c:v>19.584111240359817</c:v>
                </c:pt>
                <c:pt idx="2">
                  <c:v>20.033182778254243</c:v>
                </c:pt>
                <c:pt idx="3">
                  <c:v>19.760904270457168</c:v>
                </c:pt>
                <c:pt idx="4">
                  <c:v>19.240689847186491</c:v>
                </c:pt>
                <c:pt idx="5">
                  <c:v>20.44311229893221</c:v>
                </c:pt>
                <c:pt idx="6">
                  <c:v>19.730657337506905</c:v>
                </c:pt>
                <c:pt idx="7">
                  <c:v>19.545464430045257</c:v>
                </c:pt>
                <c:pt idx="8">
                  <c:v>20.035065883743108</c:v>
                </c:pt>
                <c:pt idx="9">
                  <c:v>19.941884446733102</c:v>
                </c:pt>
                <c:pt idx="10">
                  <c:v>19.5565260005033</c:v>
                </c:pt>
                <c:pt idx="11">
                  <c:v>21.710267922928175</c:v>
                </c:pt>
                <c:pt idx="12">
                  <c:v>21.671394559257458</c:v>
                </c:pt>
                <c:pt idx="13">
                  <c:v>21.454103453435682</c:v>
                </c:pt>
                <c:pt idx="14">
                  <c:v>18.046203205629578</c:v>
                </c:pt>
                <c:pt idx="15">
                  <c:v>20.477220746191215</c:v>
                </c:pt>
                <c:pt idx="16">
                  <c:v>23.885410360927718</c:v>
                </c:pt>
                <c:pt idx="17">
                  <c:v>26.296112316661869</c:v>
                </c:pt>
                <c:pt idx="18">
                  <c:v>27.265630178019773</c:v>
                </c:pt>
                <c:pt idx="19">
                  <c:v>27.348562902729036</c:v>
                </c:pt>
                <c:pt idx="20">
                  <c:v>27.240180465319181</c:v>
                </c:pt>
                <c:pt idx="21">
                  <c:v>26.383909468507127</c:v>
                </c:pt>
                <c:pt idx="22">
                  <c:v>27.255811769701221</c:v>
                </c:pt>
                <c:pt idx="23">
                  <c:v>27.639897163360573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50-40AD-BB7B-BD1D416595D5}"/>
            </c:ext>
          </c:extLst>
        </c:ser>
        <c:ser>
          <c:idx val="1"/>
          <c:order val="1"/>
          <c:tx>
            <c:strRef>
              <c:f>'GRAPH 2'!$B$17</c:f>
              <c:strCache>
                <c:ptCount val="1"/>
                <c:pt idx="0">
                  <c:v>Exportações de Serviços</c:v>
                </c:pt>
              </c:strCache>
            </c:strRef>
          </c:tx>
          <c:spPr>
            <a:solidFill>
              <a:srgbClr val="D3EEFF"/>
            </a:solidFill>
            <a:ln>
              <a:solidFill>
                <a:srgbClr val="00599D"/>
              </a:solidFill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599D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2'!$C$17:$Z$17</c:f>
              <c:numCache>
                <c:formatCode>0.0</c:formatCode>
                <c:ptCount val="24"/>
                <c:pt idx="0">
                  <c:v>7.6752607788977301</c:v>
                </c:pt>
                <c:pt idx="1">
                  <c:v>6.9643204576784079</c:v>
                </c:pt>
                <c:pt idx="2">
                  <c:v>7.1209390300329298</c:v>
                </c:pt>
                <c:pt idx="3">
                  <c:v>7.570762451923815</c:v>
                </c:pt>
                <c:pt idx="4">
                  <c:v>7.241271770929397</c:v>
                </c:pt>
                <c:pt idx="5">
                  <c:v>7.7615127275445746</c:v>
                </c:pt>
                <c:pt idx="6">
                  <c:v>7.7066470263303266</c:v>
                </c:pt>
                <c:pt idx="7">
                  <c:v>7.5278683280686725</c:v>
                </c:pt>
                <c:pt idx="8">
                  <c:v>7.332069537523302</c:v>
                </c:pt>
                <c:pt idx="9">
                  <c:v>7.7252043371227552</c:v>
                </c:pt>
                <c:pt idx="10">
                  <c:v>7.5276548428377428</c:v>
                </c:pt>
                <c:pt idx="11">
                  <c:v>8.6471531121342711</c:v>
                </c:pt>
                <c:pt idx="12">
                  <c:v>9.5227810721697903</c:v>
                </c:pt>
                <c:pt idx="13">
                  <c:v>9.8069935255060212</c:v>
                </c:pt>
                <c:pt idx="14">
                  <c:v>9.2475960058466598</c:v>
                </c:pt>
                <c:pt idx="15">
                  <c:v>9.5920735278724898</c:v>
                </c:pt>
                <c:pt idx="16">
                  <c:v>10.569450107384487</c:v>
                </c:pt>
                <c:pt idx="17">
                  <c:v>11.48194011013954</c:v>
                </c:pt>
                <c:pt idx="18">
                  <c:v>12.340850583868011</c:v>
                </c:pt>
                <c:pt idx="19">
                  <c:v>12.867450970421318</c:v>
                </c:pt>
                <c:pt idx="20">
                  <c:v>13.374921819877446</c:v>
                </c:pt>
                <c:pt idx="21">
                  <c:v>13.826868815345398</c:v>
                </c:pt>
                <c:pt idx="22">
                  <c:v>15.468503760196622</c:v>
                </c:pt>
                <c:pt idx="23">
                  <c:v>15.881855571609474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50-40AD-BB7B-BD1D41659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84183296"/>
        <c:axId val="84189184"/>
      </c:barChart>
      <c:lineChart>
        <c:grouping val="standard"/>
        <c:varyColors val="0"/>
        <c:ser>
          <c:idx val="2"/>
          <c:order val="2"/>
          <c:tx>
            <c:strRef>
              <c:f>'GRAPH 2'!$B$15</c:f>
              <c:strCache>
                <c:ptCount val="1"/>
                <c:pt idx="0">
                  <c:v>Exportações de Bens e Serviços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'GRAPH 2'!$C$5:$Z$5</c:f>
              <c:numCache>
                <c:formatCode>General</c:formatCode>
                <c:ptCount val="2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</c:numCache>
            </c:numRef>
          </c:cat>
          <c:val>
            <c:numRef>
              <c:f>'GRAPH 2'!$C$15:$Z$15</c:f>
              <c:numCache>
                <c:formatCode>0.0</c:formatCode>
                <c:ptCount val="24"/>
                <c:pt idx="0">
                  <c:v>26.769747670184735</c:v>
                </c:pt>
                <c:pt idx="1">
                  <c:v>26.548431698038229</c:v>
                </c:pt>
                <c:pt idx="2">
                  <c:v>27.154121808287172</c:v>
                </c:pt>
                <c:pt idx="3">
                  <c:v>27.33166672238098</c:v>
                </c:pt>
                <c:pt idx="4">
                  <c:v>26.481961618115886</c:v>
                </c:pt>
                <c:pt idx="5">
                  <c:v>28.204625026476787</c:v>
                </c:pt>
                <c:pt idx="6">
                  <c:v>27.437304363837228</c:v>
                </c:pt>
                <c:pt idx="7">
                  <c:v>27.073332758113928</c:v>
                </c:pt>
                <c:pt idx="8">
                  <c:v>27.367203882577897</c:v>
                </c:pt>
                <c:pt idx="9">
                  <c:v>27.667023101720613</c:v>
                </c:pt>
                <c:pt idx="10">
                  <c:v>27.084180843341045</c:v>
                </c:pt>
                <c:pt idx="11">
                  <c:v>30.357421035062448</c:v>
                </c:pt>
                <c:pt idx="12">
                  <c:v>31.194175631427246</c:v>
                </c:pt>
                <c:pt idx="13">
                  <c:v>31.261096978941705</c:v>
                </c:pt>
                <c:pt idx="14">
                  <c:v>27.293742204263683</c:v>
                </c:pt>
                <c:pt idx="15">
                  <c:v>30.069294274063697</c:v>
                </c:pt>
                <c:pt idx="16">
                  <c:v>34.454860468312205</c:v>
                </c:pt>
                <c:pt idx="17">
                  <c:v>37.77799300754149</c:v>
                </c:pt>
                <c:pt idx="18">
                  <c:v>39.606480761887788</c:v>
                </c:pt>
                <c:pt idx="19">
                  <c:v>40.215956087619041</c:v>
                </c:pt>
                <c:pt idx="20">
                  <c:v>40.615102285196627</c:v>
                </c:pt>
                <c:pt idx="21">
                  <c:v>40.210831906088167</c:v>
                </c:pt>
                <c:pt idx="22">
                  <c:v>42.724264495741707</c:v>
                </c:pt>
                <c:pt idx="23">
                  <c:v>43.521703690407179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D50-40AD-BB7B-BD1D41659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183296"/>
        <c:axId val="84189184"/>
      </c:lineChart>
      <c:catAx>
        <c:axId val="8418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84189184"/>
        <c:crosses val="autoZero"/>
        <c:auto val="1"/>
        <c:lblAlgn val="ctr"/>
        <c:lblOffset val="100"/>
        <c:noMultiLvlLbl val="0"/>
      </c:catAx>
      <c:valAx>
        <c:axId val="84189184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841832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3.7623337303580841E-2"/>
          <c:w val="0.99653935428469731"/>
          <c:h val="0.14507314149932246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29056918812E-3"/>
          <c:y val="4.0503563536771342E-2"/>
          <c:w val="0.98316498316498313"/>
          <c:h val="0.741923998630605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'FDI Restrict. Graph'!$AP$5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</c:spPr>
          <c:invertIfNegative val="0"/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9250-42FD-B2BC-57C3D8545F66}"/>
              </c:ext>
            </c:extLst>
          </c:dPt>
          <c:dPt>
            <c:idx val="7"/>
            <c:invertIfNegative val="0"/>
            <c:bubble3D val="0"/>
            <c:spPr>
              <a:solidFill>
                <a:srgbClr val="00599D"/>
              </a:solidFill>
              <a:ln>
                <a:solidFill>
                  <a:srgbClr val="00599D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250-42FD-B2BC-57C3D8545F66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9250-42FD-B2BC-57C3D8545F66}"/>
              </c:ext>
            </c:extLst>
          </c:dPt>
          <c:cat>
            <c:strRef>
              <c:f>'FDI Restrict. Graph'!$AS$6:$AS$23</c:f>
              <c:strCache>
                <c:ptCount val="18"/>
                <c:pt idx="0">
                  <c:v>Austria</c:v>
                </c:pt>
                <c:pt idx="1">
                  <c:v>Italy</c:v>
                </c:pt>
                <c:pt idx="2">
                  <c:v>Slovak Republic</c:v>
                </c:pt>
                <c:pt idx="3">
                  <c:v>France</c:v>
                </c:pt>
                <c:pt idx="4">
                  <c:v>Ireland</c:v>
                </c:pt>
                <c:pt idx="5">
                  <c:v>Belgium</c:v>
                </c:pt>
                <c:pt idx="6">
                  <c:v>Greece</c:v>
                </c:pt>
                <c:pt idx="7">
                  <c:v>EA</c:v>
                </c:pt>
                <c:pt idx="8">
                  <c:v>Germany</c:v>
                </c:pt>
                <c:pt idx="9">
                  <c:v>Latvia</c:v>
                </c:pt>
                <c:pt idx="10">
                  <c:v>Spain</c:v>
                </c:pt>
                <c:pt idx="11">
                  <c:v>Lithuania</c:v>
                </c:pt>
                <c:pt idx="12">
                  <c:v>Finland</c:v>
                </c:pt>
                <c:pt idx="13">
                  <c:v>Estonia</c:v>
                </c:pt>
                <c:pt idx="14">
                  <c:v>Netherlands</c:v>
                </c:pt>
                <c:pt idx="15">
                  <c:v>Slovenia</c:v>
                </c:pt>
                <c:pt idx="16">
                  <c:v>Portugal</c:v>
                </c:pt>
                <c:pt idx="17">
                  <c:v>Luxembourg</c:v>
                </c:pt>
              </c:strCache>
            </c:strRef>
          </c:cat>
          <c:val>
            <c:numRef>
              <c:f>'FDI Restrict. Graph'!$AR$6:$AR$23</c:f>
              <c:numCache>
                <c:formatCode>0.000</c:formatCode>
                <c:ptCount val="18"/>
                <c:pt idx="0">
                  <c:v>0.106</c:v>
                </c:pt>
                <c:pt idx="1">
                  <c:v>5.1999999999999998E-2</c:v>
                </c:pt>
                <c:pt idx="2">
                  <c:v>4.9000000000000002E-2</c:v>
                </c:pt>
                <c:pt idx="3">
                  <c:v>4.4999999999999998E-2</c:v>
                </c:pt>
                <c:pt idx="4">
                  <c:v>4.2999999999999997E-2</c:v>
                </c:pt>
                <c:pt idx="5">
                  <c:v>0.04</c:v>
                </c:pt>
                <c:pt idx="6">
                  <c:v>3.2000000000000001E-2</c:v>
                </c:pt>
                <c:pt idx="7">
                  <c:v>3.0647058823529413E-2</c:v>
                </c:pt>
                <c:pt idx="8">
                  <c:v>2.3E-2</c:v>
                </c:pt>
                <c:pt idx="9">
                  <c:v>2.1000000000000001E-2</c:v>
                </c:pt>
                <c:pt idx="10">
                  <c:v>2.1000000000000001E-2</c:v>
                </c:pt>
                <c:pt idx="11">
                  <c:v>1.9E-2</c:v>
                </c:pt>
                <c:pt idx="12">
                  <c:v>1.9E-2</c:v>
                </c:pt>
                <c:pt idx="13">
                  <c:v>1.7999999999999999E-2</c:v>
                </c:pt>
                <c:pt idx="14">
                  <c:v>1.4999999999999999E-2</c:v>
                </c:pt>
                <c:pt idx="15">
                  <c:v>7.0000000000000001E-3</c:v>
                </c:pt>
                <c:pt idx="16">
                  <c:v>7.0000000000000001E-3</c:v>
                </c:pt>
                <c:pt idx="17">
                  <c:v>4.0000000000000001E-3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C-F93D-4AA9-B09A-48E9FD863F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539392"/>
        <c:axId val="98540928"/>
      </c:barChart>
      <c:scatterChart>
        <c:scatterStyle val="lineMarker"/>
        <c:varyColors val="0"/>
        <c:ser>
          <c:idx val="0"/>
          <c:order val="1"/>
          <c:tx>
            <c:strRef>
              <c:f>'FDI Restrict. Graph'!$AO$5</c:f>
              <c:strCache>
                <c:ptCount val="1"/>
                <c:pt idx="0">
                  <c:v>1997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Pt>
            <c:idx val="7"/>
            <c:marker>
              <c:spPr>
                <a:solidFill>
                  <a:srgbClr val="00599D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9250-42FD-B2BC-57C3D8545F66}"/>
              </c:ext>
            </c:extLst>
          </c:dPt>
          <c:dPt>
            <c:idx val="16"/>
            <c:marker>
              <c:spPr>
                <a:solidFill>
                  <a:srgbClr val="C00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9250-42FD-B2BC-57C3D8545F66}"/>
              </c:ext>
            </c:extLst>
          </c:dPt>
          <c:yVal>
            <c:numRef>
              <c:f>'FDI Restrict. Graph'!$AT$6:$AT$23</c:f>
              <c:numCache>
                <c:formatCode>General</c:formatCode>
                <c:ptCount val="18"/>
                <c:pt idx="0">
                  <c:v>0.158</c:v>
                </c:pt>
                <c:pt idx="1">
                  <c:v>5.8000000000000003E-2</c:v>
                </c:pt>
                <c:pt idx="2">
                  <c:v>6.7000000000000004E-2</c:v>
                </c:pt>
                <c:pt idx="3">
                  <c:v>5.5E-2</c:v>
                </c:pt>
                <c:pt idx="4">
                  <c:v>0.05</c:v>
                </c:pt>
                <c:pt idx="5">
                  <c:v>0.14799999999999999</c:v>
                </c:pt>
                <c:pt idx="6">
                  <c:v>7.0999999999999994E-2</c:v>
                </c:pt>
                <c:pt idx="7">
                  <c:v>7.2933333333333336E-2</c:v>
                </c:pt>
                <c:pt idx="8">
                  <c:v>0.03</c:v>
                </c:pt>
                <c:pt idx="10">
                  <c:v>3.5999999999999997E-2</c:v>
                </c:pt>
                <c:pt idx="12">
                  <c:v>0.17799999999999999</c:v>
                </c:pt>
                <c:pt idx="13">
                  <c:v>7.5999999999999998E-2</c:v>
                </c:pt>
                <c:pt idx="14">
                  <c:v>0.02</c:v>
                </c:pt>
                <c:pt idx="15">
                  <c:v>0.1</c:v>
                </c:pt>
                <c:pt idx="16">
                  <c:v>4.2999999999999997E-2</c:v>
                </c:pt>
                <c:pt idx="17">
                  <c:v>4.0000000000000001E-3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9250-42FD-B2BC-57C3D8545F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539392"/>
        <c:axId val="98540928"/>
      </c:scatterChart>
      <c:catAx>
        <c:axId val="9853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98540928"/>
        <c:crosses val="autoZero"/>
        <c:auto val="1"/>
        <c:lblAlgn val="ctr"/>
        <c:lblOffset val="100"/>
        <c:noMultiLvlLbl val="0"/>
      </c:catAx>
      <c:valAx>
        <c:axId val="98540928"/>
        <c:scaling>
          <c:orientation val="minMax"/>
        </c:scaling>
        <c:delete val="0"/>
        <c:axPos val="l"/>
        <c:numFmt formatCode="0.00" sourceLinked="0"/>
        <c:majorTickMark val="out"/>
        <c:minorTickMark val="none"/>
        <c:tickLblPos val="nextTo"/>
        <c:crossAx val="985393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43138094083822337"/>
          <c:y val="0.90934526941649751"/>
          <c:w val="0.13367496204125467"/>
          <c:h val="9.0654730583502513E-2"/>
        </c:manualLayout>
      </c:layout>
      <c:overlay val="0"/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394555331746324E-2"/>
          <c:y val="2.1526935750020289E-2"/>
          <c:w val="0.98316498316498313"/>
          <c:h val="0.73332893052899384"/>
        </c:manualLayout>
      </c:layout>
      <c:barChart>
        <c:barDir val="col"/>
        <c:grouping val="stacked"/>
        <c:varyColors val="0"/>
        <c:ser>
          <c:idx val="0"/>
          <c:order val="0"/>
          <c:tx>
            <c:v>Controlo Governamental</c:v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468-4F00-8DDB-65DD5962DD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468-4F00-8DDB-65DD5962DDA8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468-4F00-8DDB-65DD5962DD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468-4F00-8DDB-65DD5962DDA8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468-4F00-8DDB-65DD5962DDA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468-4F00-8DDB-65DD5962DDA8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468-4F00-8DDB-65DD5962DDA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468-4F00-8DDB-65DD5962DDA8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'Gráfico 3'!$AP$8:$AW$9</c:f>
              <c:multiLvlStrCache>
                <c:ptCount val="8"/>
                <c:lvl>
                  <c:pt idx="0">
                    <c:v>Portugal</c:v>
                  </c:pt>
                  <c:pt idx="1">
                    <c:v>AE</c:v>
                  </c:pt>
                  <c:pt idx="2">
                    <c:v>Portugal</c:v>
                  </c:pt>
                  <c:pt idx="3">
                    <c:v>AE</c:v>
                  </c:pt>
                  <c:pt idx="4">
                    <c:v>Portugal</c:v>
                  </c:pt>
                  <c:pt idx="5">
                    <c:v>AE</c:v>
                  </c:pt>
                  <c:pt idx="6">
                    <c:v>Portugal</c:v>
                  </c:pt>
                  <c:pt idx="7">
                    <c:v>AE</c:v>
                  </c:pt>
                </c:lvl>
                <c:lvl>
                  <c:pt idx="0">
                    <c:v>1998</c:v>
                  </c:pt>
                  <c:pt idx="2">
                    <c:v>2003</c:v>
                  </c:pt>
                  <c:pt idx="4">
                    <c:v>2008</c:v>
                  </c:pt>
                  <c:pt idx="6">
                    <c:v>2013</c:v>
                  </c:pt>
                </c:lvl>
              </c:multiLvlStrCache>
            </c:multiLvlStrRef>
          </c:cat>
          <c:val>
            <c:numRef>
              <c:f>'Gráfico 3'!$AP$10:$AW$10</c:f>
              <c:numCache>
                <c:formatCode>0.0</c:formatCode>
                <c:ptCount val="8"/>
                <c:pt idx="0">
                  <c:v>4.0446530000000003</c:v>
                </c:pt>
                <c:pt idx="1">
                  <c:v>3.3394288181818181</c:v>
                </c:pt>
                <c:pt idx="2">
                  <c:v>3.4168059999999998</c:v>
                </c:pt>
                <c:pt idx="3">
                  <c:v>2.7172250769230764</c:v>
                </c:pt>
                <c:pt idx="4">
                  <c:v>2.8948809999999998</c:v>
                </c:pt>
                <c:pt idx="5">
                  <c:v>2.2819683999999998</c:v>
                </c:pt>
                <c:pt idx="6">
                  <c:v>2.1832289999999999</c:v>
                </c:pt>
                <c:pt idx="7">
                  <c:v>2.1043112631578946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8468-4F00-8DDB-65DD5962DDA8}"/>
            </c:ext>
          </c:extLst>
        </c:ser>
        <c:ser>
          <c:idx val="2"/>
          <c:order val="1"/>
          <c:tx>
            <c:v>Barreiras ao Empreendedorismo</c:v>
          </c:tx>
          <c:spPr>
            <a:solidFill>
              <a:srgbClr val="00599D"/>
            </a:solidFill>
            <a:ln w="19050"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1-8468-4F00-8DDB-65DD5962DDA8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8468-4F00-8DDB-65DD5962DDA8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4-8468-4F00-8DDB-65DD5962DDA8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8468-4F00-8DDB-65DD5962DDA8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7-8468-4F00-8DDB-65DD5962DDA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8468-4F00-8DDB-65DD5962DDA8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A-8468-4F00-8DDB-65DD5962DDA8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8468-4F00-8DDB-65DD5962DD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'Gráfico 3'!$AP$8:$AW$9</c:f>
              <c:multiLvlStrCache>
                <c:ptCount val="8"/>
                <c:lvl>
                  <c:pt idx="0">
                    <c:v>Portugal</c:v>
                  </c:pt>
                  <c:pt idx="1">
                    <c:v>AE</c:v>
                  </c:pt>
                  <c:pt idx="2">
                    <c:v>Portugal</c:v>
                  </c:pt>
                  <c:pt idx="3">
                    <c:v>AE</c:v>
                  </c:pt>
                  <c:pt idx="4">
                    <c:v>Portugal</c:v>
                  </c:pt>
                  <c:pt idx="5">
                    <c:v>AE</c:v>
                  </c:pt>
                  <c:pt idx="6">
                    <c:v>Portugal</c:v>
                  </c:pt>
                  <c:pt idx="7">
                    <c:v>AE</c:v>
                  </c:pt>
                </c:lvl>
                <c:lvl>
                  <c:pt idx="0">
                    <c:v>1998</c:v>
                  </c:pt>
                  <c:pt idx="2">
                    <c:v>2003</c:v>
                  </c:pt>
                  <c:pt idx="4">
                    <c:v>2008</c:v>
                  </c:pt>
                  <c:pt idx="6">
                    <c:v>2013</c:v>
                  </c:pt>
                </c:lvl>
              </c:multiLvlStrCache>
            </c:multiLvlStrRef>
          </c:cat>
          <c:val>
            <c:numRef>
              <c:f>'Gráfico 3'!$AP$11:$AW$11</c:f>
              <c:numCache>
                <c:formatCode>0.0</c:formatCode>
                <c:ptCount val="8"/>
                <c:pt idx="0">
                  <c:v>2.8155429999999999</c:v>
                </c:pt>
                <c:pt idx="1">
                  <c:v>2.7375949090909089</c:v>
                </c:pt>
                <c:pt idx="2">
                  <c:v>2.0452279999999998</c:v>
                </c:pt>
                <c:pt idx="3">
                  <c:v>2.1048196153846157</c:v>
                </c:pt>
                <c:pt idx="4">
                  <c:v>1.82778</c:v>
                </c:pt>
                <c:pt idx="5">
                  <c:v>1.8131775333333333</c:v>
                </c:pt>
                <c:pt idx="6">
                  <c:v>1.349202</c:v>
                </c:pt>
                <c:pt idx="7">
                  <c:v>1.6758069473684212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8468-4F00-8DDB-65DD5962DDA8}"/>
            </c:ext>
          </c:extLst>
        </c:ser>
        <c:ser>
          <c:idx val="1"/>
          <c:order val="2"/>
          <c:tx>
            <c:v>Barreiras ao comércio e investimento</c:v>
          </c:tx>
          <c:spPr>
            <a:solidFill>
              <a:schemeClr val="bg1">
                <a:lumMod val="75000"/>
              </a:schemeClr>
            </a:solidFill>
            <a:ln w="19050"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8468-4F00-8DDB-65DD5962DDA8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20-8468-4F00-8DDB-65DD5962DDA8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2-8468-4F00-8DDB-65DD5962DDA8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23-8468-4F00-8DDB-65DD5962DDA8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8468-4F00-8DDB-65DD5962DDA8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26-8468-4F00-8DDB-65DD5962DDA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8-8468-4F00-8DDB-65DD5962DDA8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29-8468-4F00-8DDB-65DD5962DDA8}"/>
              </c:ext>
            </c:extLst>
          </c:dPt>
          <c:dLbls>
            <c:dLbl>
              <c:idx val="4"/>
              <c:layout>
                <c:manualLayout>
                  <c:x val="7.5795851359374839E-17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900" b="0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8468-4F00-8DDB-65DD5962DDA8}"/>
                </c:ext>
              </c:extLst>
            </c:dLbl>
            <c:dLbl>
              <c:idx val="6"/>
              <c:layout>
                <c:manualLayout>
                  <c:x val="-2.0671834625322996E-3"/>
                  <c:y val="-6.2677355496661992E-17"/>
                </c:manualLayout>
              </c:layout>
              <c:spPr/>
              <c:txPr>
                <a:bodyPr/>
                <a:lstStyle/>
                <a:p>
                  <a:pPr>
                    <a:defRPr sz="900" b="0">
                      <a:solidFill>
                        <a:schemeClr val="bg1"/>
                      </a:solidFill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8-8468-4F00-8DDB-65DD5962DD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'Gráfico 3'!$AP$8:$AW$9</c:f>
              <c:multiLvlStrCache>
                <c:ptCount val="8"/>
                <c:lvl>
                  <c:pt idx="0">
                    <c:v>Portugal</c:v>
                  </c:pt>
                  <c:pt idx="1">
                    <c:v>AE</c:v>
                  </c:pt>
                  <c:pt idx="2">
                    <c:v>Portugal</c:v>
                  </c:pt>
                  <c:pt idx="3">
                    <c:v>AE</c:v>
                  </c:pt>
                  <c:pt idx="4">
                    <c:v>Portugal</c:v>
                  </c:pt>
                  <c:pt idx="5">
                    <c:v>AE</c:v>
                  </c:pt>
                  <c:pt idx="6">
                    <c:v>Portugal</c:v>
                  </c:pt>
                  <c:pt idx="7">
                    <c:v>AE</c:v>
                  </c:pt>
                </c:lvl>
                <c:lvl>
                  <c:pt idx="0">
                    <c:v>1998</c:v>
                  </c:pt>
                  <c:pt idx="2">
                    <c:v>2003</c:v>
                  </c:pt>
                  <c:pt idx="4">
                    <c:v>2008</c:v>
                  </c:pt>
                  <c:pt idx="6">
                    <c:v>2013</c:v>
                  </c:pt>
                </c:lvl>
              </c:multiLvlStrCache>
            </c:multiLvlStrRef>
          </c:cat>
          <c:val>
            <c:numRef>
              <c:f>'Gráfico 3'!$AP$12:$AW$12</c:f>
              <c:numCache>
                <c:formatCode>0.0</c:formatCode>
                <c:ptCount val="8"/>
                <c:pt idx="0">
                  <c:v>0.90658850000000002</c:v>
                </c:pt>
                <c:pt idx="1">
                  <c:v>0.63344227500000005</c:v>
                </c:pt>
                <c:pt idx="2">
                  <c:v>0.90658850000000002</c:v>
                </c:pt>
                <c:pt idx="3">
                  <c:v>0.57419369999999992</c:v>
                </c:pt>
                <c:pt idx="4">
                  <c:v>0.35207139999999998</c:v>
                </c:pt>
                <c:pt idx="5">
                  <c:v>0.46472133333333338</c:v>
                </c:pt>
                <c:pt idx="6">
                  <c:v>0.35207139999999998</c:v>
                </c:pt>
                <c:pt idx="7">
                  <c:v>0.45781814210526323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8468-4F00-8DDB-65DD5962DD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075200"/>
        <c:axId val="97076736"/>
      </c:barChart>
      <c:catAx>
        <c:axId val="97075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97076736"/>
        <c:crosses val="autoZero"/>
        <c:auto val="1"/>
        <c:lblAlgn val="ctr"/>
        <c:lblOffset val="100"/>
        <c:noMultiLvlLbl val="0"/>
      </c:catAx>
      <c:valAx>
        <c:axId val="9707673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PT"/>
          </a:p>
        </c:txPr>
        <c:crossAx val="970752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4605486289029451E-2"/>
          <c:y val="0.90856253914761154"/>
          <c:w val="0.95184680941771316"/>
          <c:h val="8.7870827475982891E-2"/>
        </c:manualLayout>
      </c:layout>
      <c:overlay val="0"/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v>2016</c:v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3B3-474B-BA3B-7CD96BD166FD}"/>
              </c:ext>
            </c:extLst>
          </c:dPt>
          <c:dPt>
            <c:idx val="8"/>
            <c:invertIfNegative val="0"/>
            <c:bubble3D val="0"/>
            <c:spPr>
              <a:solidFill>
                <a:srgbClr val="0059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3B3-474B-BA3B-7CD96BD166FD}"/>
              </c:ext>
            </c:extLst>
          </c:dPt>
          <c:cat>
            <c:strRef>
              <c:f>Insol13EA!$A$3:$A$19</c:f>
              <c:strCache>
                <c:ptCount val="17"/>
                <c:pt idx="0">
                  <c:v>DEU</c:v>
                </c:pt>
                <c:pt idx="1">
                  <c:v>PRT</c:v>
                </c:pt>
                <c:pt idx="2">
                  <c:v>ESP</c:v>
                </c:pt>
                <c:pt idx="3">
                  <c:v>FRA</c:v>
                </c:pt>
                <c:pt idx="4">
                  <c:v>IRL</c:v>
                </c:pt>
                <c:pt idx="5">
                  <c:v>GRC</c:v>
                </c:pt>
                <c:pt idx="6">
                  <c:v>FIN</c:v>
                </c:pt>
                <c:pt idx="7">
                  <c:v>SVN</c:v>
                </c:pt>
                <c:pt idx="8">
                  <c:v>EA</c:v>
                </c:pt>
                <c:pt idx="9">
                  <c:v>ITA</c:v>
                </c:pt>
                <c:pt idx="10">
                  <c:v>LVA</c:v>
                </c:pt>
                <c:pt idx="11">
                  <c:v>AUT</c:v>
                </c:pt>
                <c:pt idx="12">
                  <c:v>SVK</c:v>
                </c:pt>
                <c:pt idx="13">
                  <c:v>LTU</c:v>
                </c:pt>
                <c:pt idx="14">
                  <c:v>BEL</c:v>
                </c:pt>
                <c:pt idx="15">
                  <c:v>NLD</c:v>
                </c:pt>
                <c:pt idx="16">
                  <c:v>EST</c:v>
                </c:pt>
              </c:strCache>
            </c:strRef>
          </c:cat>
          <c:val>
            <c:numRef>
              <c:f>Insol13EA!$C$3:$C$19</c:f>
              <c:numCache>
                <c:formatCode>0.00</c:formatCode>
                <c:ptCount val="17"/>
                <c:pt idx="0">
                  <c:v>0.25384620000000002</c:v>
                </c:pt>
                <c:pt idx="1">
                  <c:v>0.28461540000000002</c:v>
                </c:pt>
                <c:pt idx="2">
                  <c:v>0.30384620000000001</c:v>
                </c:pt>
                <c:pt idx="3">
                  <c:v>0.31538460000000001</c:v>
                </c:pt>
                <c:pt idx="4">
                  <c:v>0.3230769</c:v>
                </c:pt>
                <c:pt idx="5">
                  <c:v>0.3538462</c:v>
                </c:pt>
                <c:pt idx="6">
                  <c:v>0.3846154</c:v>
                </c:pt>
                <c:pt idx="7">
                  <c:v>0.3846154</c:v>
                </c:pt>
                <c:pt idx="8">
                  <c:v>0.40088758461538454</c:v>
                </c:pt>
                <c:pt idx="9">
                  <c:v>0.4269231</c:v>
                </c:pt>
                <c:pt idx="10">
                  <c:v>0.4576923</c:v>
                </c:pt>
                <c:pt idx="11">
                  <c:v>0.46153850000000002</c:v>
                </c:pt>
                <c:pt idx="12">
                  <c:v>0.51538459999999997</c:v>
                </c:pt>
                <c:pt idx="13">
                  <c:v>0.55384619999999996</c:v>
                </c:pt>
                <c:pt idx="14">
                  <c:v>0.58076919999999999</c:v>
                </c:pt>
                <c:pt idx="15">
                  <c:v>0.58461540000000001</c:v>
                </c:pt>
                <c:pt idx="16">
                  <c:v>0.62307690000000004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3B3-474B-BA3B-7CD96BD166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97133696"/>
        <c:axId val="97135232"/>
      </c:barChart>
      <c:lineChart>
        <c:grouping val="standard"/>
        <c:varyColors val="0"/>
        <c:ser>
          <c:idx val="0"/>
          <c:order val="0"/>
          <c:tx>
            <c:v>2010</c:v>
          </c:tx>
          <c:spPr>
            <a:ln>
              <a:noFill/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c:spPr>
          </c:marker>
          <c:dPt>
            <c:idx val="1"/>
            <c:marker>
              <c:spPr>
                <a:solidFill>
                  <a:srgbClr val="C00000"/>
                </a:solidFill>
                <a:ln>
                  <a:solidFill>
                    <a:schemeClr val="bg1">
                      <a:lumMod val="85000"/>
                    </a:schemeClr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93B3-474B-BA3B-7CD96BD166FD}"/>
              </c:ext>
            </c:extLst>
          </c:dPt>
          <c:dPt>
            <c:idx val="8"/>
            <c:marker>
              <c:spPr>
                <a:solidFill>
                  <a:srgbClr val="00599D"/>
                </a:solidFill>
                <a:ln>
                  <a:solidFill>
                    <a:schemeClr val="bg1">
                      <a:lumMod val="85000"/>
                    </a:schemeClr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93B3-474B-BA3B-7CD96BD166FD}"/>
              </c:ext>
            </c:extLst>
          </c:dPt>
          <c:cat>
            <c:strRef>
              <c:f>Insol13EA!$A$3:$A$19</c:f>
              <c:strCache>
                <c:ptCount val="17"/>
                <c:pt idx="0">
                  <c:v>DEU</c:v>
                </c:pt>
                <c:pt idx="1">
                  <c:v>PRT</c:v>
                </c:pt>
                <c:pt idx="2">
                  <c:v>ESP</c:v>
                </c:pt>
                <c:pt idx="3">
                  <c:v>FRA</c:v>
                </c:pt>
                <c:pt idx="4">
                  <c:v>IRL</c:v>
                </c:pt>
                <c:pt idx="5">
                  <c:v>GRC</c:v>
                </c:pt>
                <c:pt idx="6">
                  <c:v>FIN</c:v>
                </c:pt>
                <c:pt idx="7">
                  <c:v>SVN</c:v>
                </c:pt>
                <c:pt idx="8">
                  <c:v>EA</c:v>
                </c:pt>
                <c:pt idx="9">
                  <c:v>ITA</c:v>
                </c:pt>
                <c:pt idx="10">
                  <c:v>LVA</c:v>
                </c:pt>
                <c:pt idx="11">
                  <c:v>AUT</c:v>
                </c:pt>
                <c:pt idx="12">
                  <c:v>SVK</c:v>
                </c:pt>
                <c:pt idx="13">
                  <c:v>LTU</c:v>
                </c:pt>
                <c:pt idx="14">
                  <c:v>BEL</c:v>
                </c:pt>
                <c:pt idx="15">
                  <c:v>NLD</c:v>
                </c:pt>
                <c:pt idx="16">
                  <c:v>EST</c:v>
                </c:pt>
              </c:strCache>
            </c:strRef>
          </c:cat>
          <c:val>
            <c:numRef>
              <c:f>Insol13EA!$B$3:$B$19</c:f>
              <c:numCache>
                <c:formatCode>0.00</c:formatCode>
                <c:ptCount val="17"/>
                <c:pt idx="0">
                  <c:v>0.40769230000000001</c:v>
                </c:pt>
                <c:pt idx="1">
                  <c:v>0.47692309999999999</c:v>
                </c:pt>
                <c:pt idx="2">
                  <c:v>0.38076919999999997</c:v>
                </c:pt>
                <c:pt idx="3">
                  <c:v>0.31538460000000001</c:v>
                </c:pt>
                <c:pt idx="4">
                  <c:v>0.4</c:v>
                </c:pt>
                <c:pt idx="5">
                  <c:v>0.58461540000000001</c:v>
                </c:pt>
                <c:pt idx="6">
                  <c:v>0.46153850000000002</c:v>
                </c:pt>
                <c:pt idx="7">
                  <c:v>0.61538459999999995</c:v>
                </c:pt>
                <c:pt idx="8">
                  <c:v>0.49260355384615384</c:v>
                </c:pt>
                <c:pt idx="9">
                  <c:v>0.50384620000000002</c:v>
                </c:pt>
                <c:pt idx="10">
                  <c:v>0.5730769</c:v>
                </c:pt>
                <c:pt idx="11">
                  <c:v>0.46153850000000002</c:v>
                </c:pt>
                <c:pt idx="12">
                  <c:v>0.51538459999999997</c:v>
                </c:pt>
                <c:pt idx="14">
                  <c:v>0.58076919999999999</c:v>
                </c:pt>
                <c:pt idx="15">
                  <c:v>0.58461540000000001</c:v>
                </c:pt>
                <c:pt idx="16">
                  <c:v>0.7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93B3-474B-BA3B-7CD96BD166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133696"/>
        <c:axId val="97135232"/>
      </c:lineChart>
      <c:catAx>
        <c:axId val="97133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 anchor="t" anchorCtr="0"/>
          <a:lstStyle/>
          <a:p>
            <a:pPr>
              <a:defRPr sz="900">
                <a:latin typeface="+mn-lt"/>
              </a:defRPr>
            </a:pPr>
            <a:endParaRPr lang="pt-PT"/>
          </a:p>
        </c:txPr>
        <c:crossAx val="97135232"/>
        <c:crosses val="autoZero"/>
        <c:auto val="1"/>
        <c:lblAlgn val="ctr"/>
        <c:lblOffset val="100"/>
        <c:noMultiLvlLbl val="0"/>
      </c:catAx>
      <c:valAx>
        <c:axId val="971352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+mn-lt"/>
              </a:defRPr>
            </a:pPr>
            <a:endParaRPr lang="pt-PT"/>
          </a:p>
        </c:txPr>
        <c:crossAx val="9713369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3612259230124899"/>
          <c:y val="1.9464581133444958E-2"/>
          <c:w val="0.20902746166452379"/>
          <c:h val="5.5355160896858699E-2"/>
        </c:manualLayout>
      </c:layout>
      <c:overlay val="0"/>
      <c:txPr>
        <a:bodyPr/>
        <a:lstStyle/>
        <a:p>
          <a:pPr>
            <a:defRPr sz="900">
              <a:latin typeface="+mn-lt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pt-P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5084175084174E-3"/>
          <c:y val="0.14215252019117444"/>
          <c:w val="0.98316498316498313"/>
          <c:h val="0.66076802383173183"/>
        </c:manualLayout>
      </c:layout>
      <c:lineChart>
        <c:grouping val="standard"/>
        <c:varyColors val="0"/>
        <c:ser>
          <c:idx val="0"/>
          <c:order val="0"/>
          <c:tx>
            <c:strRef>
              <c:f>GRAF!$E$6</c:f>
              <c:strCache>
                <c:ptCount val="1"/>
                <c:pt idx="0">
                  <c:v>B&amp;S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GRAF!$F$5:$AB$5</c:f>
              <c:numCache>
                <c:formatCode>General</c:formatCode>
                <c:ptCount val="23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</c:numCache>
            </c:numRef>
          </c:cat>
          <c:val>
            <c:numRef>
              <c:f>GRAF!$F$6:$AB$6</c:f>
              <c:numCache>
                <c:formatCode>General</c:formatCode>
                <c:ptCount val="23"/>
                <c:pt idx="0">
                  <c:v>0.48</c:v>
                </c:pt>
                <c:pt idx="1">
                  <c:v>0.45</c:v>
                </c:pt>
                <c:pt idx="2">
                  <c:v>0.5</c:v>
                </c:pt>
                <c:pt idx="3">
                  <c:v>0.48</c:v>
                </c:pt>
                <c:pt idx="4">
                  <c:v>0.43</c:v>
                </c:pt>
                <c:pt idx="5">
                  <c:v>0.44</c:v>
                </c:pt>
                <c:pt idx="6">
                  <c:v>0.46</c:v>
                </c:pt>
                <c:pt idx="7">
                  <c:v>0.49</c:v>
                </c:pt>
                <c:pt idx="8">
                  <c:v>0.47</c:v>
                </c:pt>
                <c:pt idx="9">
                  <c:v>0.42</c:v>
                </c:pt>
                <c:pt idx="10">
                  <c:v>0.43</c:v>
                </c:pt>
                <c:pt idx="11">
                  <c:v>0.44</c:v>
                </c:pt>
                <c:pt idx="12">
                  <c:v>0.42</c:v>
                </c:pt>
                <c:pt idx="13">
                  <c:v>0.42</c:v>
                </c:pt>
                <c:pt idx="14">
                  <c:v>0.38</c:v>
                </c:pt>
                <c:pt idx="15">
                  <c:v>0.38</c:v>
                </c:pt>
                <c:pt idx="16">
                  <c:v>0.37</c:v>
                </c:pt>
                <c:pt idx="17">
                  <c:v>0.39</c:v>
                </c:pt>
                <c:pt idx="18">
                  <c:v>0.39</c:v>
                </c:pt>
                <c:pt idx="19">
                  <c:v>0.39</c:v>
                </c:pt>
                <c:pt idx="20">
                  <c:v>0.4</c:v>
                </c:pt>
                <c:pt idx="21">
                  <c:v>0.42</c:v>
                </c:pt>
                <c:pt idx="22">
                  <c:v>0.43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77A-4D15-BD91-4AB817844397}"/>
            </c:ext>
          </c:extLst>
        </c:ser>
        <c:ser>
          <c:idx val="1"/>
          <c:order val="1"/>
          <c:tx>
            <c:strRef>
              <c:f>GRAF!$E$7</c:f>
              <c:strCache>
                <c:ptCount val="1"/>
                <c:pt idx="0">
                  <c:v>Bens</c:v>
                </c:pt>
              </c:strCache>
            </c:strRef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599D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GRAF!$F$5:$AB$5</c:f>
              <c:numCache>
                <c:formatCode>General</c:formatCode>
                <c:ptCount val="23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</c:numCache>
            </c:numRef>
          </c:cat>
          <c:val>
            <c:numRef>
              <c:f>GRAF!$F$7:$AB$7</c:f>
              <c:numCache>
                <c:formatCode>General</c:formatCode>
                <c:ptCount val="23"/>
                <c:pt idx="0">
                  <c:v>0.44</c:v>
                </c:pt>
                <c:pt idx="1">
                  <c:v>0.42</c:v>
                </c:pt>
                <c:pt idx="2">
                  <c:v>0.45</c:v>
                </c:pt>
                <c:pt idx="3">
                  <c:v>0.43</c:v>
                </c:pt>
                <c:pt idx="4">
                  <c:v>0.38</c:v>
                </c:pt>
                <c:pt idx="5">
                  <c:v>0.39</c:v>
                </c:pt>
                <c:pt idx="6">
                  <c:v>0.41</c:v>
                </c:pt>
                <c:pt idx="7">
                  <c:v>0.44</c:v>
                </c:pt>
                <c:pt idx="8">
                  <c:v>0.42</c:v>
                </c:pt>
                <c:pt idx="9">
                  <c:v>0.37</c:v>
                </c:pt>
                <c:pt idx="10">
                  <c:v>0.37</c:v>
                </c:pt>
                <c:pt idx="11">
                  <c:v>0.38</c:v>
                </c:pt>
                <c:pt idx="12">
                  <c:v>0.36</c:v>
                </c:pt>
                <c:pt idx="13">
                  <c:v>0.36</c:v>
                </c:pt>
                <c:pt idx="14">
                  <c:v>0.33</c:v>
                </c:pt>
                <c:pt idx="15">
                  <c:v>0.33</c:v>
                </c:pt>
                <c:pt idx="16">
                  <c:v>0.31</c:v>
                </c:pt>
                <c:pt idx="17">
                  <c:v>0.33</c:v>
                </c:pt>
                <c:pt idx="18">
                  <c:v>0.34</c:v>
                </c:pt>
                <c:pt idx="19">
                  <c:v>0.34</c:v>
                </c:pt>
                <c:pt idx="20">
                  <c:v>0.35</c:v>
                </c:pt>
                <c:pt idx="21">
                  <c:v>0.35</c:v>
                </c:pt>
                <c:pt idx="22">
                  <c:v>0.35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77A-4D15-BD91-4AB817844397}"/>
            </c:ext>
          </c:extLst>
        </c:ser>
        <c:ser>
          <c:idx val="2"/>
          <c:order val="2"/>
          <c:tx>
            <c:strRef>
              <c:f>GRAF!$E$8</c:f>
              <c:strCache>
                <c:ptCount val="1"/>
                <c:pt idx="0">
                  <c:v>Serviços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GRAF!$F$5:$AB$5</c:f>
              <c:numCache>
                <c:formatCode>General</c:formatCode>
                <c:ptCount val="23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</c:numCache>
            </c:numRef>
          </c:cat>
          <c:val>
            <c:numRef>
              <c:f>GRAF!$F$8:$AB$8</c:f>
              <c:numCache>
                <c:formatCode>General</c:formatCode>
                <c:ptCount val="23"/>
                <c:pt idx="0">
                  <c:v>0.64</c:v>
                </c:pt>
                <c:pt idx="1">
                  <c:v>0.61</c:v>
                </c:pt>
                <c:pt idx="2">
                  <c:v>0.69</c:v>
                </c:pt>
                <c:pt idx="3">
                  <c:v>0.65</c:v>
                </c:pt>
                <c:pt idx="4">
                  <c:v>0.62</c:v>
                </c:pt>
                <c:pt idx="5">
                  <c:v>0.62</c:v>
                </c:pt>
                <c:pt idx="6">
                  <c:v>0.63</c:v>
                </c:pt>
                <c:pt idx="7">
                  <c:v>0.65</c:v>
                </c:pt>
                <c:pt idx="8">
                  <c:v>0.65</c:v>
                </c:pt>
                <c:pt idx="9">
                  <c:v>0.6</c:v>
                </c:pt>
                <c:pt idx="10">
                  <c:v>0.64</c:v>
                </c:pt>
                <c:pt idx="11">
                  <c:v>0.68</c:v>
                </c:pt>
                <c:pt idx="12">
                  <c:v>0.67</c:v>
                </c:pt>
                <c:pt idx="13">
                  <c:v>0.66</c:v>
                </c:pt>
                <c:pt idx="14">
                  <c:v>0.6</c:v>
                </c:pt>
                <c:pt idx="15">
                  <c:v>0.61</c:v>
                </c:pt>
                <c:pt idx="16">
                  <c:v>0.56999999999999995</c:v>
                </c:pt>
                <c:pt idx="17">
                  <c:v>0.61</c:v>
                </c:pt>
                <c:pt idx="18">
                  <c:v>0.6</c:v>
                </c:pt>
                <c:pt idx="19">
                  <c:v>0.56000000000000005</c:v>
                </c:pt>
                <c:pt idx="20">
                  <c:v>0.59</c:v>
                </c:pt>
                <c:pt idx="21">
                  <c:v>0.65</c:v>
                </c:pt>
                <c:pt idx="22">
                  <c:v>0.67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77A-4D15-BD91-4AB817844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858368"/>
        <c:axId val="86868352"/>
      </c:lineChart>
      <c:catAx>
        <c:axId val="86858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86868352"/>
        <c:crosses val="autoZero"/>
        <c:auto val="1"/>
        <c:lblAlgn val="ctr"/>
        <c:lblOffset val="100"/>
        <c:noMultiLvlLbl val="0"/>
      </c:catAx>
      <c:valAx>
        <c:axId val="86868352"/>
        <c:scaling>
          <c:orientation val="minMax"/>
          <c:min val="0.2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868583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4129377767173041"/>
          <c:y val="4.2744119794942977E-2"/>
          <c:w val="0.31597020069461013"/>
          <c:h val="7.6913154450734988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379346800201432E-3"/>
          <c:y val="0.12718208363817654"/>
          <c:w val="0.9917620653199799"/>
          <c:h val="0.71375258172494838"/>
        </c:manualLayout>
      </c:layout>
      <c:lineChart>
        <c:grouping val="standard"/>
        <c:varyColors val="0"/>
        <c:ser>
          <c:idx val="0"/>
          <c:order val="0"/>
          <c:tx>
            <c:strRef>
              <c:f>'GRAF_1 (12)'!$C$7</c:f>
              <c:strCache>
                <c:ptCount val="1"/>
                <c:pt idx="0">
                  <c:v>PRT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trendline>
            <c:spPr>
              <a:ln w="2540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'GRAF_1 (12)'!$E$6:$CC$6</c:f>
              <c:numCache>
                <c:formatCode>General</c:formatCod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numCache>
            </c:numRef>
          </c:cat>
          <c:val>
            <c:numRef>
              <c:f>'GRAF_1 (12)'!$E$7:$CC$7</c:f>
              <c:numCache>
                <c:formatCode>0.00</c:formatCode>
                <c:ptCount val="69"/>
                <c:pt idx="0">
                  <c:v>0</c:v>
                </c:pt>
                <c:pt idx="1">
                  <c:v>3.5960994824122183</c:v>
                </c:pt>
                <c:pt idx="2">
                  <c:v>-0.71587654622559116</c:v>
                </c:pt>
                <c:pt idx="3">
                  <c:v>6.0743491166864505</c:v>
                </c:pt>
                <c:pt idx="4">
                  <c:v>3.9128824427588693</c:v>
                </c:pt>
                <c:pt idx="5">
                  <c:v>3.2438756256964352</c:v>
                </c:pt>
                <c:pt idx="6">
                  <c:v>3.4829325793419574</c:v>
                </c:pt>
                <c:pt idx="7">
                  <c:v>6.5825822222136843</c:v>
                </c:pt>
                <c:pt idx="8">
                  <c:v>-2.1144247738004829</c:v>
                </c:pt>
                <c:pt idx="9">
                  <c:v>4.6866232533243402</c:v>
                </c:pt>
                <c:pt idx="10">
                  <c:v>5.3188341353365587</c:v>
                </c:pt>
                <c:pt idx="11">
                  <c:v>5.350644798298676</c:v>
                </c:pt>
                <c:pt idx="12">
                  <c:v>6.9411828471904524</c:v>
                </c:pt>
                <c:pt idx="13">
                  <c:v>6.2452663304317646</c:v>
                </c:pt>
                <c:pt idx="14">
                  <c:v>6.8972548796510713</c:v>
                </c:pt>
                <c:pt idx="15">
                  <c:v>7.7598499912457708</c:v>
                </c:pt>
                <c:pt idx="16">
                  <c:v>4.5884996791477617</c:v>
                </c:pt>
                <c:pt idx="17">
                  <c:v>8.2131157826867529</c:v>
                </c:pt>
                <c:pt idx="18">
                  <c:v>9.5736735779984308</c:v>
                </c:pt>
                <c:pt idx="19">
                  <c:v>2.7620365882529585</c:v>
                </c:pt>
                <c:pt idx="20">
                  <c:v>5.7618688968476661</c:v>
                </c:pt>
                <c:pt idx="21">
                  <c:v>4.7578023095438793</c:v>
                </c:pt>
                <c:pt idx="22">
                  <c:v>8.5601620847270521</c:v>
                </c:pt>
                <c:pt idx="23">
                  <c:v>12.052934332776122</c:v>
                </c:pt>
                <c:pt idx="24">
                  <c:v>-5.5247114346907882</c:v>
                </c:pt>
                <c:pt idx="25">
                  <c:v>-8.6085384535815272</c:v>
                </c:pt>
                <c:pt idx="26">
                  <c:v>5.4268876156524204</c:v>
                </c:pt>
                <c:pt idx="27">
                  <c:v>5.0092481434998559</c:v>
                </c:pt>
                <c:pt idx="28">
                  <c:v>3.0715689092882359</c:v>
                </c:pt>
                <c:pt idx="29">
                  <c:v>4.3467832180642318</c:v>
                </c:pt>
                <c:pt idx="30">
                  <c:v>2.3286147956749437</c:v>
                </c:pt>
                <c:pt idx="31">
                  <c:v>1.1396468286302586</c:v>
                </c:pt>
                <c:pt idx="32">
                  <c:v>2.1864739948634693</c:v>
                </c:pt>
                <c:pt idx="33">
                  <c:v>-4.5731292787589144</c:v>
                </c:pt>
                <c:pt idx="34">
                  <c:v>-1.6323094424983475</c:v>
                </c:pt>
                <c:pt idx="35">
                  <c:v>3.282817162145002</c:v>
                </c:pt>
                <c:pt idx="36">
                  <c:v>3.9550228644141816</c:v>
                </c:pt>
                <c:pt idx="37">
                  <c:v>3.6582810486699424</c:v>
                </c:pt>
                <c:pt idx="38">
                  <c:v>4.7395703815624302</c:v>
                </c:pt>
                <c:pt idx="39">
                  <c:v>2.8179589625313195</c:v>
                </c:pt>
                <c:pt idx="40">
                  <c:v>2.1081604904582329</c:v>
                </c:pt>
                <c:pt idx="41">
                  <c:v>0.38563798494448687</c:v>
                </c:pt>
                <c:pt idx="42">
                  <c:v>2.2101090111198429</c:v>
                </c:pt>
                <c:pt idx="43">
                  <c:v>1.3708740325540258</c:v>
                </c:pt>
                <c:pt idx="44">
                  <c:v>1.6093117281529734</c:v>
                </c:pt>
                <c:pt idx="45">
                  <c:v>2.880216851257078</c:v>
                </c:pt>
                <c:pt idx="46">
                  <c:v>1.7909927046229068</c:v>
                </c:pt>
                <c:pt idx="47">
                  <c:v>1.7594311108656946</c:v>
                </c:pt>
                <c:pt idx="48">
                  <c:v>1.9319964657980249</c:v>
                </c:pt>
                <c:pt idx="49">
                  <c:v>2.3064585464631859</c:v>
                </c:pt>
                <c:pt idx="50">
                  <c:v>1.5515362316858683</c:v>
                </c:pt>
                <c:pt idx="51">
                  <c:v>0.19000487784208708</c:v>
                </c:pt>
                <c:pt idx="52">
                  <c:v>0.38059934430105802</c:v>
                </c:pt>
                <c:pt idx="53">
                  <c:v>3.1919382291611953E-2</c:v>
                </c:pt>
                <c:pt idx="54">
                  <c:v>2.5355432624077023</c:v>
                </c:pt>
                <c:pt idx="55">
                  <c:v>1.2309874190540082</c:v>
                </c:pt>
                <c:pt idx="56">
                  <c:v>1.153724300969583</c:v>
                </c:pt>
                <c:pt idx="57">
                  <c:v>2.4774221322962697</c:v>
                </c:pt>
                <c:pt idx="58">
                  <c:v>-0.16663026588048524</c:v>
                </c:pt>
                <c:pt idx="59">
                  <c:v>-0.26002674077432175</c:v>
                </c:pt>
                <c:pt idx="60">
                  <c:v>3.3704526839436921</c:v>
                </c:pt>
                <c:pt idx="61">
                  <c:v>0.11743170066695896</c:v>
                </c:pt>
                <c:pt idx="62">
                  <c:v>6.2404634441892703E-2</c:v>
                </c:pt>
                <c:pt idx="63">
                  <c:v>1.7865166306979763</c:v>
                </c:pt>
                <c:pt idx="64">
                  <c:v>-0.51121689924662483</c:v>
                </c:pt>
                <c:pt idx="65">
                  <c:v>0.42398072378193596</c:v>
                </c:pt>
                <c:pt idx="66">
                  <c:v>0.30361945631760534</c:v>
                </c:pt>
                <c:pt idx="67">
                  <c:v>-0.46825703975211797</c:v>
                </c:pt>
                <c:pt idx="68">
                  <c:v>0.33495829919780729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216-4837-9C6C-0B55E91F48C1}"/>
            </c:ext>
          </c:extLst>
        </c:ser>
        <c:ser>
          <c:idx val="1"/>
          <c:order val="1"/>
          <c:tx>
            <c:strRef>
              <c:f>'GRAF_1 (12)'!$C$9</c:f>
              <c:strCache>
                <c:ptCount val="1"/>
              </c:strCache>
            </c:strRef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cat>
            <c:numRef>
              <c:f>'GRAF_1 (12)'!$E$6:$CC$6</c:f>
              <c:numCache>
                <c:formatCode>General</c:formatCod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numCache>
            </c:numRef>
          </c:cat>
          <c:val>
            <c:numRef>
              <c:f>'GRAF_1 (12)'!$E$9:$AD$9</c:f>
              <c:numCache>
                <c:formatCode>General</c:formatCode>
                <c:ptCount val="26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16-4837-9C6C-0B55E91F4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557056"/>
        <c:axId val="88558592"/>
      </c:lineChart>
      <c:catAx>
        <c:axId val="8855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88558592"/>
        <c:crosses val="autoZero"/>
        <c:auto val="1"/>
        <c:lblAlgn val="ctr"/>
        <c:lblOffset val="100"/>
        <c:noMultiLvlLbl val="0"/>
      </c:catAx>
      <c:valAx>
        <c:axId val="88558592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8855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974397383341585"/>
          <c:y val="1.9782757422526668E-2"/>
          <c:w val="0.4773509085117888"/>
          <c:h val="0.170040238163453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888437863423194E-3"/>
          <c:y val="0.16244969378827648"/>
          <c:w val="0.97088651195176334"/>
          <c:h val="0.471731842985343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'OECD.Stat export'!$D$60</c:f>
              <c:strCache>
                <c:ptCount val="1"/>
                <c:pt idx="0">
                  <c:v>%UE 2017</c:v>
                </c:pt>
              </c:strCache>
            </c:strRef>
          </c:tx>
          <c:spPr>
            <a:solidFill>
              <a:srgbClr val="00599D"/>
            </a:solidFill>
          </c:spPr>
          <c:invertIfNegative val="0"/>
          <c:dPt>
            <c:idx val="13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588-4C12-9AE8-4888EFD212E4}"/>
              </c:ext>
            </c:extLst>
          </c:dPt>
          <c:dLbls>
            <c:dLbl>
              <c:idx val="13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-5400000" vert="horz" wrap="square" lIns="38100" tIns="19050" rIns="38100" bIns="19050" anchor="ctr">
                  <a:spAutoFit/>
                </a:bodyPr>
                <a:lstStyle/>
                <a:p>
                  <a:pPr>
                    <a:defRPr sz="800">
                      <a:solidFill>
                        <a:srgbClr val="C00000"/>
                      </a:solidFill>
                    </a:defRPr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'OECD.Stat export'!$B$61:$B$78</c:f>
              <c:strCache>
                <c:ptCount val="18"/>
                <c:pt idx="0">
                  <c:v>Áutria</c:v>
                </c:pt>
                <c:pt idx="1">
                  <c:v>Bélgica</c:v>
                </c:pt>
                <c:pt idx="2">
                  <c:v>Estónia</c:v>
                </c:pt>
                <c:pt idx="3">
                  <c:v>Finlândia</c:v>
                </c:pt>
                <c:pt idx="4">
                  <c:v>França</c:v>
                </c:pt>
                <c:pt idx="5">
                  <c:v>Alemanha</c:v>
                </c:pt>
                <c:pt idx="6">
                  <c:v>Grécia</c:v>
                </c:pt>
                <c:pt idx="7">
                  <c:v>Irlanda</c:v>
                </c:pt>
                <c:pt idx="8">
                  <c:v>Itália</c:v>
                </c:pt>
                <c:pt idx="9">
                  <c:v>Letónia</c:v>
                </c:pt>
                <c:pt idx="10">
                  <c:v>Lituânia</c:v>
                </c:pt>
                <c:pt idx="11">
                  <c:v>Luxemburgo</c:v>
                </c:pt>
                <c:pt idx="12">
                  <c:v>Países Baixos</c:v>
                </c:pt>
                <c:pt idx="13">
                  <c:v>Portugal</c:v>
                </c:pt>
                <c:pt idx="14">
                  <c:v>Eslováquia</c:v>
                </c:pt>
                <c:pt idx="15">
                  <c:v>Eslovénia</c:v>
                </c:pt>
                <c:pt idx="16">
                  <c:v>Espanha</c:v>
                </c:pt>
                <c:pt idx="17">
                  <c:v>EA19</c:v>
                </c:pt>
              </c:strCache>
            </c:strRef>
          </c:cat>
          <c:val>
            <c:numRef>
              <c:f>'OECD.Stat export'!$D$61:$D$78</c:f>
              <c:numCache>
                <c:formatCode>#,##0_ ;\-#,##0\ </c:formatCode>
                <c:ptCount val="18"/>
                <c:pt idx="0">
                  <c:v>111.64744003673155</c:v>
                </c:pt>
                <c:pt idx="1">
                  <c:v>127.54568371300765</c:v>
                </c:pt>
                <c:pt idx="2">
                  <c:v>74.074160609339501</c:v>
                </c:pt>
                <c:pt idx="3">
                  <c:v>109.07753948006834</c:v>
                </c:pt>
                <c:pt idx="4">
                  <c:v>115.7189557640658</c:v>
                </c:pt>
                <c:pt idx="5">
                  <c:v>104.53240075026697</c:v>
                </c:pt>
                <c:pt idx="6">
                  <c:v>79.445737543587938</c:v>
                </c:pt>
                <c:pt idx="7">
                  <c:v>189.47516642110381</c:v>
                </c:pt>
                <c:pt idx="8">
                  <c:v>104.67529137847792</c:v>
                </c:pt>
                <c:pt idx="9">
                  <c:v>66.63925187625216</c:v>
                </c:pt>
                <c:pt idx="10">
                  <c:v>74.906572883335144</c:v>
                </c:pt>
                <c:pt idx="11">
                  <c:v>152.110671688829</c:v>
                </c:pt>
                <c:pt idx="12">
                  <c:v>114.73598355682351</c:v>
                </c:pt>
                <c:pt idx="13">
                  <c:v>76.590323213373694</c:v>
                </c:pt>
                <c:pt idx="14">
                  <c:v>87.090838104629981</c:v>
                </c:pt>
                <c:pt idx="15">
                  <c:v>80.847479640341618</c:v>
                </c:pt>
                <c:pt idx="16">
                  <c:v>102.10409894248772</c:v>
                </c:pt>
                <c:pt idx="17">
                  <c:v>106.59477006280518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588-4C12-9AE8-4888EFD21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609920"/>
        <c:axId val="88611456"/>
      </c:barChart>
      <c:catAx>
        <c:axId val="88609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pt-PT"/>
          </a:p>
        </c:txPr>
        <c:crossAx val="88611456"/>
        <c:crosses val="autoZero"/>
        <c:auto val="1"/>
        <c:lblAlgn val="ctr"/>
        <c:lblOffset val="100"/>
        <c:noMultiLvlLbl val="0"/>
      </c:catAx>
      <c:valAx>
        <c:axId val="88611456"/>
        <c:scaling>
          <c:orientation val="minMax"/>
        </c:scaling>
        <c:delete val="1"/>
        <c:axPos val="l"/>
        <c:numFmt formatCode="#,##0_ ;\-#,##0\ " sourceLinked="1"/>
        <c:majorTickMark val="out"/>
        <c:minorTickMark val="none"/>
        <c:tickLblPos val="nextTo"/>
        <c:crossAx val="886099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653232198280013E-3"/>
          <c:y val="0.12978680296541881"/>
          <c:w val="0.99363467678017203"/>
          <c:h val="0.68142745314730391"/>
        </c:manualLayout>
      </c:layout>
      <c:lineChart>
        <c:grouping val="standard"/>
        <c:varyColors val="0"/>
        <c:ser>
          <c:idx val="0"/>
          <c:order val="0"/>
          <c:tx>
            <c:strRef>
              <c:f>'GRAF_1 (5)'!$E$14</c:f>
              <c:strCache>
                <c:ptCount val="1"/>
                <c:pt idx="0">
                  <c:v>PRT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'GRAF_1 (5)'!$F$6:$AE$6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(5)'!$F$14:$AE$14</c:f>
              <c:numCache>
                <c:formatCode>0.0</c:formatCode>
                <c:ptCount val="23"/>
                <c:pt idx="0">
                  <c:v>81.820644000000001</c:v>
                </c:pt>
                <c:pt idx="1">
                  <c:v>83.286068</c:v>
                </c:pt>
                <c:pt idx="2">
                  <c:v>84.751439000000005</c:v>
                </c:pt>
                <c:pt idx="3">
                  <c:v>86.388812000000001</c:v>
                </c:pt>
                <c:pt idx="4">
                  <c:v>88.381393000000003</c:v>
                </c:pt>
                <c:pt idx="5">
                  <c:v>89.752643000000006</c:v>
                </c:pt>
                <c:pt idx="6">
                  <c:v>89.923181999999997</c:v>
                </c:pt>
                <c:pt idx="7">
                  <c:v>90.265400999999997</c:v>
                </c:pt>
                <c:pt idx="8">
                  <c:v>90.294268000000002</c:v>
                </c:pt>
                <c:pt idx="9">
                  <c:v>92.583658</c:v>
                </c:pt>
                <c:pt idx="10">
                  <c:v>93.723403000000005</c:v>
                </c:pt>
                <c:pt idx="11">
                  <c:v>94.804626999999996</c:v>
                </c:pt>
                <c:pt idx="12">
                  <c:v>97.153434000000004</c:v>
                </c:pt>
                <c:pt idx="13">
                  <c:v>96.991630999999998</c:v>
                </c:pt>
                <c:pt idx="14">
                  <c:v>96.739391999999995</c:v>
                </c:pt>
                <c:pt idx="15">
                  <c:v>100</c:v>
                </c:pt>
                <c:pt idx="16">
                  <c:v>100.11734199999999</c:v>
                </c:pt>
                <c:pt idx="17">
                  <c:v>100.17984300000001</c:v>
                </c:pt>
                <c:pt idx="18">
                  <c:v>101.96960799999999</c:v>
                </c:pt>
                <c:pt idx="19">
                  <c:v>101.44831000000001</c:v>
                </c:pt>
                <c:pt idx="20">
                  <c:v>101.878276</c:v>
                </c:pt>
                <c:pt idx="21">
                  <c:v>102.18778500000001</c:v>
                </c:pt>
                <c:pt idx="22">
                  <c:v>101.709208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74A-4F1B-9CE8-E3E4F3B5BB01}"/>
            </c:ext>
          </c:extLst>
        </c:ser>
        <c:ser>
          <c:idx val="1"/>
          <c:order val="1"/>
          <c:tx>
            <c:v>AE19</c:v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cat>
            <c:numRef>
              <c:f>'GRAF_1 (5)'!$F$6:$AE$6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(5)'!$F$15:$AE$15</c:f>
              <c:numCache>
                <c:formatCode>0.0</c:formatCode>
                <c:ptCount val="23"/>
                <c:pt idx="0">
                  <c:v>88.890887000000006</c:v>
                </c:pt>
                <c:pt idx="1">
                  <c:v>89.781396999999998</c:v>
                </c:pt>
                <c:pt idx="2">
                  <c:v>91.258386000000002</c:v>
                </c:pt>
                <c:pt idx="3">
                  <c:v>92.232161000000005</c:v>
                </c:pt>
                <c:pt idx="4">
                  <c:v>93.156751999999997</c:v>
                </c:pt>
                <c:pt idx="5">
                  <c:v>94.555153000000004</c:v>
                </c:pt>
                <c:pt idx="6">
                  <c:v>95.418576999999999</c:v>
                </c:pt>
                <c:pt idx="7">
                  <c:v>95.615774000000002</c:v>
                </c:pt>
                <c:pt idx="8">
                  <c:v>95.822210999999996</c:v>
                </c:pt>
                <c:pt idx="9">
                  <c:v>97.272291999999993</c:v>
                </c:pt>
                <c:pt idx="10">
                  <c:v>97.888692000000006</c:v>
                </c:pt>
                <c:pt idx="11">
                  <c:v>99.300628000000003</c:v>
                </c:pt>
                <c:pt idx="12">
                  <c:v>100.44565</c:v>
                </c:pt>
                <c:pt idx="13">
                  <c:v>100.07106</c:v>
                </c:pt>
                <c:pt idx="14">
                  <c:v>97.411298000000002</c:v>
                </c:pt>
                <c:pt idx="15">
                  <c:v>100</c:v>
                </c:pt>
                <c:pt idx="16">
                  <c:v>101.51399499999999</c:v>
                </c:pt>
                <c:pt idx="17">
                  <c:v>101.08179800000001</c:v>
                </c:pt>
                <c:pt idx="18">
                  <c:v>101.45663399999999</c:v>
                </c:pt>
                <c:pt idx="19">
                  <c:v>102.22895</c:v>
                </c:pt>
                <c:pt idx="20">
                  <c:v>103.289973</c:v>
                </c:pt>
                <c:pt idx="21">
                  <c:v>103.866829</c:v>
                </c:pt>
                <c:pt idx="22">
                  <c:v>104.656227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74A-4F1B-9CE8-E3E4F3B5B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656512"/>
        <c:axId val="90718592"/>
      </c:lineChart>
      <c:catAx>
        <c:axId val="8865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0718592"/>
        <c:crosses val="autoZero"/>
        <c:auto val="1"/>
        <c:lblAlgn val="ctr"/>
        <c:lblOffset val="100"/>
        <c:noMultiLvlLbl val="0"/>
      </c:catAx>
      <c:valAx>
        <c:axId val="90718592"/>
        <c:scaling>
          <c:orientation val="minMax"/>
          <c:min val="7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ysClr val="windowText" lastClr="000000">
                <a:lumMod val="15000"/>
                <a:lumOff val="85000"/>
              </a:sysClr>
            </a:solidFill>
          </a:ln>
        </c:spPr>
        <c:txPr>
          <a:bodyPr/>
          <a:lstStyle/>
          <a:p>
            <a:pPr>
              <a:defRPr sz="900"/>
            </a:pPr>
            <a:endParaRPr lang="pt-PT"/>
          </a:p>
        </c:txPr>
        <c:crossAx val="8865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154777773197196"/>
          <c:y val="7.4589214084088543E-2"/>
          <c:w val="0.24621218159248418"/>
          <c:h val="9.86849012294515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ysClr val="window" lastClr="FFFFFF">
        <a:alpha val="0"/>
      </a:sys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745801882949016E-3"/>
          <c:y val="0.11502845765726689"/>
          <c:w val="0.99332541981170508"/>
          <c:h val="0.72020551342596972"/>
        </c:manualLayout>
      </c:layout>
      <c:lineChart>
        <c:grouping val="standard"/>
        <c:varyColors val="0"/>
        <c:ser>
          <c:idx val="1"/>
          <c:order val="0"/>
          <c:tx>
            <c:strRef>
              <c:f>TFP!$D$8</c:f>
              <c:strCache>
                <c:ptCount val="1"/>
                <c:pt idx="0">
                  <c:v>PRT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TFP!$E$6:$BU$6</c:f>
              <c:numCache>
                <c:formatCode>General</c:formatCod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numCache>
            </c:numRef>
          </c:cat>
          <c:val>
            <c:numRef>
              <c:f>TFP!$E$8:$BU$8</c:f>
              <c:numCache>
                <c:formatCode>#,##0.00</c:formatCode>
                <c:ptCount val="26"/>
                <c:pt idx="0">
                  <c:v>94.539957299999998</c:v>
                </c:pt>
                <c:pt idx="1">
                  <c:v>95.7164444</c:v>
                </c:pt>
                <c:pt idx="2">
                  <c:v>96.870722900000004</c:v>
                </c:pt>
                <c:pt idx="3">
                  <c:v>98.018890299999995</c:v>
                </c:pt>
                <c:pt idx="4">
                  <c:v>99.047799499999996</c:v>
                </c:pt>
                <c:pt idx="5">
                  <c:v>99.629322900000005</c:v>
                </c:pt>
                <c:pt idx="6">
                  <c:v>98.848278899999997</c:v>
                </c:pt>
                <c:pt idx="7">
                  <c:v>98.024014899999997</c:v>
                </c:pt>
                <c:pt idx="8">
                  <c:v>96.711752799999999</c:v>
                </c:pt>
                <c:pt idx="9">
                  <c:v>97.9700785</c:v>
                </c:pt>
                <c:pt idx="10">
                  <c:v>98.138577400000003</c:v>
                </c:pt>
                <c:pt idx="11">
                  <c:v>98.620685300000005</c:v>
                </c:pt>
                <c:pt idx="12">
                  <c:v>100.2315624</c:v>
                </c:pt>
                <c:pt idx="13">
                  <c:v>99.432162000000005</c:v>
                </c:pt>
                <c:pt idx="14">
                  <c:v>97.665593999999999</c:v>
                </c:pt>
                <c:pt idx="15">
                  <c:v>100</c:v>
                </c:pt>
                <c:pt idx="16">
                  <c:v>99.312841500000005</c:v>
                </c:pt>
                <c:pt idx="17">
                  <c:v>98.094015499999998</c:v>
                </c:pt>
                <c:pt idx="18">
                  <c:v>99.096021699999994</c:v>
                </c:pt>
                <c:pt idx="19">
                  <c:v>99.413995099999994</c:v>
                </c:pt>
                <c:pt idx="20">
                  <c:v>100.5794034</c:v>
                </c:pt>
                <c:pt idx="21">
                  <c:v>101.7285339</c:v>
                </c:pt>
                <c:pt idx="22">
                  <c:v>102.5720567</c:v>
                </c:pt>
                <c:pt idx="23">
                  <c:v>103.3745531</c:v>
                </c:pt>
                <c:pt idx="24">
                  <c:v>104.2764554</c:v>
                </c:pt>
                <c:pt idx="25">
                  <c:v>105.2836689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0548-48CD-BCDE-D67C863F7AB1}"/>
            </c:ext>
          </c:extLst>
        </c:ser>
        <c:ser>
          <c:idx val="0"/>
          <c:order val="1"/>
          <c:tx>
            <c:v>AE19</c:v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cat>
            <c:numRef>
              <c:f>TFP!$E$6:$BU$6</c:f>
              <c:numCache>
                <c:formatCode>General</c:formatCod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numCache>
            </c:numRef>
          </c:cat>
          <c:val>
            <c:numRef>
              <c:f>TFP!$E$7:$BU$7</c:f>
              <c:numCache>
                <c:formatCode>#,##0.00</c:formatCode>
                <c:ptCount val="26"/>
                <c:pt idx="0">
                  <c:v>94.071090499999997</c:v>
                </c:pt>
                <c:pt idx="1">
                  <c:v>94.618350899999996</c:v>
                </c:pt>
                <c:pt idx="2">
                  <c:v>95.891210799999996</c:v>
                </c:pt>
                <c:pt idx="3">
                  <c:v>96.872266600000003</c:v>
                </c:pt>
                <c:pt idx="4">
                  <c:v>97.770050900000001</c:v>
                </c:pt>
                <c:pt idx="5">
                  <c:v>99.199645700000005</c:v>
                </c:pt>
                <c:pt idx="6">
                  <c:v>99.643999699999995</c:v>
                </c:pt>
                <c:pt idx="7">
                  <c:v>99.408610300000007</c:v>
                </c:pt>
                <c:pt idx="8">
                  <c:v>99.155423799999994</c:v>
                </c:pt>
                <c:pt idx="9">
                  <c:v>100.2142741</c:v>
                </c:pt>
                <c:pt idx="10">
                  <c:v>100.5632038</c:v>
                </c:pt>
                <c:pt idx="11">
                  <c:v>101.83932679999999</c:v>
                </c:pt>
                <c:pt idx="12">
                  <c:v>102.8084748</c:v>
                </c:pt>
                <c:pt idx="13">
                  <c:v>101.92270569999999</c:v>
                </c:pt>
                <c:pt idx="14">
                  <c:v>97.991136600000004</c:v>
                </c:pt>
                <c:pt idx="15">
                  <c:v>100</c:v>
                </c:pt>
                <c:pt idx="16">
                  <c:v>101.16169549999999</c:v>
                </c:pt>
                <c:pt idx="17">
                  <c:v>100.4052592</c:v>
                </c:pt>
                <c:pt idx="18">
                  <c:v>100.3877638</c:v>
                </c:pt>
                <c:pt idx="19">
                  <c:v>101.1828666</c:v>
                </c:pt>
                <c:pt idx="20">
                  <c:v>102.34055189999999</c:v>
                </c:pt>
                <c:pt idx="21">
                  <c:v>103.0852362</c:v>
                </c:pt>
                <c:pt idx="22">
                  <c:v>104.1751462</c:v>
                </c:pt>
                <c:pt idx="23">
                  <c:v>104.9813965</c:v>
                </c:pt>
                <c:pt idx="24">
                  <c:v>105.7577847</c:v>
                </c:pt>
                <c:pt idx="25">
                  <c:v>106.4348181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0548-48CD-BCDE-D67C863F7A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738688"/>
        <c:axId val="90740224"/>
        <c:extLst xmlns:c16r2="http://schemas.microsoft.com/office/drawing/2015/06/chart"/>
      </c:lineChart>
      <c:catAx>
        <c:axId val="9073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0740224"/>
        <c:crosses val="autoZero"/>
        <c:auto val="1"/>
        <c:lblAlgn val="ctr"/>
        <c:lblOffset val="100"/>
        <c:noMultiLvlLbl val="0"/>
      </c:catAx>
      <c:valAx>
        <c:axId val="90740224"/>
        <c:scaling>
          <c:orientation val="minMax"/>
          <c:min val="85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ysClr val="windowText" lastClr="000000">
                <a:lumMod val="15000"/>
                <a:lumOff val="85000"/>
              </a:sysClr>
            </a:solidFill>
          </a:ln>
        </c:spPr>
        <c:txPr>
          <a:bodyPr/>
          <a:lstStyle/>
          <a:p>
            <a:pPr>
              <a:defRPr sz="900"/>
            </a:pPr>
            <a:endParaRPr lang="pt-PT"/>
          </a:p>
        </c:txPr>
        <c:crossAx val="90738688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319344923221713"/>
          <c:y val="5.5999024270714098E-2"/>
          <c:w val="0.30326995612644481"/>
          <c:h val="7.17644498966677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414529402098849E-3"/>
          <c:y val="0.22668139202401327"/>
          <c:w val="0.97481149881645501"/>
          <c:h val="0.60244635417804904"/>
        </c:manualLayout>
      </c:layout>
      <c:lineChart>
        <c:grouping val="standard"/>
        <c:varyColors val="0"/>
        <c:ser>
          <c:idx val="0"/>
          <c:order val="0"/>
          <c:tx>
            <c:strRef>
              <c:f>'GRAF_1 (6)'!$C$7</c:f>
              <c:strCache>
                <c:ptCount val="1"/>
                <c:pt idx="0">
                  <c:v>Total da Economia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'GRAF_1 (6)'!$G$6:$AE$6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(6)'!$G$7:$AE$7</c:f>
              <c:numCache>
                <c:formatCode>0.0</c:formatCode>
                <c:ptCount val="23"/>
                <c:pt idx="0">
                  <c:v>82.429993999999994</c:v>
                </c:pt>
                <c:pt idx="1">
                  <c:v>83.606127999999998</c:v>
                </c:pt>
                <c:pt idx="2">
                  <c:v>85.017572999999999</c:v>
                </c:pt>
                <c:pt idx="3">
                  <c:v>86.022976999999997</c:v>
                </c:pt>
                <c:pt idx="4">
                  <c:v>87.543673999999996</c:v>
                </c:pt>
                <c:pt idx="5">
                  <c:v>88.842173000000003</c:v>
                </c:pt>
                <c:pt idx="6">
                  <c:v>89.261277000000007</c:v>
                </c:pt>
                <c:pt idx="7">
                  <c:v>89.531957000000006</c:v>
                </c:pt>
                <c:pt idx="8">
                  <c:v>89.667829999999995</c:v>
                </c:pt>
                <c:pt idx="9">
                  <c:v>91.840484000000004</c:v>
                </c:pt>
                <c:pt idx="10">
                  <c:v>92.709434000000002</c:v>
                </c:pt>
                <c:pt idx="11">
                  <c:v>93.783460000000005</c:v>
                </c:pt>
                <c:pt idx="12">
                  <c:v>96.429263000000006</c:v>
                </c:pt>
                <c:pt idx="13">
                  <c:v>96.606012000000007</c:v>
                </c:pt>
                <c:pt idx="14">
                  <c:v>96.799944999999994</c:v>
                </c:pt>
                <c:pt idx="15">
                  <c:v>100</c:v>
                </c:pt>
                <c:pt idx="16">
                  <c:v>100.812681</c:v>
                </c:pt>
                <c:pt idx="17">
                  <c:v>101.719424</c:v>
                </c:pt>
                <c:pt idx="18">
                  <c:v>103.917599</c:v>
                </c:pt>
                <c:pt idx="19">
                  <c:v>102.916591</c:v>
                </c:pt>
                <c:pt idx="20">
                  <c:v>103.175645</c:v>
                </c:pt>
                <c:pt idx="21">
                  <c:v>103.17979099999999</c:v>
                </c:pt>
                <c:pt idx="22">
                  <c:v>102.323612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FC-4948-9908-AC54A78E9275}"/>
            </c:ext>
          </c:extLst>
        </c:ser>
        <c:ser>
          <c:idx val="1"/>
          <c:order val="1"/>
          <c:tx>
            <c:strRef>
              <c:f>'GRAF_1 (6)'!$C$9</c:f>
              <c:strCache>
                <c:ptCount val="1"/>
                <c:pt idx="0">
                  <c:v>[C] Indústria Transformadora</c:v>
                </c:pt>
              </c:strCache>
            </c:strRef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cat>
            <c:numRef>
              <c:f>'GRAF_1 (6)'!$G$6:$AE$6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(6)'!$G$9:$AE$9</c:f>
              <c:numCache>
                <c:formatCode>0.0</c:formatCode>
                <c:ptCount val="23"/>
                <c:pt idx="0">
                  <c:v>60.243921999999998</c:v>
                </c:pt>
                <c:pt idx="1">
                  <c:v>66.254009999999994</c:v>
                </c:pt>
                <c:pt idx="2">
                  <c:v>69.539665999999997</c:v>
                </c:pt>
                <c:pt idx="3">
                  <c:v>70.639850999999993</c:v>
                </c:pt>
                <c:pt idx="4">
                  <c:v>71.495119000000003</c:v>
                </c:pt>
                <c:pt idx="5">
                  <c:v>73.795152999999999</c:v>
                </c:pt>
                <c:pt idx="6">
                  <c:v>75.339843999999999</c:v>
                </c:pt>
                <c:pt idx="7">
                  <c:v>77.275587000000002</c:v>
                </c:pt>
                <c:pt idx="8">
                  <c:v>79.671688000000003</c:v>
                </c:pt>
                <c:pt idx="9">
                  <c:v>83.635878000000005</c:v>
                </c:pt>
                <c:pt idx="10">
                  <c:v>86.182395</c:v>
                </c:pt>
                <c:pt idx="11">
                  <c:v>88.572410000000005</c:v>
                </c:pt>
                <c:pt idx="12">
                  <c:v>92.662259000000006</c:v>
                </c:pt>
                <c:pt idx="13">
                  <c:v>93.335097000000005</c:v>
                </c:pt>
                <c:pt idx="14">
                  <c:v>90.887028999999998</c:v>
                </c:pt>
                <c:pt idx="15">
                  <c:v>100</c:v>
                </c:pt>
                <c:pt idx="16">
                  <c:v>102.604418</c:v>
                </c:pt>
                <c:pt idx="17">
                  <c:v>102.997511</c:v>
                </c:pt>
                <c:pt idx="18">
                  <c:v>105.641563</c:v>
                </c:pt>
                <c:pt idx="19">
                  <c:v>106.11336900000001</c:v>
                </c:pt>
                <c:pt idx="20">
                  <c:v>105.947542</c:v>
                </c:pt>
                <c:pt idx="21">
                  <c:v>106.98100100000001</c:v>
                </c:pt>
                <c:pt idx="22">
                  <c:v>106.95726500000001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FC-4948-9908-AC54A78E9275}"/>
            </c:ext>
          </c:extLst>
        </c:ser>
        <c:ser>
          <c:idx val="2"/>
          <c:order val="2"/>
          <c:tx>
            <c:strRef>
              <c:f>'GRAF_1 (6)'!$C$11</c:f>
              <c:strCache>
                <c:ptCount val="1"/>
                <c:pt idx="0">
                  <c:v>[GNEXCL] Serviços às Empresas excl. serv. Imobiliários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'GRAF_1 (6)'!$G$6:$AE$6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(6)'!$G$11:$AE$11</c:f>
              <c:numCache>
                <c:formatCode>0.0</c:formatCode>
                <c:ptCount val="23"/>
                <c:pt idx="0">
                  <c:v>82.345450999999997</c:v>
                </c:pt>
                <c:pt idx="1">
                  <c:v>82.733384000000001</c:v>
                </c:pt>
                <c:pt idx="2">
                  <c:v>85.330181999999994</c:v>
                </c:pt>
                <c:pt idx="3">
                  <c:v>86.627021999999997</c:v>
                </c:pt>
                <c:pt idx="4">
                  <c:v>89.556827999999996</c:v>
                </c:pt>
                <c:pt idx="5">
                  <c:v>92.167993999999993</c:v>
                </c:pt>
                <c:pt idx="6">
                  <c:v>90.950686000000005</c:v>
                </c:pt>
                <c:pt idx="7">
                  <c:v>92.599508</c:v>
                </c:pt>
                <c:pt idx="8">
                  <c:v>91.363256000000007</c:v>
                </c:pt>
                <c:pt idx="9">
                  <c:v>92.391187000000002</c:v>
                </c:pt>
                <c:pt idx="10">
                  <c:v>92.250478000000001</c:v>
                </c:pt>
                <c:pt idx="11">
                  <c:v>93.980834999999999</c:v>
                </c:pt>
                <c:pt idx="12">
                  <c:v>97.680017000000007</c:v>
                </c:pt>
                <c:pt idx="13">
                  <c:v>97.231114000000005</c:v>
                </c:pt>
                <c:pt idx="14">
                  <c:v>97.886994999999999</c:v>
                </c:pt>
                <c:pt idx="15">
                  <c:v>100</c:v>
                </c:pt>
                <c:pt idx="16">
                  <c:v>100.22777600000001</c:v>
                </c:pt>
                <c:pt idx="17">
                  <c:v>101.338803</c:v>
                </c:pt>
                <c:pt idx="18">
                  <c:v>103.563614</c:v>
                </c:pt>
                <c:pt idx="19">
                  <c:v>100.53574999999999</c:v>
                </c:pt>
                <c:pt idx="20">
                  <c:v>98.311559000000003</c:v>
                </c:pt>
                <c:pt idx="21">
                  <c:v>97.533184000000006</c:v>
                </c:pt>
                <c:pt idx="22">
                  <c:v>96.196341000000004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FC-4948-9908-AC54A78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900416"/>
        <c:axId val="95901952"/>
      </c:lineChart>
      <c:catAx>
        <c:axId val="9590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5901952"/>
        <c:crosses val="autoZero"/>
        <c:auto val="1"/>
        <c:lblAlgn val="ctr"/>
        <c:lblOffset val="100"/>
        <c:noMultiLvlLbl val="0"/>
      </c:catAx>
      <c:valAx>
        <c:axId val="95901952"/>
        <c:scaling>
          <c:orientation val="minMax"/>
          <c:min val="55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chemeClr val="tx1">
                <a:lumMod val="15000"/>
                <a:lumOff val="85000"/>
              </a:schemeClr>
            </a:solidFill>
          </a:ln>
        </c:spPr>
        <c:txPr>
          <a:bodyPr/>
          <a:lstStyle/>
          <a:p>
            <a:pPr>
              <a:defRPr sz="900"/>
            </a:pPr>
            <a:endParaRPr lang="pt-PT"/>
          </a:p>
        </c:txPr>
        <c:crossAx val="9590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1.4830393259540526E-3"/>
          <c:w val="0.80146269724551866"/>
          <c:h val="0.220016355108125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09975458781687E-3"/>
          <c:y val="0.22750090339447612"/>
          <c:w val="0.96804327872141871"/>
          <c:h val="0.60820785340766492"/>
        </c:manualLayout>
      </c:layout>
      <c:lineChart>
        <c:grouping val="standard"/>
        <c:varyColors val="0"/>
        <c:ser>
          <c:idx val="0"/>
          <c:order val="0"/>
          <c:tx>
            <c:strRef>
              <c:f>'GRAF_1 (3)'!$C$7</c:f>
              <c:strCache>
                <c:ptCount val="1"/>
                <c:pt idx="0">
                  <c:v>Total da Economia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'GRAF_1 (3)'!$E$6:$AC$6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(3)'!$E$7:$AC$7</c:f>
              <c:numCache>
                <c:formatCode>0.0</c:formatCode>
                <c:ptCount val="23"/>
                <c:pt idx="0">
                  <c:v>79.3</c:v>
                </c:pt>
                <c:pt idx="1">
                  <c:v>83.3</c:v>
                </c:pt>
                <c:pt idx="2">
                  <c:v>95.2</c:v>
                </c:pt>
                <c:pt idx="3">
                  <c:v>106.4</c:v>
                </c:pt>
                <c:pt idx="4">
                  <c:v>112.9</c:v>
                </c:pt>
                <c:pt idx="5">
                  <c:v>117.5</c:v>
                </c:pt>
                <c:pt idx="6">
                  <c:v>118.6</c:v>
                </c:pt>
                <c:pt idx="7">
                  <c:v>114.6</c:v>
                </c:pt>
                <c:pt idx="8">
                  <c:v>106.2</c:v>
                </c:pt>
                <c:pt idx="9">
                  <c:v>106.3</c:v>
                </c:pt>
                <c:pt idx="10">
                  <c:v>106.4</c:v>
                </c:pt>
                <c:pt idx="11">
                  <c:v>105.5</c:v>
                </c:pt>
                <c:pt idx="12">
                  <c:v>108.8</c:v>
                </c:pt>
                <c:pt idx="13">
                  <c:v>109.2</c:v>
                </c:pt>
                <c:pt idx="14">
                  <c:v>100.9</c:v>
                </c:pt>
                <c:pt idx="15">
                  <c:v>100</c:v>
                </c:pt>
                <c:pt idx="16">
                  <c:v>87.5</c:v>
                </c:pt>
                <c:pt idx="17">
                  <c:v>72.900000000000006</c:v>
                </c:pt>
                <c:pt idx="18">
                  <c:v>69.3</c:v>
                </c:pt>
                <c:pt idx="19">
                  <c:v>70.900000000000006</c:v>
                </c:pt>
                <c:pt idx="20">
                  <c:v>75</c:v>
                </c:pt>
                <c:pt idx="21">
                  <c:v>76.8</c:v>
                </c:pt>
                <c:pt idx="22">
                  <c:v>83.8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B34-410B-92F9-8191537DFD09}"/>
            </c:ext>
          </c:extLst>
        </c:ser>
        <c:ser>
          <c:idx val="1"/>
          <c:order val="1"/>
          <c:tx>
            <c:strRef>
              <c:f>'GRAF_1 (3)'!$C$9</c:f>
              <c:strCache>
                <c:ptCount val="1"/>
                <c:pt idx="0">
                  <c:v>[C] Indústria Transformadora</c:v>
                </c:pt>
              </c:strCache>
            </c:strRef>
          </c:tx>
          <c:spPr>
            <a:ln w="28575" cap="rnd">
              <a:solidFill>
                <a:srgbClr val="00599D"/>
              </a:solidFill>
              <a:round/>
            </a:ln>
            <a:effectLst/>
          </c:spPr>
          <c:marker>
            <c:symbol val="none"/>
          </c:marker>
          <c:cat>
            <c:numRef>
              <c:f>'GRAF_1 (3)'!$E$6:$AC$6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(3)'!$E$9:$AC$9</c:f>
              <c:numCache>
                <c:formatCode>0.0</c:formatCode>
                <c:ptCount val="23"/>
                <c:pt idx="0">
                  <c:v>50.696596152560126</c:v>
                </c:pt>
                <c:pt idx="1">
                  <c:v>65.687345355654131</c:v>
                </c:pt>
                <c:pt idx="2">
                  <c:v>68.968591872673372</c:v>
                </c:pt>
                <c:pt idx="3">
                  <c:v>125.39176567619981</c:v>
                </c:pt>
                <c:pt idx="4">
                  <c:v>97.164575020619225</c:v>
                </c:pt>
                <c:pt idx="5">
                  <c:v>107.36720090947594</c:v>
                </c:pt>
                <c:pt idx="6">
                  <c:v>99.063774770959185</c:v>
                </c:pt>
                <c:pt idx="7">
                  <c:v>91.64976260003121</c:v>
                </c:pt>
                <c:pt idx="8">
                  <c:v>82.653083970486605</c:v>
                </c:pt>
                <c:pt idx="9">
                  <c:v>84.429682797975957</c:v>
                </c:pt>
                <c:pt idx="10">
                  <c:v>85.486279842179172</c:v>
                </c:pt>
                <c:pt idx="11">
                  <c:v>86.395755778961686</c:v>
                </c:pt>
                <c:pt idx="12">
                  <c:v>93.236887274024198</c:v>
                </c:pt>
                <c:pt idx="13">
                  <c:v>114.11693898932256</c:v>
                </c:pt>
                <c:pt idx="14">
                  <c:v>96.500300929537914</c:v>
                </c:pt>
                <c:pt idx="15">
                  <c:v>100</c:v>
                </c:pt>
                <c:pt idx="16">
                  <c:v>97.193553420565735</c:v>
                </c:pt>
                <c:pt idx="17">
                  <c:v>86.025723902721722</c:v>
                </c:pt>
                <c:pt idx="18">
                  <c:v>82.276364771182088</c:v>
                </c:pt>
                <c:pt idx="19">
                  <c:v>93.143264751120114</c:v>
                </c:pt>
                <c:pt idx="20">
                  <c:v>96.105748868727829</c:v>
                </c:pt>
                <c:pt idx="21">
                  <c:v>114.83025344954414</c:v>
                </c:pt>
                <c:pt idx="22">
                  <c:v>#N/A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B34-410B-92F9-8191537DFD09}"/>
            </c:ext>
          </c:extLst>
        </c:ser>
        <c:ser>
          <c:idx val="2"/>
          <c:order val="2"/>
          <c:tx>
            <c:strRef>
              <c:f>'GRAF_1 (3)'!$C$11</c:f>
              <c:strCache>
                <c:ptCount val="1"/>
                <c:pt idx="0">
                  <c:v>[GNEXCL] Serviços às Empresas excl. serv. Imobiliários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'GRAF_1 (3)'!$E$6:$AC$6</c:f>
              <c:numCache>
                <c:formatCode>General</c:formatCode>
                <c:ptCount val="23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</c:numCache>
            </c:numRef>
          </c:cat>
          <c:val>
            <c:numRef>
              <c:f>'GRAF_1 (3)'!$E$11:$AC$11</c:f>
              <c:numCache>
                <c:formatCode>0.0</c:formatCode>
                <c:ptCount val="23"/>
                <c:pt idx="0">
                  <c:v>70.807938271234278</c:v>
                </c:pt>
                <c:pt idx="1">
                  <c:v>76.094114350336767</c:v>
                </c:pt>
                <c:pt idx="2">
                  <c:v>85.957906746329598</c:v>
                </c:pt>
                <c:pt idx="3">
                  <c:v>93.769077571281315</c:v>
                </c:pt>
                <c:pt idx="4">
                  <c:v>102.09865793977242</c:v>
                </c:pt>
                <c:pt idx="5">
                  <c:v>108.58778434963621</c:v>
                </c:pt>
                <c:pt idx="6">
                  <c:v>118.97499024229141</c:v>
                </c:pt>
                <c:pt idx="7">
                  <c:v>125.14086128041151</c:v>
                </c:pt>
                <c:pt idx="8">
                  <c:v>122.24557400346274</c:v>
                </c:pt>
                <c:pt idx="9">
                  <c:v>121.21976361325444</c:v>
                </c:pt>
                <c:pt idx="10">
                  <c:v>119.53443220143913</c:v>
                </c:pt>
                <c:pt idx="11">
                  <c:v>127.51673822319631</c:v>
                </c:pt>
                <c:pt idx="12">
                  <c:v>128.05015962610463</c:v>
                </c:pt>
                <c:pt idx="13">
                  <c:v>130.82234965622843</c:v>
                </c:pt>
                <c:pt idx="14">
                  <c:v>116.47201289018324</c:v>
                </c:pt>
                <c:pt idx="15">
                  <c:v>100</c:v>
                </c:pt>
                <c:pt idx="16">
                  <c:v>98.603897078692171</c:v>
                </c:pt>
                <c:pt idx="17">
                  <c:v>78.294852933817722</c:v>
                </c:pt>
                <c:pt idx="18">
                  <c:v>82.048818566667677</c:v>
                </c:pt>
                <c:pt idx="19">
                  <c:v>82.952532500675531</c:v>
                </c:pt>
                <c:pt idx="20">
                  <c:v>89.086378238808663</c:v>
                </c:pt>
                <c:pt idx="21">
                  <c:v>96.450195654567111</c:v>
                </c:pt>
                <c:pt idx="22">
                  <c:v>104.34743447323385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B34-410B-92F9-8191537DF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937280"/>
        <c:axId val="95938816"/>
      </c:lineChart>
      <c:catAx>
        <c:axId val="9593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95938816"/>
        <c:crosses val="autoZero"/>
        <c:auto val="1"/>
        <c:lblAlgn val="ctr"/>
        <c:lblOffset val="100"/>
        <c:noMultiLvlLbl val="0"/>
      </c:catAx>
      <c:valAx>
        <c:axId val="95938816"/>
        <c:scaling>
          <c:orientation val="minMax"/>
          <c:min val="4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chemeClr val="tx1">
                <a:lumMod val="15000"/>
                <a:lumOff val="85000"/>
              </a:schemeClr>
            </a:solidFill>
          </a:ln>
        </c:spPr>
        <c:txPr>
          <a:bodyPr/>
          <a:lstStyle/>
          <a:p>
            <a:pPr>
              <a:defRPr sz="900"/>
            </a:pPr>
            <a:endParaRPr lang="pt-PT"/>
          </a:p>
        </c:txPr>
        <c:crossAx val="9593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ayout>
        <c:manualLayout>
          <c:xMode val="edge"/>
          <c:yMode val="edge"/>
          <c:x val="2.2503537010836964E-3"/>
          <c:y val="0"/>
          <c:w val="0.82281046391750146"/>
          <c:h val="0.202991617834218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0.01618</cdr:x>
      <cdr:y>0.93765</cdr:y>
    </cdr:from>
    <cdr:to>
      <cdr:x>0.41387</cdr:x>
      <cdr:y>0.99041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33350" y="3724275"/>
          <a:ext cx="32766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PT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0.28217</cdr:x>
      <cdr:y>0.19999</cdr:y>
    </cdr:from>
    <cdr:to>
      <cdr:x>0.28217</cdr:x>
      <cdr:y>0.76422</cdr:y>
    </cdr:to>
    <cdr:cxnSp macro="">
      <cdr:nvCxnSpPr>
        <cdr:cNvPr id="5" name="Conexão recta 4"/>
        <cdr:cNvCxnSpPr/>
      </cdr:nvCxnSpPr>
      <cdr:spPr>
        <a:xfrm xmlns:a="http://schemas.openxmlformats.org/drawingml/2006/main">
          <a:off x="1738021" y="728295"/>
          <a:ext cx="0" cy="205477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0.52119</cdr:x>
      <cdr:y>0.19854</cdr:y>
    </cdr:from>
    <cdr:to>
      <cdr:x>0.52119</cdr:x>
      <cdr:y>0.76277</cdr:y>
    </cdr:to>
    <cdr:cxnSp macro="">
      <cdr:nvCxnSpPr>
        <cdr:cNvPr id="6" name="Conexão recta 5"/>
        <cdr:cNvCxnSpPr/>
      </cdr:nvCxnSpPr>
      <cdr:spPr>
        <a:xfrm xmlns:a="http://schemas.openxmlformats.org/drawingml/2006/main">
          <a:off x="3202021" y="752035"/>
          <a:ext cx="0" cy="213717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0.76123</cdr:x>
      <cdr:y>0.20255</cdr:y>
    </cdr:from>
    <cdr:to>
      <cdr:x>0.76123</cdr:x>
      <cdr:y>0.76678</cdr:y>
    </cdr:to>
    <cdr:cxnSp macro="">
      <cdr:nvCxnSpPr>
        <cdr:cNvPr id="7" name="Conexão recta 6"/>
        <cdr:cNvCxnSpPr/>
      </cdr:nvCxnSpPr>
      <cdr:spPr>
        <a:xfrm xmlns:a="http://schemas.openxmlformats.org/drawingml/2006/main">
          <a:off x="4676712" y="767226"/>
          <a:ext cx="0" cy="213717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0.08125</cdr:x>
      <cdr:y>0.56584</cdr:y>
    </cdr:from>
    <cdr:to>
      <cdr:x>0.96514</cdr:x>
      <cdr:y>0.91438</cdr:y>
    </cdr:to>
    <cdr:cxnSp macro="">
      <cdr:nvCxnSpPr>
        <cdr:cNvPr id="3" name="Conexão reta 2"/>
        <cdr:cNvCxnSpPr/>
      </cdr:nvCxnSpPr>
      <cdr:spPr>
        <a:xfrm xmlns:a="http://schemas.openxmlformats.org/drawingml/2006/main" flipH="1">
          <a:off x="421782" y="1514475"/>
          <a:ext cx="4588368" cy="93287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0.08334</cdr:x>
      <cdr:y>0.01301</cdr:y>
    </cdr:from>
    <cdr:to>
      <cdr:x>0.95213</cdr:x>
      <cdr:y>0.07719</cdr:y>
    </cdr:to>
    <cdr:sp macro="" textlink="">
      <cdr:nvSpPr>
        <cdr:cNvPr id="11" name="CaixaDeTexto 10"/>
        <cdr:cNvSpPr txBox="1"/>
      </cdr:nvSpPr>
      <cdr:spPr>
        <a:xfrm xmlns:a="http://schemas.openxmlformats.org/drawingml/2006/main">
          <a:off x="381001" y="69697"/>
          <a:ext cx="3971925" cy="343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PT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0.07692</cdr:x>
      <cdr:y>0.09215</cdr:y>
    </cdr:from>
    <cdr:to>
      <cdr:x>0.96703</cdr:x>
      <cdr:y>0.90785</cdr:y>
    </cdr:to>
    <cdr:cxnSp macro="">
      <cdr:nvCxnSpPr>
        <cdr:cNvPr id="3" name="Conexão reta 2"/>
        <cdr:cNvCxnSpPr/>
      </cdr:nvCxnSpPr>
      <cdr:spPr>
        <a:xfrm xmlns:a="http://schemas.openxmlformats.org/drawingml/2006/main" flipH="1">
          <a:off x="400050" y="257175"/>
          <a:ext cx="4629150" cy="2276475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0.00245</cdr:y>
    </cdr:from>
    <cdr:to>
      <cdr:x>0.47655</cdr:x>
      <cdr:y>0.16755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640258" y="6985"/>
          <a:ext cx="2045840" cy="470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 dirty="0">
              <a:solidFill>
                <a:schemeClr val="tx1"/>
              </a:solidFill>
            </a:rPr>
            <a:t>Força</a:t>
          </a:r>
          <a:r>
            <a:rPr lang="pt-PT" sz="1100" b="1" i="1" baseline="0" dirty="0">
              <a:solidFill>
                <a:schemeClr val="tx1"/>
              </a:solidFill>
            </a:rPr>
            <a:t> de Trabalho </a:t>
          </a:r>
          <a:r>
            <a:rPr lang="pt-PT" sz="1100" b="1" i="1" dirty="0">
              <a:solidFill>
                <a:schemeClr val="tx1"/>
              </a:solidFill>
            </a:rPr>
            <a:t>(25-64)</a:t>
          </a:r>
          <a:r>
            <a:rPr lang="pt-PT" sz="1100" b="1" i="1" baseline="0" dirty="0">
              <a:solidFill>
                <a:schemeClr val="tx1"/>
              </a:solidFill>
            </a:rPr>
            <a:t> por grau de escolaridade (%) - 2008</a:t>
          </a:r>
          <a:endParaRPr lang="pt-PT" sz="1100" b="1" i="1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0.00245</cdr:y>
    </cdr:from>
    <cdr:to>
      <cdr:x>0.90467</cdr:x>
      <cdr:y>0.21318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48847" y="6022"/>
          <a:ext cx="1733058" cy="5178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 dirty="0">
              <a:effectLst/>
              <a:latin typeface="+mn-lt"/>
              <a:ea typeface="+mn-ea"/>
              <a:cs typeface="+mn-cs"/>
            </a:rPr>
            <a:t>Força</a:t>
          </a:r>
          <a:r>
            <a:rPr lang="pt-PT" sz="1100" b="1" i="1" baseline="0" dirty="0">
              <a:effectLst/>
              <a:latin typeface="+mn-lt"/>
              <a:ea typeface="+mn-ea"/>
              <a:cs typeface="+mn-cs"/>
            </a:rPr>
            <a:t> de Trabalho </a:t>
          </a:r>
          <a:r>
            <a:rPr lang="pt-PT" sz="1100" b="1" i="1" dirty="0">
              <a:effectLst/>
              <a:latin typeface="+mn-lt"/>
              <a:ea typeface="+mn-ea"/>
              <a:cs typeface="+mn-cs"/>
            </a:rPr>
            <a:t>(25-64)</a:t>
          </a:r>
          <a:r>
            <a:rPr lang="pt-PT" sz="1100" b="1" i="1" baseline="0" dirty="0">
              <a:effectLst/>
              <a:latin typeface="+mn-lt"/>
              <a:ea typeface="+mn-ea"/>
              <a:cs typeface="+mn-cs"/>
            </a:rPr>
            <a:t> por grau de escolaridade </a:t>
          </a:r>
          <a:r>
            <a:rPr lang="pt-PT" sz="1100" b="1" i="1" baseline="0" dirty="0">
              <a:solidFill>
                <a:schemeClr val="tx1"/>
              </a:solidFill>
            </a:rPr>
            <a:t>(%) - 2017</a:t>
          </a:r>
          <a:endParaRPr lang="pt-PT" sz="1100" b="1" i="1" dirty="0">
            <a:solidFill>
              <a:schemeClr val="tx1"/>
            </a:solidFill>
          </a:endParaRPr>
        </a:p>
        <a:p xmlns:a="http://schemas.openxmlformats.org/drawingml/2006/main">
          <a:pPr algn="ctr"/>
          <a:endParaRPr lang="pt-PT" sz="1400" b="1" baseline="0" dirty="0">
            <a:solidFill>
              <a:srgbClr val="00599D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0.00245</cdr:y>
    </cdr:from>
    <cdr:to>
      <cdr:x>0.90467</cdr:x>
      <cdr:y>0.21318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48847" y="6022"/>
          <a:ext cx="1733058" cy="517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 dirty="0" err="1">
              <a:solidFill>
                <a:schemeClr val="tx1"/>
              </a:solidFill>
            </a:rPr>
            <a:t>Nr</a:t>
          </a:r>
          <a:r>
            <a:rPr lang="pt-PT" sz="1100" b="1" i="1" dirty="0">
              <a:solidFill>
                <a:schemeClr val="tx1"/>
              </a:solidFill>
            </a:rPr>
            <a:t>. de procedimentos necessários</a:t>
          </a:r>
        </a:p>
        <a:p xmlns:a="http://schemas.openxmlformats.org/drawingml/2006/main">
          <a:pPr algn="ctr"/>
          <a:endParaRPr lang="pt-PT" sz="1400" b="1" baseline="0" dirty="0">
            <a:solidFill>
              <a:srgbClr val="00599D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0.01408</cdr:y>
    </cdr:from>
    <cdr:to>
      <cdr:x>0.90467</cdr:x>
      <cdr:y>0.13953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48847" y="34596"/>
          <a:ext cx="1733058" cy="308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>
              <a:solidFill>
                <a:schemeClr val="tx1"/>
              </a:solidFill>
            </a:rPr>
            <a:t>Nr. de dias necessários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0.00245</cdr:y>
    </cdr:from>
    <cdr:to>
      <cdr:x>0.95652</cdr:x>
      <cdr:y>0.21318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48846" y="6021"/>
          <a:ext cx="1846653" cy="5178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>
              <a:solidFill>
                <a:schemeClr val="tx1"/>
              </a:solidFill>
            </a:rPr>
            <a:t>Custos administrativos </a:t>
          </a:r>
          <a:r>
            <a:rPr lang="pt-PT" sz="1100" b="1" i="1" baseline="0">
              <a:solidFill>
                <a:schemeClr val="tx1"/>
              </a:solidFill>
            </a:rPr>
            <a:t>(%PIB per capita)</a:t>
          </a:r>
          <a:endParaRPr lang="pt-PT" sz="1100" b="1" i="1">
            <a:solidFill>
              <a:schemeClr val="tx1"/>
            </a:solidFill>
          </a:endParaRPr>
        </a:p>
        <a:p xmlns:a="http://schemas.openxmlformats.org/drawingml/2006/main">
          <a:pPr algn="ctr"/>
          <a:endParaRPr lang="pt-PT" sz="1400" b="1" baseline="0">
            <a:solidFill>
              <a:srgbClr val="00599D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0.11359</cdr:x>
      <cdr:y>0.00245</cdr:y>
    </cdr:from>
    <cdr:to>
      <cdr:x>0.95652</cdr:x>
      <cdr:y>0.21318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248846" y="6021"/>
          <a:ext cx="1846653" cy="5178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PT" sz="1100" b="1" i="1">
              <a:solidFill>
                <a:schemeClr val="tx1"/>
              </a:solidFill>
            </a:rPr>
            <a:t>Capital Social mínimo </a:t>
          </a:r>
          <a:r>
            <a:rPr lang="pt-PT" sz="1100" b="1" i="1" baseline="0">
              <a:solidFill>
                <a:schemeClr val="tx1"/>
              </a:solidFill>
            </a:rPr>
            <a:t>(%rend. per capita)</a:t>
          </a:r>
          <a:endParaRPr lang="pt-PT" sz="1100" b="1" i="1">
            <a:solidFill>
              <a:schemeClr val="tx1"/>
            </a:solidFill>
          </a:endParaRPr>
        </a:p>
        <a:p xmlns:a="http://schemas.openxmlformats.org/drawingml/2006/main">
          <a:pPr algn="ctr"/>
          <a:endParaRPr lang="pt-PT" sz="1400" b="1" baseline="0">
            <a:solidFill>
              <a:srgbClr val="00599D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5987" y="3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570D1F-F53A-47BB-B9E1-AEB5064B4EC8}" type="datetimeFigureOut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6" y="9441735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5987" y="9441735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034522-BD01-4D0F-85B3-C949D0A8785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4889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51217" cy="496013"/>
          </a:xfrm>
          <a:prstGeom prst="rect">
            <a:avLst/>
          </a:prstGeom>
        </p:spPr>
        <p:txBody>
          <a:bodyPr vert="horz" lIns="91510" tIns="45755" rIns="91510" bIns="4575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5987" y="2"/>
            <a:ext cx="2951217" cy="496013"/>
          </a:xfrm>
          <a:prstGeom prst="rect">
            <a:avLst/>
          </a:prstGeom>
        </p:spPr>
        <p:txBody>
          <a:bodyPr vert="horz" lIns="91510" tIns="45755" rIns="91510" bIns="4575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758B59-7ABB-44B0-A273-AAF7D61C4F29}" type="datetimeFigureOut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10" tIns="45755" rIns="91510" bIns="45755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0565" y="4721664"/>
            <a:ext cx="5447667" cy="4473655"/>
          </a:xfrm>
          <a:prstGeom prst="rect">
            <a:avLst/>
          </a:prstGeom>
        </p:spPr>
        <p:txBody>
          <a:bodyPr vert="horz" lIns="91510" tIns="45755" rIns="91510" bIns="45755" rtlCol="0"/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6" y="9441735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5987" y="9441735"/>
            <a:ext cx="2951217" cy="497602"/>
          </a:xfrm>
          <a:prstGeom prst="rect">
            <a:avLst/>
          </a:prstGeom>
        </p:spPr>
        <p:txBody>
          <a:bodyPr vert="horz" lIns="91510" tIns="45755" rIns="91510" bIns="4575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58183E-1D2E-4038-894F-FD5E68A95E7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9194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744538"/>
            <a:ext cx="4967288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dirty="0" smtClean="0"/>
              <a:t>Atualizado em</a:t>
            </a:r>
            <a:r>
              <a:rPr lang="pt-PT" baseline="0" dirty="0" smtClean="0"/>
              <a:t> abril 2019</a:t>
            </a:r>
            <a:endParaRPr lang="pt-PT" dirty="0" smtClean="0"/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(FA)</a:t>
            </a:r>
          </a:p>
        </p:txBody>
      </p:sp>
      <p:sp>
        <p:nvSpPr>
          <p:cNvPr id="36868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3677" indent="-2860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118" indent="-2288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1764" indent="-2288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9411" indent="-2288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7057" indent="-228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4704" indent="-228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2351" indent="-228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9997" indent="-228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DC73993-5440-40C7-913A-B68D82F2CCBD}" type="slidenum">
              <a:rPr lang="pt-PT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PT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78"/>
          <a:stretch>
            <a:fillRect/>
          </a:stretch>
        </p:blipFill>
        <p:spPr bwMode="auto">
          <a:xfrm>
            <a:off x="3175" y="6524643"/>
            <a:ext cx="91408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61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pt-PT" dirty="0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19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dirty="0" smtClean="0"/>
              <a:t>Faça clique para editar o estilo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AA442-074E-45D5-A04A-B4024BF59EC7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9AB02-7676-4657-9967-847D4D108E6B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7627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9A247-BACC-4504-B737-870626B78C56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A75BA-FE82-4FD2-8EE5-BE54B0FB20B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862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3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3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0EF64-2436-4E8C-AF9A-D17371BADE6E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EDF0-E12B-427E-A8C0-FF203CCC963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2347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524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4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9437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3576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991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4583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355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007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730" y="827568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92648-D324-40DA-8FF1-3DA02208E302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2800C-F0F1-4029-B70E-8155A3DD9744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48353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1875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2048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5086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299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8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67A62-6B61-4F7C-9D26-968C90639C8C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5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DA412-F72C-4FA3-B04F-FA8F4126137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</p:spTree>
    <p:extLst>
      <p:ext uri="{BB962C8B-B14F-4D97-AF65-F5344CB8AC3E}">
        <p14:creationId xmlns:p14="http://schemas.microsoft.com/office/powerpoint/2010/main" val="243680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48955-4EB8-44D1-B390-B9F5CA506EB6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</p:spTree>
    <p:extLst>
      <p:ext uri="{BB962C8B-B14F-4D97-AF65-F5344CB8AC3E}">
        <p14:creationId xmlns:p14="http://schemas.microsoft.com/office/powerpoint/2010/main" val="365094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9" y="841248"/>
            <a:ext cx="3735267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9D0E-22A5-40F1-9CB7-8DEE374059B5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95DE-287D-4E8C-9130-7F9A3B65B61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390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7124-D233-4157-8754-9DE93433EE53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A7222-2581-4E01-98F5-470C7ACE12D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321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3C5D8-995C-40E5-9C12-708DE9C84BF3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763000" y="6492893"/>
            <a:ext cx="3810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DA16186-A627-4011-AFFB-F06B7DD0E539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</p:spTree>
    <p:extLst>
      <p:ext uri="{BB962C8B-B14F-4D97-AF65-F5344CB8AC3E}">
        <p14:creationId xmlns:p14="http://schemas.microsoft.com/office/powerpoint/2010/main" val="321711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45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7450C-EC41-4742-8250-DA3F911E49D3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FE6DC-0ECE-4816-8908-B13A76B91FB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</p:spTree>
    <p:extLst>
      <p:ext uri="{BB962C8B-B14F-4D97-AF65-F5344CB8AC3E}">
        <p14:creationId xmlns:p14="http://schemas.microsoft.com/office/powerpoint/2010/main" val="278219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8AFC6-F8A7-41D3-B290-BB8E2DA6AB4B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PT"/>
              <a:t>‹nº›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7E3C8-85E7-44B0-A460-267EA2C9207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819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8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698"/>
          <a:stretch/>
        </p:blipFill>
        <p:spPr bwMode="auto">
          <a:xfrm>
            <a:off x="3175" y="-19051"/>
            <a:ext cx="9144000" cy="863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187826993"/>
              </p:ext>
            </p:extLst>
          </p:nvPr>
        </p:nvGraphicFramePr>
        <p:xfrm>
          <a:off x="1597" y="1603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04" name="Slide do think-cell" r:id="rId16" imgW="360" imgH="360" progId="TCLayout.ActiveDocument.1">
                  <p:embed/>
                </p:oleObj>
              </mc:Choice>
              <mc:Fallback>
                <p:oleObj name="Slide do think-cell" r:id="rId16" imgW="360" imgH="360" progId="TCLayout.ActiveDocument.1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" y="1603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3175" y="844549"/>
            <a:ext cx="9140825" cy="57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1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78"/>
          <a:stretch>
            <a:fillRect/>
          </a:stretch>
        </p:blipFill>
        <p:spPr bwMode="auto">
          <a:xfrm>
            <a:off x="3175" y="6505593"/>
            <a:ext cx="9144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19200" y="838200"/>
            <a:ext cx="7467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t-PT" dirty="0"/>
              <a:t>‹nº›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18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49E46F-7727-4988-A34D-EEB19CCE7F2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563" y="4821238"/>
            <a:ext cx="262572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2E2C74D-08DF-4344-B7D0-B7EF4AEC9B43}" type="datetime1">
              <a:rPr lang="pt-PT"/>
              <a:pPr>
                <a:defRPr/>
              </a:pPr>
              <a:t>04-11-2019</a:t>
            </a:fld>
            <a:endParaRPr lang="pt-PT"/>
          </a:p>
        </p:txBody>
      </p:sp>
      <p:pic>
        <p:nvPicPr>
          <p:cNvPr id="1776" name="Picture 752" descr="C:\Users\carlos.costa\Desktop\Logos\GEE- logotipo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275" y="141287"/>
            <a:ext cx="249555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˃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+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A066C-F008-4063-A398-4B627FB500CC}" type="datetimeFigureOut">
              <a:rPr lang="pt-PT" smtClean="0"/>
              <a:t>04-11-2019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A0B8E-21F0-4CAF-A552-8228A5D24A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157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9550444"/>
              </p:ext>
            </p:extLst>
          </p:nvPr>
        </p:nvGraphicFramePr>
        <p:xfrm>
          <a:off x="1473" y="1603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330" name="Slide do think-cell" r:id="rId5" imgW="360" imgH="360" progId="TCLayout.ActiveDocument.1">
                  <p:embed/>
                </p:oleObj>
              </mc:Choice>
              <mc:Fallback>
                <p:oleObj name="Slide do think-cell" r:id="rId5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" y="1603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Marcador de Posição do Rodapé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>
              <a:defRPr/>
            </a:pPr>
            <a:fld id="{B3AF1D18-8EE5-41CB-8627-043AFFE14322}" type="slidenum">
              <a:rPr lang="pt-PT">
                <a:solidFill>
                  <a:schemeClr val="tx1"/>
                </a:solidFill>
              </a:rPr>
              <a:pPr algn="ctr">
                <a:defRPr/>
              </a:pPr>
              <a:t>1</a:t>
            </a:fld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14421" y="2278470"/>
            <a:ext cx="802957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00599D"/>
                </a:solidFill>
                <a:latin typeface="Trebuchet MS" pitchFamily="34" charset="0"/>
                <a:cs typeface="Arial" charset="0"/>
              </a:rPr>
              <a:t>A Produtividade e competitividade da economia portuguesa</a:t>
            </a:r>
            <a:endParaRPr lang="pt-PT" sz="3200" b="1" dirty="0">
              <a:ln>
                <a:solidFill>
                  <a:sysClr val="windowText" lastClr="000000"/>
                </a:solidFill>
              </a:ln>
              <a:solidFill>
                <a:srgbClr val="00599D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1166816" y="3700525"/>
            <a:ext cx="7924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b="1" i="1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Arial" charset="0"/>
              </a:rPr>
              <a:t>Produtivity</a:t>
            </a:r>
            <a:r>
              <a:rPr lang="en-US" b="1" i="1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Arial" charset="0"/>
              </a:rPr>
              <a:t> and competitiveness of the Portuguese economy</a:t>
            </a:r>
            <a:endParaRPr lang="en-US" b="1" i="1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852" y="5673737"/>
            <a:ext cx="9144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b="1" dirty="0" smtClean="0">
                <a:solidFill>
                  <a:srgbClr val="003964"/>
                </a:solidFill>
                <a:latin typeface="Trebuchet MS" pitchFamily="34" charset="0"/>
                <a:cs typeface="Arial" charset="0"/>
              </a:rPr>
              <a:t>Rita Bessone Basto</a:t>
            </a:r>
            <a:endParaRPr lang="pt-PT" dirty="0">
              <a:solidFill>
                <a:srgbClr val="003964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-19809" y="4631665"/>
            <a:ext cx="9143999" cy="66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108000" algn="ctr" eaLnBrk="1" hangingPunct="1">
              <a:spcBef>
                <a:spcPts val="600"/>
              </a:spcBef>
            </a:pPr>
            <a:r>
              <a:rPr lang="pt-PT" b="1" dirty="0">
                <a:solidFill>
                  <a:srgbClr val="00599D"/>
                </a:solidFill>
                <a:latin typeface="Trebuchet MS" pitchFamily="34" charset="0"/>
                <a:cs typeface="Arial" charset="0"/>
              </a:rPr>
              <a:t>Formação Adidos de Embaixadas </a:t>
            </a:r>
            <a:r>
              <a:rPr lang="pt-PT" b="1" dirty="0" smtClean="0">
                <a:solidFill>
                  <a:srgbClr val="00599D"/>
                </a:solidFill>
                <a:latin typeface="Trebuchet MS" pitchFamily="34" charset="0"/>
                <a:cs typeface="Arial" charset="0"/>
              </a:rPr>
              <a:t>– 2019</a:t>
            </a:r>
          </a:p>
          <a:p>
            <a:pPr indent="108000" algn="ctr" eaLnBrk="1" hangingPunct="1">
              <a:spcBef>
                <a:spcPts val="600"/>
              </a:spcBef>
            </a:pPr>
            <a:r>
              <a:rPr lang="en-US" sz="1400" b="1" i="1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Arial" charset="0"/>
              </a:rPr>
              <a:t>Portuguese embassy</a:t>
            </a:r>
            <a:r>
              <a:rPr lang="pt-PT" sz="1400" b="1" i="1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cs typeface="Arial" charset="0"/>
              </a:rPr>
              <a:t> training – 2019</a:t>
            </a:r>
            <a:endParaRPr lang="pt-PT" sz="1400" b="1" i="1" dirty="0">
              <a:solidFill>
                <a:schemeClr val="bg1">
                  <a:lumMod val="50000"/>
                </a:schemeClr>
              </a:solidFill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00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179513" y="3874421"/>
            <a:ext cx="6120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OCDE; Nota: GNEXCL – Secções G a N excluindo L da CAE Rev.2</a:t>
            </a:r>
            <a:r>
              <a:rPr lang="pt-PT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t-PT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t-PT" altLang="pt-PT" sz="1200" b="1" dirty="0" smtClean="0" bmk="_Toc4318905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Intensidade capitalística</a:t>
            </a:r>
            <a:endParaRPr lang="pt-PT" altLang="pt-P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56176" y="4459196"/>
            <a:ext cx="237626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Produtividade do trabalho dependente do stock de capital por trabalhador.</a:t>
            </a:r>
          </a:p>
          <a:p>
            <a:endParaRPr lang="pt-PT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Particularmente reduzida no setor dos serviços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16292" y="1629842"/>
            <a:ext cx="8576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Produtividade do trabalho: VAB por trabalhador                                  FBCF: preços contantes</a:t>
            </a:r>
            <a:endParaRPr lang="pt-PT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33026" y="622514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AMECO;  Nota</a:t>
            </a:r>
            <a:r>
              <a:rPr lang="pt-P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Previsões a partir de 2018</a:t>
            </a:r>
            <a:r>
              <a:rPr lang="pt-PT" sz="1000" i="1" dirty="0" smtClean="0"/>
              <a:t>.</a:t>
            </a:r>
            <a:endParaRPr lang="pt-PT" sz="1000" i="1" dirty="0"/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751468905"/>
              </p:ext>
            </p:extLst>
          </p:nvPr>
        </p:nvGraphicFramePr>
        <p:xfrm>
          <a:off x="0" y="1906840"/>
          <a:ext cx="4427984" cy="1967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2489984711"/>
              </p:ext>
            </p:extLst>
          </p:nvPr>
        </p:nvGraphicFramePr>
        <p:xfrm>
          <a:off x="4604386" y="1906842"/>
          <a:ext cx="4227174" cy="196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3" y="4365104"/>
            <a:ext cx="5602710" cy="189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8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0762" y="1268760"/>
            <a:ext cx="8562191" cy="186671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estruturais</a:t>
            </a:r>
          </a:p>
          <a:p>
            <a:pPr marL="0" indent="0">
              <a:buNone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Decomposição do stock de capital por trabalhador: maior peso do investimento em ativos de propriedade intelectual e maquinaria e equipamento 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Contributos para o crescimento do PIB: maior peso do factor trabalho – qualidade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Maior internacionalização das empresas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560600004"/>
              </p:ext>
            </p:extLst>
          </p:nvPr>
        </p:nvGraphicFramePr>
        <p:xfrm>
          <a:off x="4532759" y="3429000"/>
          <a:ext cx="4503735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58262" y="3135477"/>
            <a:ext cx="8872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FBCF </a:t>
            </a:r>
            <a:r>
              <a:rPr lang="pt-P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tipo de </a:t>
            </a:r>
            <a:r>
              <a:rPr lang="pt-PT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ativo</a:t>
            </a:r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pt-P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total de </a:t>
            </a:r>
            <a:r>
              <a:rPr lang="pt-PT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ativos</a:t>
            </a:r>
            <a:r>
              <a:rPr lang="pt-P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fixos                                 Contributos para o crescimento real do PIB | var. anual (em log.) </a:t>
            </a:r>
            <a:endParaRPr lang="pt-PT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5251" y="6250497"/>
            <a:ext cx="86532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Eurostat                                                                                                                  Fonte: </a:t>
            </a:r>
            <a:r>
              <a:rPr lang="pt-PT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Conference </a:t>
            </a:r>
            <a:r>
              <a:rPr lang="pt-PT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 rotWithShape="1">
          <a:blip r:embed="rId3"/>
          <a:srcRect t="5269"/>
          <a:stretch/>
        </p:blipFill>
        <p:spPr>
          <a:xfrm>
            <a:off x="95250" y="3412476"/>
            <a:ext cx="4332734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54441" y="1052736"/>
            <a:ext cx="8229600" cy="361472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2000" b="1" dirty="0" err="1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Reafetação</a:t>
            </a: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recursos</a:t>
            </a: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96240" y="4682943"/>
            <a:ext cx="4019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Desindustrialização: 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transferência de emprego para o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setor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dos serviços </a:t>
            </a:r>
            <a:endParaRPr lang="pt-P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571999" y="4682943"/>
            <a:ext cx="4331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Queda significativa do peso dos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setores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construção (F) e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atividades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financeiras e seguradoras (K)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Queda produtividade serviços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Aumento da produtividade da indústria (acompanhada de maior emprego em vários subsetores) - dinâmica distinta da </a:t>
            </a:r>
            <a:r>
              <a:rPr lang="pt-P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 do euro.</a:t>
            </a:r>
            <a:endParaRPr lang="pt-P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97241" y="587727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</a:t>
            </a:r>
            <a:r>
              <a:rPr lang="pt-PT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t-PT" sz="1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hift</a:t>
            </a:r>
            <a:r>
              <a:rPr lang="pt-PT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-share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realocação de recursos contribui para o crescimento da produtividade em Portugal, mais do que na área do euro  </a:t>
            </a:r>
            <a:endParaRPr lang="pt-PT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Gráfic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853369"/>
              </p:ext>
            </p:extLst>
          </p:nvPr>
        </p:nvGraphicFramePr>
        <p:xfrm>
          <a:off x="296240" y="1916832"/>
          <a:ext cx="3970960" cy="2554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 de texto 72"/>
          <p:cNvSpPr txBox="1"/>
          <p:nvPr/>
        </p:nvSpPr>
        <p:spPr>
          <a:xfrm rot="16200000">
            <a:off x="-978345" y="3016114"/>
            <a:ext cx="2171700" cy="2762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  <a:spcBef>
                <a:spcPts val="600"/>
              </a:spcBef>
              <a:spcAft>
                <a:spcPts val="0"/>
              </a:spcAft>
            </a:pPr>
            <a:r>
              <a:rPr lang="pt-PT" sz="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 Valor Acrescentado Bruto (VAB) (%)</a:t>
            </a:r>
            <a:endParaRPr lang="pt-PT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 de texto 73"/>
          <p:cNvSpPr txBox="1"/>
          <p:nvPr/>
        </p:nvSpPr>
        <p:spPr>
          <a:xfrm>
            <a:off x="1259632" y="4410281"/>
            <a:ext cx="1781175" cy="2571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PT" sz="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 Emprego (%)</a:t>
            </a:r>
            <a:endParaRPr lang="pt-PT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Gráfic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76358"/>
              </p:ext>
            </p:extLst>
          </p:nvPr>
        </p:nvGraphicFramePr>
        <p:xfrm>
          <a:off x="4571999" y="1926274"/>
          <a:ext cx="4331567" cy="2545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Caixa de texto 73"/>
          <p:cNvSpPr txBox="1"/>
          <p:nvPr/>
        </p:nvSpPr>
        <p:spPr>
          <a:xfrm>
            <a:off x="6121392" y="4395210"/>
            <a:ext cx="1781175" cy="2571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pt-PT" sz="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 Emprego (%)</a:t>
            </a:r>
            <a:endParaRPr lang="pt-PT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aixa de texto 72"/>
          <p:cNvSpPr txBox="1"/>
          <p:nvPr/>
        </p:nvSpPr>
        <p:spPr>
          <a:xfrm rot="16200000">
            <a:off x="3348037" y="3056193"/>
            <a:ext cx="2171700" cy="2762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  <a:spcBef>
                <a:spcPts val="600"/>
              </a:spcBef>
              <a:spcAft>
                <a:spcPts val="0"/>
              </a:spcAft>
            </a:pPr>
            <a:r>
              <a:rPr lang="pt-PT" sz="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 Valor Acrescentado Bruto (VAB) (%)</a:t>
            </a:r>
            <a:endParaRPr lang="pt-PT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1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/>
              <a:t> </a:t>
            </a:r>
            <a:endParaRPr lang="pt-PT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4" y="2708920"/>
            <a:ext cx="4676808" cy="3357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48025" y="908055"/>
            <a:ext cx="470154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</a:pPr>
            <a:r>
              <a:rPr lang="pt-PT" sz="2000" b="1" dirty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Desafios da </a:t>
            </a: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Globalização</a:t>
            </a: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pt-PT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PT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Reorganização do comércio internacional em cadeias de valor global</a:t>
            </a: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PT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Digitalização da economia</a:t>
            </a:r>
          </a:p>
          <a:p>
            <a: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pt-PT" sz="1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0" hangingPunct="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PT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Maiores pressões para inovação e qualificação de mão de obra</a:t>
            </a:r>
            <a:endParaRPr lang="pt-PT" sz="1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565" y="1138888"/>
            <a:ext cx="3873719" cy="496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48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 smtClean="0"/>
          </a:p>
          <a:p>
            <a:pPr marL="0" indent="0" algn="ctr">
              <a:buNone/>
            </a:pPr>
            <a:r>
              <a:rPr lang="pt-P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pt-P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t-P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Determinantes</a:t>
            </a:r>
            <a:endParaRPr lang="pt-P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5405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7505" y="1340768"/>
            <a:ext cx="8873110" cy="4785395"/>
          </a:xfrm>
        </p:spPr>
        <p:txBody>
          <a:bodyPr/>
          <a:lstStyle/>
          <a:p>
            <a:pPr marL="0" indent="0">
              <a:buNone/>
            </a:pPr>
            <a:r>
              <a:rPr lang="pt-PT" dirty="0" smtClean="0"/>
              <a:t>                                                             </a:t>
            </a:r>
          </a:p>
          <a:p>
            <a:pPr marL="0" indent="0">
              <a:buNone/>
            </a:pPr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pPr marL="0" indent="0">
              <a:buNone/>
            </a:pPr>
            <a:endParaRPr lang="pt-PT" dirty="0" smtClean="0"/>
          </a:p>
          <a:p>
            <a:pPr>
              <a:buFont typeface="Wingdings" panose="05000000000000000000" pitchFamily="2" charset="2"/>
              <a:buChar char="Ø"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Progresso no nível de </a:t>
            </a: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escolaridade  (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ainda aquém do nível Europeu)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Formação profissional:</a:t>
            </a:r>
          </a:p>
          <a:p>
            <a:pPr marL="0" indent="0">
              <a:buNone/>
            </a:pP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Nº de empresas que proporcionam formação ainda reduzido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  <p:sp>
        <p:nvSpPr>
          <p:cNvPr id="8" name="CaixaDeTexto 7"/>
          <p:cNvSpPr txBox="1"/>
          <p:nvPr/>
        </p:nvSpPr>
        <p:spPr>
          <a:xfrm>
            <a:off x="317520" y="1156682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Qualificação de recursos humanos</a:t>
            </a:r>
            <a:endParaRPr lang="pt-PT" sz="2000" b="1" dirty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57199" y="4696984"/>
            <a:ext cx="2998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Eurostat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6804248" y="4820095"/>
            <a:ext cx="2151214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Medidas: </a:t>
            </a:r>
          </a:p>
          <a:p>
            <a:r>
              <a:rPr lang="pt-PT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 Qualifica</a:t>
            </a:r>
            <a:endParaRPr lang="pt-PT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Despesa em educação superior à média OCDE 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8619877"/>
              </p:ext>
            </p:extLst>
          </p:nvPr>
        </p:nvGraphicFramePr>
        <p:xfrm>
          <a:off x="157710" y="1872984"/>
          <a:ext cx="5636568" cy="2851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534987"/>
              </p:ext>
            </p:extLst>
          </p:nvPr>
        </p:nvGraphicFramePr>
        <p:xfrm>
          <a:off x="2945812" y="1874091"/>
          <a:ext cx="2887984" cy="2851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590878"/>
              </p:ext>
            </p:extLst>
          </p:nvPr>
        </p:nvGraphicFramePr>
        <p:xfrm>
          <a:off x="5794278" y="1872984"/>
          <a:ext cx="3168000" cy="2780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41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Qualificação de empresários</a:t>
            </a:r>
          </a:p>
          <a:p>
            <a:pPr marL="0" indent="0" algn="just">
              <a:buNone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Diversos estudos comprovam a relação positiva entre a qualificação dos gestores e a produtividade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Bloom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al. (2012, 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2014), Queiró (2018): um ano a mais de escolaridade associado a aumento de produtividade de 5%; (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Bloom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al.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2017): 30% dos diferenciais de produtividade podem ser explicadas pelas práticas de gestão.</a:t>
            </a:r>
          </a:p>
          <a:p>
            <a:pPr marL="0" indent="0" algn="just">
              <a:buNone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Qualificações dos empresários portugueses particularmente 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baixa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37836" y="3800073"/>
            <a:ext cx="83529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Universitária                                                                    Recursos a gestão profissional (7 – performance mais elevada) </a:t>
            </a:r>
            <a:endParaRPr lang="pt-PT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611188" y="4076701"/>
            <a:ext cx="3933825" cy="1889403"/>
            <a:chOff x="385" y="2568"/>
            <a:chExt cx="2478" cy="1475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385" y="2568"/>
              <a:ext cx="2478" cy="147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382" y="2566"/>
              <a:ext cx="2484" cy="1479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414" y="2626"/>
              <a:ext cx="2436" cy="108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02" y="3283"/>
              <a:ext cx="126" cy="42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810" y="3067"/>
              <a:ext cx="120" cy="642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113" y="3634"/>
              <a:ext cx="120" cy="7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421" y="3474"/>
              <a:ext cx="120" cy="235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1723" y="2721"/>
              <a:ext cx="120" cy="98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026" y="2796"/>
              <a:ext cx="125" cy="913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2333" y="3689"/>
              <a:ext cx="120" cy="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2636" y="3629"/>
              <a:ext cx="125" cy="80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411" y="3707"/>
              <a:ext cx="2442" cy="0"/>
            </a:xfrm>
            <a:prstGeom prst="line">
              <a:avLst/>
            </a:pr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0" name="Freeform 16"/>
            <p:cNvSpPr>
              <a:spLocks noEditPoints="1"/>
            </p:cNvSpPr>
            <p:nvPr/>
          </p:nvSpPr>
          <p:spPr bwMode="auto">
            <a:xfrm>
              <a:off x="411" y="3707"/>
              <a:ext cx="2442" cy="130"/>
            </a:xfrm>
            <a:custGeom>
              <a:avLst/>
              <a:gdLst>
                <a:gd name="T0" fmla="*/ 0 w 2442"/>
                <a:gd name="T1" fmla="*/ 0 h 130"/>
                <a:gd name="T2" fmla="*/ 0 w 2442"/>
                <a:gd name="T3" fmla="*/ 25 h 130"/>
                <a:gd name="T4" fmla="*/ 0 w 2442"/>
                <a:gd name="T5" fmla="*/ 0 h 130"/>
                <a:gd name="T6" fmla="*/ 0 w 2442"/>
                <a:gd name="T7" fmla="*/ 130 h 130"/>
                <a:gd name="T8" fmla="*/ 308 w 2442"/>
                <a:gd name="T9" fmla="*/ 0 h 130"/>
                <a:gd name="T10" fmla="*/ 308 w 2442"/>
                <a:gd name="T11" fmla="*/ 25 h 130"/>
                <a:gd name="T12" fmla="*/ 308 w 2442"/>
                <a:gd name="T13" fmla="*/ 0 h 130"/>
                <a:gd name="T14" fmla="*/ 308 w 2442"/>
                <a:gd name="T15" fmla="*/ 130 h 130"/>
                <a:gd name="T16" fmla="*/ 610 w 2442"/>
                <a:gd name="T17" fmla="*/ 0 h 130"/>
                <a:gd name="T18" fmla="*/ 610 w 2442"/>
                <a:gd name="T19" fmla="*/ 25 h 130"/>
                <a:gd name="T20" fmla="*/ 610 w 2442"/>
                <a:gd name="T21" fmla="*/ 0 h 130"/>
                <a:gd name="T22" fmla="*/ 610 w 2442"/>
                <a:gd name="T23" fmla="*/ 130 h 130"/>
                <a:gd name="T24" fmla="*/ 918 w 2442"/>
                <a:gd name="T25" fmla="*/ 0 h 130"/>
                <a:gd name="T26" fmla="*/ 918 w 2442"/>
                <a:gd name="T27" fmla="*/ 25 h 130"/>
                <a:gd name="T28" fmla="*/ 918 w 2442"/>
                <a:gd name="T29" fmla="*/ 0 h 130"/>
                <a:gd name="T30" fmla="*/ 918 w 2442"/>
                <a:gd name="T31" fmla="*/ 130 h 130"/>
                <a:gd name="T32" fmla="*/ 1221 w 2442"/>
                <a:gd name="T33" fmla="*/ 0 h 130"/>
                <a:gd name="T34" fmla="*/ 1221 w 2442"/>
                <a:gd name="T35" fmla="*/ 25 h 130"/>
                <a:gd name="T36" fmla="*/ 1221 w 2442"/>
                <a:gd name="T37" fmla="*/ 0 h 130"/>
                <a:gd name="T38" fmla="*/ 1221 w 2442"/>
                <a:gd name="T39" fmla="*/ 130 h 130"/>
                <a:gd name="T40" fmla="*/ 1523 w 2442"/>
                <a:gd name="T41" fmla="*/ 0 h 130"/>
                <a:gd name="T42" fmla="*/ 1523 w 2442"/>
                <a:gd name="T43" fmla="*/ 25 h 130"/>
                <a:gd name="T44" fmla="*/ 1523 w 2442"/>
                <a:gd name="T45" fmla="*/ 0 h 130"/>
                <a:gd name="T46" fmla="*/ 1523 w 2442"/>
                <a:gd name="T47" fmla="*/ 130 h 130"/>
                <a:gd name="T48" fmla="*/ 1831 w 2442"/>
                <a:gd name="T49" fmla="*/ 0 h 130"/>
                <a:gd name="T50" fmla="*/ 1831 w 2442"/>
                <a:gd name="T51" fmla="*/ 25 h 130"/>
                <a:gd name="T52" fmla="*/ 1831 w 2442"/>
                <a:gd name="T53" fmla="*/ 0 h 130"/>
                <a:gd name="T54" fmla="*/ 1831 w 2442"/>
                <a:gd name="T55" fmla="*/ 130 h 130"/>
                <a:gd name="T56" fmla="*/ 2134 w 2442"/>
                <a:gd name="T57" fmla="*/ 0 h 130"/>
                <a:gd name="T58" fmla="*/ 2134 w 2442"/>
                <a:gd name="T59" fmla="*/ 25 h 130"/>
                <a:gd name="T60" fmla="*/ 2134 w 2442"/>
                <a:gd name="T61" fmla="*/ 0 h 130"/>
                <a:gd name="T62" fmla="*/ 2134 w 2442"/>
                <a:gd name="T63" fmla="*/ 130 h 130"/>
                <a:gd name="T64" fmla="*/ 2442 w 2442"/>
                <a:gd name="T65" fmla="*/ 0 h 130"/>
                <a:gd name="T66" fmla="*/ 2442 w 2442"/>
                <a:gd name="T67" fmla="*/ 25 h 130"/>
                <a:gd name="T68" fmla="*/ 2442 w 2442"/>
                <a:gd name="T69" fmla="*/ 0 h 130"/>
                <a:gd name="T70" fmla="*/ 2442 w 2442"/>
                <a:gd name="T71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42" h="130">
                  <a:moveTo>
                    <a:pt x="0" y="0"/>
                  </a:moveTo>
                  <a:lnTo>
                    <a:pt x="0" y="25"/>
                  </a:lnTo>
                  <a:moveTo>
                    <a:pt x="0" y="0"/>
                  </a:moveTo>
                  <a:lnTo>
                    <a:pt x="0" y="130"/>
                  </a:lnTo>
                  <a:moveTo>
                    <a:pt x="308" y="0"/>
                  </a:moveTo>
                  <a:lnTo>
                    <a:pt x="308" y="25"/>
                  </a:lnTo>
                  <a:moveTo>
                    <a:pt x="308" y="0"/>
                  </a:moveTo>
                  <a:lnTo>
                    <a:pt x="308" y="130"/>
                  </a:lnTo>
                  <a:moveTo>
                    <a:pt x="610" y="0"/>
                  </a:moveTo>
                  <a:lnTo>
                    <a:pt x="610" y="25"/>
                  </a:lnTo>
                  <a:moveTo>
                    <a:pt x="610" y="0"/>
                  </a:moveTo>
                  <a:lnTo>
                    <a:pt x="610" y="130"/>
                  </a:lnTo>
                  <a:moveTo>
                    <a:pt x="918" y="0"/>
                  </a:moveTo>
                  <a:lnTo>
                    <a:pt x="918" y="25"/>
                  </a:lnTo>
                  <a:moveTo>
                    <a:pt x="918" y="0"/>
                  </a:moveTo>
                  <a:lnTo>
                    <a:pt x="918" y="130"/>
                  </a:lnTo>
                  <a:moveTo>
                    <a:pt x="1221" y="0"/>
                  </a:moveTo>
                  <a:lnTo>
                    <a:pt x="1221" y="25"/>
                  </a:lnTo>
                  <a:moveTo>
                    <a:pt x="1221" y="0"/>
                  </a:moveTo>
                  <a:lnTo>
                    <a:pt x="1221" y="130"/>
                  </a:lnTo>
                  <a:moveTo>
                    <a:pt x="1523" y="0"/>
                  </a:moveTo>
                  <a:lnTo>
                    <a:pt x="1523" y="25"/>
                  </a:lnTo>
                  <a:moveTo>
                    <a:pt x="1523" y="0"/>
                  </a:moveTo>
                  <a:lnTo>
                    <a:pt x="1523" y="130"/>
                  </a:lnTo>
                  <a:moveTo>
                    <a:pt x="1831" y="0"/>
                  </a:moveTo>
                  <a:lnTo>
                    <a:pt x="1831" y="25"/>
                  </a:lnTo>
                  <a:moveTo>
                    <a:pt x="1831" y="0"/>
                  </a:moveTo>
                  <a:lnTo>
                    <a:pt x="1831" y="130"/>
                  </a:lnTo>
                  <a:moveTo>
                    <a:pt x="2134" y="0"/>
                  </a:moveTo>
                  <a:lnTo>
                    <a:pt x="2134" y="25"/>
                  </a:lnTo>
                  <a:moveTo>
                    <a:pt x="2134" y="0"/>
                  </a:moveTo>
                  <a:lnTo>
                    <a:pt x="2134" y="130"/>
                  </a:lnTo>
                  <a:moveTo>
                    <a:pt x="2442" y="0"/>
                  </a:moveTo>
                  <a:lnTo>
                    <a:pt x="2442" y="25"/>
                  </a:lnTo>
                  <a:moveTo>
                    <a:pt x="2442" y="0"/>
                  </a:moveTo>
                  <a:lnTo>
                    <a:pt x="2442" y="130"/>
                  </a:lnTo>
                </a:path>
              </a:pathLst>
            </a:cu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1" name="Freeform 17"/>
            <p:cNvSpPr>
              <a:spLocks noEditPoints="1"/>
            </p:cNvSpPr>
            <p:nvPr/>
          </p:nvSpPr>
          <p:spPr bwMode="auto">
            <a:xfrm>
              <a:off x="411" y="3837"/>
              <a:ext cx="2442" cy="291"/>
            </a:xfrm>
            <a:custGeom>
              <a:avLst/>
              <a:gdLst>
                <a:gd name="T0" fmla="*/ 0 w 2442"/>
                <a:gd name="T1" fmla="*/ 0 h 291"/>
                <a:gd name="T2" fmla="*/ 0 w 2442"/>
                <a:gd name="T3" fmla="*/ 291 h 291"/>
                <a:gd name="T4" fmla="*/ 610 w 2442"/>
                <a:gd name="T5" fmla="*/ 0 h 291"/>
                <a:gd name="T6" fmla="*/ 610 w 2442"/>
                <a:gd name="T7" fmla="*/ 291 h 291"/>
                <a:gd name="T8" fmla="*/ 1221 w 2442"/>
                <a:gd name="T9" fmla="*/ 0 h 291"/>
                <a:gd name="T10" fmla="*/ 1221 w 2442"/>
                <a:gd name="T11" fmla="*/ 291 h 291"/>
                <a:gd name="T12" fmla="*/ 1831 w 2442"/>
                <a:gd name="T13" fmla="*/ 0 h 291"/>
                <a:gd name="T14" fmla="*/ 1831 w 2442"/>
                <a:gd name="T15" fmla="*/ 291 h 291"/>
                <a:gd name="T16" fmla="*/ 2442 w 2442"/>
                <a:gd name="T17" fmla="*/ 0 h 291"/>
                <a:gd name="T18" fmla="*/ 2442 w 2442"/>
                <a:gd name="T19" fmla="*/ 291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2" h="291">
                  <a:moveTo>
                    <a:pt x="0" y="0"/>
                  </a:moveTo>
                  <a:lnTo>
                    <a:pt x="0" y="291"/>
                  </a:lnTo>
                  <a:moveTo>
                    <a:pt x="610" y="0"/>
                  </a:moveTo>
                  <a:lnTo>
                    <a:pt x="610" y="291"/>
                  </a:lnTo>
                  <a:moveTo>
                    <a:pt x="1221" y="0"/>
                  </a:moveTo>
                  <a:lnTo>
                    <a:pt x="1221" y="291"/>
                  </a:lnTo>
                  <a:moveTo>
                    <a:pt x="1831" y="0"/>
                  </a:moveTo>
                  <a:lnTo>
                    <a:pt x="1831" y="291"/>
                  </a:lnTo>
                  <a:moveTo>
                    <a:pt x="2442" y="0"/>
                  </a:moveTo>
                  <a:lnTo>
                    <a:pt x="2442" y="291"/>
                  </a:lnTo>
                </a:path>
              </a:pathLst>
            </a:cu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81" y="3180"/>
              <a:ext cx="21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39,2%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786" y="2964"/>
              <a:ext cx="21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59,1%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1106" y="3530"/>
              <a:ext cx="18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6,9%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1395" y="3372"/>
              <a:ext cx="21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21,5%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1700" y="2619"/>
              <a:ext cx="21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90,9%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2005" y="2691"/>
              <a:ext cx="21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84,3%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2325" y="3585"/>
              <a:ext cx="18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1,8%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2630" y="3527"/>
              <a:ext cx="18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7,2%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532" y="3759"/>
              <a:ext cx="11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835" y="3759"/>
              <a:ext cx="1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1142" y="3759"/>
              <a:ext cx="10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1445" y="3759"/>
              <a:ext cx="114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1752" y="3759"/>
              <a:ext cx="10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2054" y="3759"/>
              <a:ext cx="1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2361" y="3759"/>
              <a:ext cx="11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2664" y="3759"/>
              <a:ext cx="11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594" y="3888"/>
              <a:ext cx="302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Gestores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1190" y="3888"/>
              <a:ext cx="32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Pequenos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1154" y="3970"/>
              <a:ext cx="402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empresários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1762" y="3888"/>
              <a:ext cx="412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Profissionais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2345" y="3888"/>
              <a:ext cx="464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Trabalhadores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2402" y="3970"/>
              <a:ext cx="344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industriais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2379" y="4051"/>
              <a:ext cx="39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qualificados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5" name="Group 43"/>
          <p:cNvGrpSpPr>
            <a:grpSpLocks noChangeAspect="1"/>
          </p:cNvGrpSpPr>
          <p:nvPr/>
        </p:nvGrpSpPr>
        <p:grpSpPr bwMode="auto">
          <a:xfrm>
            <a:off x="4824306" y="4162762"/>
            <a:ext cx="3914775" cy="1963402"/>
            <a:chOff x="3134" y="2644"/>
            <a:chExt cx="2466" cy="1415"/>
          </a:xfrm>
        </p:grpSpPr>
        <p:sp>
          <p:nvSpPr>
            <p:cNvPr id="46" name="AutoShape 42"/>
            <p:cNvSpPr>
              <a:spLocks noChangeAspect="1" noChangeArrowheads="1" noTextEdit="1"/>
            </p:cNvSpPr>
            <p:nvPr/>
          </p:nvSpPr>
          <p:spPr bwMode="auto">
            <a:xfrm>
              <a:off x="3134" y="2644"/>
              <a:ext cx="2466" cy="1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3132" y="2642"/>
              <a:ext cx="2470" cy="1419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5024" y="3167"/>
              <a:ext cx="136" cy="75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49" name="Freeform 46"/>
            <p:cNvSpPr>
              <a:spLocks noEditPoints="1"/>
            </p:cNvSpPr>
            <p:nvPr/>
          </p:nvSpPr>
          <p:spPr bwMode="auto">
            <a:xfrm>
              <a:off x="3326" y="2851"/>
              <a:ext cx="2174" cy="1074"/>
            </a:xfrm>
            <a:custGeom>
              <a:avLst/>
              <a:gdLst>
                <a:gd name="T0" fmla="*/ 0 w 2174"/>
                <a:gd name="T1" fmla="*/ 0 h 1074"/>
                <a:gd name="T2" fmla="*/ 136 w 2174"/>
                <a:gd name="T3" fmla="*/ 0 h 1074"/>
                <a:gd name="T4" fmla="*/ 136 w 2174"/>
                <a:gd name="T5" fmla="*/ 1074 h 1074"/>
                <a:gd name="T6" fmla="*/ 0 w 2174"/>
                <a:gd name="T7" fmla="*/ 1074 h 1074"/>
                <a:gd name="T8" fmla="*/ 0 w 2174"/>
                <a:gd name="T9" fmla="*/ 0 h 1074"/>
                <a:gd name="T10" fmla="*/ 341 w 2174"/>
                <a:gd name="T11" fmla="*/ 131 h 1074"/>
                <a:gd name="T12" fmla="*/ 477 w 2174"/>
                <a:gd name="T13" fmla="*/ 131 h 1074"/>
                <a:gd name="T14" fmla="*/ 477 w 2174"/>
                <a:gd name="T15" fmla="*/ 1074 h 1074"/>
                <a:gd name="T16" fmla="*/ 341 w 2174"/>
                <a:gd name="T17" fmla="*/ 1074 h 1074"/>
                <a:gd name="T18" fmla="*/ 341 w 2174"/>
                <a:gd name="T19" fmla="*/ 131 h 1074"/>
                <a:gd name="T20" fmla="*/ 681 w 2174"/>
                <a:gd name="T21" fmla="*/ 146 h 1074"/>
                <a:gd name="T22" fmla="*/ 817 w 2174"/>
                <a:gd name="T23" fmla="*/ 146 h 1074"/>
                <a:gd name="T24" fmla="*/ 817 w 2174"/>
                <a:gd name="T25" fmla="*/ 1074 h 1074"/>
                <a:gd name="T26" fmla="*/ 681 w 2174"/>
                <a:gd name="T27" fmla="*/ 1074 h 1074"/>
                <a:gd name="T28" fmla="*/ 681 w 2174"/>
                <a:gd name="T29" fmla="*/ 146 h 1074"/>
                <a:gd name="T30" fmla="*/ 1022 w 2174"/>
                <a:gd name="T31" fmla="*/ 165 h 1074"/>
                <a:gd name="T32" fmla="*/ 1158 w 2174"/>
                <a:gd name="T33" fmla="*/ 165 h 1074"/>
                <a:gd name="T34" fmla="*/ 1158 w 2174"/>
                <a:gd name="T35" fmla="*/ 1074 h 1074"/>
                <a:gd name="T36" fmla="*/ 1022 w 2174"/>
                <a:gd name="T37" fmla="*/ 1074 h 1074"/>
                <a:gd name="T38" fmla="*/ 1022 w 2174"/>
                <a:gd name="T39" fmla="*/ 165 h 1074"/>
                <a:gd name="T40" fmla="*/ 1357 w 2174"/>
                <a:gd name="T41" fmla="*/ 277 h 1074"/>
                <a:gd name="T42" fmla="*/ 1493 w 2174"/>
                <a:gd name="T43" fmla="*/ 277 h 1074"/>
                <a:gd name="T44" fmla="*/ 1493 w 2174"/>
                <a:gd name="T45" fmla="*/ 1074 h 1074"/>
                <a:gd name="T46" fmla="*/ 1357 w 2174"/>
                <a:gd name="T47" fmla="*/ 1074 h 1074"/>
                <a:gd name="T48" fmla="*/ 1357 w 2174"/>
                <a:gd name="T49" fmla="*/ 277 h 1074"/>
                <a:gd name="T50" fmla="*/ 2038 w 2174"/>
                <a:gd name="T51" fmla="*/ 423 h 1074"/>
                <a:gd name="T52" fmla="*/ 2174 w 2174"/>
                <a:gd name="T53" fmla="*/ 423 h 1074"/>
                <a:gd name="T54" fmla="*/ 2174 w 2174"/>
                <a:gd name="T55" fmla="*/ 1074 h 1074"/>
                <a:gd name="T56" fmla="*/ 2038 w 2174"/>
                <a:gd name="T57" fmla="*/ 1074 h 1074"/>
                <a:gd name="T58" fmla="*/ 2038 w 2174"/>
                <a:gd name="T59" fmla="*/ 423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74" h="1074">
                  <a:moveTo>
                    <a:pt x="0" y="0"/>
                  </a:moveTo>
                  <a:lnTo>
                    <a:pt x="136" y="0"/>
                  </a:lnTo>
                  <a:lnTo>
                    <a:pt x="136" y="1074"/>
                  </a:lnTo>
                  <a:lnTo>
                    <a:pt x="0" y="1074"/>
                  </a:lnTo>
                  <a:lnTo>
                    <a:pt x="0" y="0"/>
                  </a:lnTo>
                  <a:close/>
                  <a:moveTo>
                    <a:pt x="341" y="131"/>
                  </a:moveTo>
                  <a:lnTo>
                    <a:pt x="477" y="131"/>
                  </a:lnTo>
                  <a:lnTo>
                    <a:pt x="477" y="1074"/>
                  </a:lnTo>
                  <a:lnTo>
                    <a:pt x="341" y="1074"/>
                  </a:lnTo>
                  <a:lnTo>
                    <a:pt x="341" y="131"/>
                  </a:lnTo>
                  <a:close/>
                  <a:moveTo>
                    <a:pt x="681" y="146"/>
                  </a:moveTo>
                  <a:lnTo>
                    <a:pt x="817" y="146"/>
                  </a:lnTo>
                  <a:lnTo>
                    <a:pt x="817" y="1074"/>
                  </a:lnTo>
                  <a:lnTo>
                    <a:pt x="681" y="1074"/>
                  </a:lnTo>
                  <a:lnTo>
                    <a:pt x="681" y="146"/>
                  </a:lnTo>
                  <a:close/>
                  <a:moveTo>
                    <a:pt x="1022" y="165"/>
                  </a:moveTo>
                  <a:lnTo>
                    <a:pt x="1158" y="165"/>
                  </a:lnTo>
                  <a:lnTo>
                    <a:pt x="1158" y="1074"/>
                  </a:lnTo>
                  <a:lnTo>
                    <a:pt x="1022" y="1074"/>
                  </a:lnTo>
                  <a:lnTo>
                    <a:pt x="1022" y="165"/>
                  </a:lnTo>
                  <a:close/>
                  <a:moveTo>
                    <a:pt x="1357" y="277"/>
                  </a:moveTo>
                  <a:lnTo>
                    <a:pt x="1493" y="277"/>
                  </a:lnTo>
                  <a:lnTo>
                    <a:pt x="1493" y="1074"/>
                  </a:lnTo>
                  <a:lnTo>
                    <a:pt x="1357" y="1074"/>
                  </a:lnTo>
                  <a:lnTo>
                    <a:pt x="1357" y="277"/>
                  </a:lnTo>
                  <a:close/>
                  <a:moveTo>
                    <a:pt x="2038" y="423"/>
                  </a:moveTo>
                  <a:lnTo>
                    <a:pt x="2174" y="423"/>
                  </a:lnTo>
                  <a:lnTo>
                    <a:pt x="2174" y="1074"/>
                  </a:lnTo>
                  <a:lnTo>
                    <a:pt x="2038" y="1074"/>
                  </a:lnTo>
                  <a:lnTo>
                    <a:pt x="2038" y="423"/>
                  </a:lnTo>
                  <a:close/>
                </a:path>
              </a:pathLst>
            </a:cu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3224" y="2707"/>
              <a:ext cx="5" cy="1221"/>
            </a:xfrm>
            <a:prstGeom prst="rect">
              <a:avLst/>
            </a:prstGeom>
            <a:solidFill>
              <a:srgbClr val="868686"/>
            </a:solidFill>
            <a:ln w="7938" cap="flat">
              <a:solidFill>
                <a:srgbClr val="868686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51" name="Freeform 48"/>
            <p:cNvSpPr>
              <a:spLocks noEditPoints="1"/>
            </p:cNvSpPr>
            <p:nvPr/>
          </p:nvSpPr>
          <p:spPr bwMode="auto">
            <a:xfrm>
              <a:off x="3207" y="2705"/>
              <a:ext cx="19" cy="1225"/>
            </a:xfrm>
            <a:custGeom>
              <a:avLst/>
              <a:gdLst>
                <a:gd name="T0" fmla="*/ 0 w 19"/>
                <a:gd name="T1" fmla="*/ 1220 h 1225"/>
                <a:gd name="T2" fmla="*/ 19 w 19"/>
                <a:gd name="T3" fmla="*/ 1220 h 1225"/>
                <a:gd name="T4" fmla="*/ 19 w 19"/>
                <a:gd name="T5" fmla="*/ 1225 h 1225"/>
                <a:gd name="T6" fmla="*/ 0 w 19"/>
                <a:gd name="T7" fmla="*/ 1225 h 1225"/>
                <a:gd name="T8" fmla="*/ 0 w 19"/>
                <a:gd name="T9" fmla="*/ 1220 h 1225"/>
                <a:gd name="T10" fmla="*/ 0 w 19"/>
                <a:gd name="T11" fmla="*/ 1045 h 1225"/>
                <a:gd name="T12" fmla="*/ 19 w 19"/>
                <a:gd name="T13" fmla="*/ 1045 h 1225"/>
                <a:gd name="T14" fmla="*/ 19 w 19"/>
                <a:gd name="T15" fmla="*/ 1050 h 1225"/>
                <a:gd name="T16" fmla="*/ 0 w 19"/>
                <a:gd name="T17" fmla="*/ 1050 h 1225"/>
                <a:gd name="T18" fmla="*/ 0 w 19"/>
                <a:gd name="T19" fmla="*/ 1045 h 1225"/>
                <a:gd name="T20" fmla="*/ 0 w 19"/>
                <a:gd name="T21" fmla="*/ 870 h 1225"/>
                <a:gd name="T22" fmla="*/ 19 w 19"/>
                <a:gd name="T23" fmla="*/ 870 h 1225"/>
                <a:gd name="T24" fmla="*/ 19 w 19"/>
                <a:gd name="T25" fmla="*/ 875 h 1225"/>
                <a:gd name="T26" fmla="*/ 0 w 19"/>
                <a:gd name="T27" fmla="*/ 875 h 1225"/>
                <a:gd name="T28" fmla="*/ 0 w 19"/>
                <a:gd name="T29" fmla="*/ 870 h 1225"/>
                <a:gd name="T30" fmla="*/ 0 w 19"/>
                <a:gd name="T31" fmla="*/ 695 h 1225"/>
                <a:gd name="T32" fmla="*/ 19 w 19"/>
                <a:gd name="T33" fmla="*/ 695 h 1225"/>
                <a:gd name="T34" fmla="*/ 19 w 19"/>
                <a:gd name="T35" fmla="*/ 700 h 1225"/>
                <a:gd name="T36" fmla="*/ 0 w 19"/>
                <a:gd name="T37" fmla="*/ 700 h 1225"/>
                <a:gd name="T38" fmla="*/ 0 w 19"/>
                <a:gd name="T39" fmla="*/ 695 h 1225"/>
                <a:gd name="T40" fmla="*/ 0 w 19"/>
                <a:gd name="T41" fmla="*/ 520 h 1225"/>
                <a:gd name="T42" fmla="*/ 19 w 19"/>
                <a:gd name="T43" fmla="*/ 520 h 1225"/>
                <a:gd name="T44" fmla="*/ 19 w 19"/>
                <a:gd name="T45" fmla="*/ 525 h 1225"/>
                <a:gd name="T46" fmla="*/ 0 w 19"/>
                <a:gd name="T47" fmla="*/ 525 h 1225"/>
                <a:gd name="T48" fmla="*/ 0 w 19"/>
                <a:gd name="T49" fmla="*/ 520 h 1225"/>
                <a:gd name="T50" fmla="*/ 0 w 19"/>
                <a:gd name="T51" fmla="*/ 345 h 1225"/>
                <a:gd name="T52" fmla="*/ 19 w 19"/>
                <a:gd name="T53" fmla="*/ 345 h 1225"/>
                <a:gd name="T54" fmla="*/ 19 w 19"/>
                <a:gd name="T55" fmla="*/ 350 h 1225"/>
                <a:gd name="T56" fmla="*/ 0 w 19"/>
                <a:gd name="T57" fmla="*/ 350 h 1225"/>
                <a:gd name="T58" fmla="*/ 0 w 19"/>
                <a:gd name="T59" fmla="*/ 345 h 1225"/>
                <a:gd name="T60" fmla="*/ 0 w 19"/>
                <a:gd name="T61" fmla="*/ 175 h 1225"/>
                <a:gd name="T62" fmla="*/ 19 w 19"/>
                <a:gd name="T63" fmla="*/ 175 h 1225"/>
                <a:gd name="T64" fmla="*/ 19 w 19"/>
                <a:gd name="T65" fmla="*/ 180 h 1225"/>
                <a:gd name="T66" fmla="*/ 0 w 19"/>
                <a:gd name="T67" fmla="*/ 180 h 1225"/>
                <a:gd name="T68" fmla="*/ 0 w 19"/>
                <a:gd name="T69" fmla="*/ 175 h 1225"/>
                <a:gd name="T70" fmla="*/ 0 w 19"/>
                <a:gd name="T71" fmla="*/ 0 h 1225"/>
                <a:gd name="T72" fmla="*/ 19 w 19"/>
                <a:gd name="T73" fmla="*/ 0 h 1225"/>
                <a:gd name="T74" fmla="*/ 19 w 19"/>
                <a:gd name="T75" fmla="*/ 5 h 1225"/>
                <a:gd name="T76" fmla="*/ 0 w 19"/>
                <a:gd name="T77" fmla="*/ 5 h 1225"/>
                <a:gd name="T78" fmla="*/ 0 w 19"/>
                <a:gd name="T79" fmla="*/ 0 h 1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" h="1225">
                  <a:moveTo>
                    <a:pt x="0" y="1220"/>
                  </a:moveTo>
                  <a:lnTo>
                    <a:pt x="19" y="1220"/>
                  </a:lnTo>
                  <a:lnTo>
                    <a:pt x="19" y="1225"/>
                  </a:lnTo>
                  <a:lnTo>
                    <a:pt x="0" y="1225"/>
                  </a:lnTo>
                  <a:lnTo>
                    <a:pt x="0" y="1220"/>
                  </a:lnTo>
                  <a:close/>
                  <a:moveTo>
                    <a:pt x="0" y="1045"/>
                  </a:moveTo>
                  <a:lnTo>
                    <a:pt x="19" y="1045"/>
                  </a:lnTo>
                  <a:lnTo>
                    <a:pt x="19" y="1050"/>
                  </a:lnTo>
                  <a:lnTo>
                    <a:pt x="0" y="1050"/>
                  </a:lnTo>
                  <a:lnTo>
                    <a:pt x="0" y="1045"/>
                  </a:lnTo>
                  <a:close/>
                  <a:moveTo>
                    <a:pt x="0" y="870"/>
                  </a:moveTo>
                  <a:lnTo>
                    <a:pt x="19" y="870"/>
                  </a:lnTo>
                  <a:lnTo>
                    <a:pt x="19" y="875"/>
                  </a:lnTo>
                  <a:lnTo>
                    <a:pt x="0" y="875"/>
                  </a:lnTo>
                  <a:lnTo>
                    <a:pt x="0" y="870"/>
                  </a:lnTo>
                  <a:close/>
                  <a:moveTo>
                    <a:pt x="0" y="695"/>
                  </a:moveTo>
                  <a:lnTo>
                    <a:pt x="19" y="695"/>
                  </a:lnTo>
                  <a:lnTo>
                    <a:pt x="19" y="700"/>
                  </a:lnTo>
                  <a:lnTo>
                    <a:pt x="0" y="700"/>
                  </a:lnTo>
                  <a:lnTo>
                    <a:pt x="0" y="695"/>
                  </a:lnTo>
                  <a:close/>
                  <a:moveTo>
                    <a:pt x="0" y="520"/>
                  </a:moveTo>
                  <a:lnTo>
                    <a:pt x="19" y="520"/>
                  </a:lnTo>
                  <a:lnTo>
                    <a:pt x="19" y="525"/>
                  </a:lnTo>
                  <a:lnTo>
                    <a:pt x="0" y="525"/>
                  </a:lnTo>
                  <a:lnTo>
                    <a:pt x="0" y="520"/>
                  </a:lnTo>
                  <a:close/>
                  <a:moveTo>
                    <a:pt x="0" y="345"/>
                  </a:moveTo>
                  <a:lnTo>
                    <a:pt x="19" y="345"/>
                  </a:lnTo>
                  <a:lnTo>
                    <a:pt x="19" y="350"/>
                  </a:lnTo>
                  <a:lnTo>
                    <a:pt x="0" y="350"/>
                  </a:lnTo>
                  <a:lnTo>
                    <a:pt x="0" y="345"/>
                  </a:lnTo>
                  <a:close/>
                  <a:moveTo>
                    <a:pt x="0" y="175"/>
                  </a:moveTo>
                  <a:lnTo>
                    <a:pt x="19" y="175"/>
                  </a:lnTo>
                  <a:lnTo>
                    <a:pt x="19" y="180"/>
                  </a:lnTo>
                  <a:lnTo>
                    <a:pt x="0" y="180"/>
                  </a:lnTo>
                  <a:lnTo>
                    <a:pt x="0" y="175"/>
                  </a:lnTo>
                  <a:close/>
                  <a:moveTo>
                    <a:pt x="0" y="0"/>
                  </a:moveTo>
                  <a:lnTo>
                    <a:pt x="19" y="0"/>
                  </a:lnTo>
                  <a:lnTo>
                    <a:pt x="19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8686"/>
            </a:solidFill>
            <a:ln w="7938" cap="flat">
              <a:solidFill>
                <a:srgbClr val="868686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3226" y="3925"/>
              <a:ext cx="2374" cy="5"/>
            </a:xfrm>
            <a:prstGeom prst="rect">
              <a:avLst/>
            </a:prstGeom>
            <a:solidFill>
              <a:srgbClr val="D9D9D9"/>
            </a:solidFill>
            <a:ln w="7938" cap="flat">
              <a:solidFill>
                <a:srgbClr val="D9D9D9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3144" y="3884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144" y="3710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3144" y="3536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3144" y="3362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3144" y="3187"/>
              <a:ext cx="68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3144" y="3013"/>
              <a:ext cx="68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3144" y="2839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3144" y="2666"/>
              <a:ext cx="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3282" y="3971"/>
              <a:ext cx="2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Holanda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3597" y="3971"/>
              <a:ext cx="3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Alemanha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3984" y="3971"/>
              <a:ext cx="23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França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315" y="3971"/>
              <a:ext cx="25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Estónia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640" y="3971"/>
              <a:ext cx="2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Espanha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4979" y="3971"/>
              <a:ext cx="28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Portugal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5367" y="3971"/>
              <a:ext cx="18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Itália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68" name="CaixaDeTexto 67"/>
          <p:cNvSpPr txBox="1"/>
          <p:nvPr/>
        </p:nvSpPr>
        <p:spPr>
          <a:xfrm>
            <a:off x="537836" y="6218392"/>
            <a:ext cx="310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Eurostat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4722331" y="6213286"/>
            <a:ext cx="3102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WEF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7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5"/>
          <p:cNvGrpSpPr>
            <a:grpSpLocks noChangeAspect="1"/>
          </p:cNvGrpSpPr>
          <p:nvPr/>
        </p:nvGrpSpPr>
        <p:grpSpPr bwMode="auto">
          <a:xfrm>
            <a:off x="6241760" y="3923455"/>
            <a:ext cx="2759515" cy="2241578"/>
            <a:chOff x="3967" y="2742"/>
            <a:chExt cx="1670" cy="1397"/>
          </a:xfrm>
        </p:grpSpPr>
        <p:sp>
          <p:nvSpPr>
            <p:cNvPr id="19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02" y="2745"/>
              <a:ext cx="1633" cy="1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3967" y="2742"/>
              <a:ext cx="1670" cy="1317"/>
            </a:xfrm>
            <a:prstGeom prst="rect">
              <a:avLst/>
            </a:prstGeom>
            <a:solidFill>
              <a:srgbClr val="00599D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1" name="Rectangle 7"/>
            <p:cNvSpPr>
              <a:spLocks noChangeArrowheads="1"/>
            </p:cNvSpPr>
            <p:nvPr/>
          </p:nvSpPr>
          <p:spPr bwMode="auto">
            <a:xfrm>
              <a:off x="4022" y="2758"/>
              <a:ext cx="1574" cy="89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2" name="Rectangle 8"/>
            <p:cNvSpPr>
              <a:spLocks noChangeArrowheads="1"/>
            </p:cNvSpPr>
            <p:nvPr/>
          </p:nvSpPr>
          <p:spPr bwMode="auto">
            <a:xfrm>
              <a:off x="4082" y="3532"/>
              <a:ext cx="77" cy="1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3" name="Rectangle 9"/>
            <p:cNvSpPr>
              <a:spLocks noChangeArrowheads="1"/>
            </p:cNvSpPr>
            <p:nvPr/>
          </p:nvSpPr>
          <p:spPr bwMode="auto">
            <a:xfrm>
              <a:off x="4277" y="3300"/>
              <a:ext cx="82" cy="351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4" name="Rectangle 10"/>
            <p:cNvSpPr>
              <a:spLocks noChangeArrowheads="1"/>
            </p:cNvSpPr>
            <p:nvPr/>
          </p:nvSpPr>
          <p:spPr bwMode="auto">
            <a:xfrm>
              <a:off x="4477" y="3548"/>
              <a:ext cx="78" cy="10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5" name="Rectangle 11"/>
            <p:cNvSpPr>
              <a:spLocks noChangeArrowheads="1"/>
            </p:cNvSpPr>
            <p:nvPr/>
          </p:nvSpPr>
          <p:spPr bwMode="auto">
            <a:xfrm>
              <a:off x="4673" y="3372"/>
              <a:ext cx="77" cy="279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>
              <a:off x="4869" y="3398"/>
              <a:ext cx="77" cy="25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7" name="Rectangle 13"/>
            <p:cNvSpPr>
              <a:spLocks noChangeArrowheads="1"/>
            </p:cNvSpPr>
            <p:nvPr/>
          </p:nvSpPr>
          <p:spPr bwMode="auto">
            <a:xfrm>
              <a:off x="5064" y="3171"/>
              <a:ext cx="77" cy="480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8" name="Rectangle 14"/>
            <p:cNvSpPr>
              <a:spLocks noChangeArrowheads="1"/>
            </p:cNvSpPr>
            <p:nvPr/>
          </p:nvSpPr>
          <p:spPr bwMode="auto">
            <a:xfrm>
              <a:off x="5260" y="3542"/>
              <a:ext cx="82" cy="10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29" name="Rectangle 15"/>
            <p:cNvSpPr>
              <a:spLocks noChangeArrowheads="1"/>
            </p:cNvSpPr>
            <p:nvPr/>
          </p:nvSpPr>
          <p:spPr bwMode="auto">
            <a:xfrm>
              <a:off x="5455" y="3398"/>
              <a:ext cx="82" cy="253"/>
            </a:xfrm>
            <a:prstGeom prst="rect">
              <a:avLst/>
            </a:prstGeom>
            <a:solidFill>
              <a:srgbClr val="005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025" y="3653"/>
              <a:ext cx="1569" cy="0"/>
            </a:xfrm>
            <a:prstGeom prst="line">
              <a:avLst/>
            </a:pr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31" name="Freeform 17"/>
            <p:cNvSpPr>
              <a:spLocks noEditPoints="1"/>
            </p:cNvSpPr>
            <p:nvPr/>
          </p:nvSpPr>
          <p:spPr bwMode="auto">
            <a:xfrm>
              <a:off x="4025" y="3653"/>
              <a:ext cx="1569" cy="119"/>
            </a:xfrm>
            <a:custGeom>
              <a:avLst/>
              <a:gdLst>
                <a:gd name="T0" fmla="*/ 0 w 1569"/>
                <a:gd name="T1" fmla="*/ 0 h 119"/>
                <a:gd name="T2" fmla="*/ 0 w 1569"/>
                <a:gd name="T3" fmla="*/ 21 h 119"/>
                <a:gd name="T4" fmla="*/ 0 w 1569"/>
                <a:gd name="T5" fmla="*/ 0 h 119"/>
                <a:gd name="T6" fmla="*/ 0 w 1569"/>
                <a:gd name="T7" fmla="*/ 119 h 119"/>
                <a:gd name="T8" fmla="*/ 195 w 1569"/>
                <a:gd name="T9" fmla="*/ 0 h 119"/>
                <a:gd name="T10" fmla="*/ 195 w 1569"/>
                <a:gd name="T11" fmla="*/ 21 h 119"/>
                <a:gd name="T12" fmla="*/ 195 w 1569"/>
                <a:gd name="T13" fmla="*/ 0 h 119"/>
                <a:gd name="T14" fmla="*/ 195 w 1569"/>
                <a:gd name="T15" fmla="*/ 119 h 119"/>
                <a:gd name="T16" fmla="*/ 391 w 1569"/>
                <a:gd name="T17" fmla="*/ 0 h 119"/>
                <a:gd name="T18" fmla="*/ 391 w 1569"/>
                <a:gd name="T19" fmla="*/ 21 h 119"/>
                <a:gd name="T20" fmla="*/ 391 w 1569"/>
                <a:gd name="T21" fmla="*/ 0 h 119"/>
                <a:gd name="T22" fmla="*/ 391 w 1569"/>
                <a:gd name="T23" fmla="*/ 119 h 119"/>
                <a:gd name="T24" fmla="*/ 587 w 1569"/>
                <a:gd name="T25" fmla="*/ 0 h 119"/>
                <a:gd name="T26" fmla="*/ 587 w 1569"/>
                <a:gd name="T27" fmla="*/ 21 h 119"/>
                <a:gd name="T28" fmla="*/ 587 w 1569"/>
                <a:gd name="T29" fmla="*/ 0 h 119"/>
                <a:gd name="T30" fmla="*/ 587 w 1569"/>
                <a:gd name="T31" fmla="*/ 119 h 119"/>
                <a:gd name="T32" fmla="*/ 782 w 1569"/>
                <a:gd name="T33" fmla="*/ 0 h 119"/>
                <a:gd name="T34" fmla="*/ 782 w 1569"/>
                <a:gd name="T35" fmla="*/ 21 h 119"/>
                <a:gd name="T36" fmla="*/ 782 w 1569"/>
                <a:gd name="T37" fmla="*/ 0 h 119"/>
                <a:gd name="T38" fmla="*/ 782 w 1569"/>
                <a:gd name="T39" fmla="*/ 119 h 119"/>
                <a:gd name="T40" fmla="*/ 982 w 1569"/>
                <a:gd name="T41" fmla="*/ 0 h 119"/>
                <a:gd name="T42" fmla="*/ 982 w 1569"/>
                <a:gd name="T43" fmla="*/ 21 h 119"/>
                <a:gd name="T44" fmla="*/ 982 w 1569"/>
                <a:gd name="T45" fmla="*/ 0 h 119"/>
                <a:gd name="T46" fmla="*/ 982 w 1569"/>
                <a:gd name="T47" fmla="*/ 119 h 119"/>
                <a:gd name="T48" fmla="*/ 1178 w 1569"/>
                <a:gd name="T49" fmla="*/ 0 h 119"/>
                <a:gd name="T50" fmla="*/ 1178 w 1569"/>
                <a:gd name="T51" fmla="*/ 21 h 119"/>
                <a:gd name="T52" fmla="*/ 1178 w 1569"/>
                <a:gd name="T53" fmla="*/ 0 h 119"/>
                <a:gd name="T54" fmla="*/ 1178 w 1569"/>
                <a:gd name="T55" fmla="*/ 119 h 119"/>
                <a:gd name="T56" fmla="*/ 1373 w 1569"/>
                <a:gd name="T57" fmla="*/ 0 h 119"/>
                <a:gd name="T58" fmla="*/ 1373 w 1569"/>
                <a:gd name="T59" fmla="*/ 21 h 119"/>
                <a:gd name="T60" fmla="*/ 1373 w 1569"/>
                <a:gd name="T61" fmla="*/ 0 h 119"/>
                <a:gd name="T62" fmla="*/ 1373 w 1569"/>
                <a:gd name="T63" fmla="*/ 119 h 119"/>
                <a:gd name="T64" fmla="*/ 1569 w 1569"/>
                <a:gd name="T65" fmla="*/ 0 h 119"/>
                <a:gd name="T66" fmla="*/ 1569 w 1569"/>
                <a:gd name="T67" fmla="*/ 21 h 119"/>
                <a:gd name="T68" fmla="*/ 1569 w 1569"/>
                <a:gd name="T69" fmla="*/ 0 h 119"/>
                <a:gd name="T70" fmla="*/ 1569 w 1569"/>
                <a:gd name="T7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69" h="119">
                  <a:moveTo>
                    <a:pt x="0" y="0"/>
                  </a:moveTo>
                  <a:lnTo>
                    <a:pt x="0" y="21"/>
                  </a:lnTo>
                  <a:moveTo>
                    <a:pt x="0" y="0"/>
                  </a:moveTo>
                  <a:lnTo>
                    <a:pt x="0" y="119"/>
                  </a:lnTo>
                  <a:moveTo>
                    <a:pt x="195" y="0"/>
                  </a:moveTo>
                  <a:lnTo>
                    <a:pt x="195" y="21"/>
                  </a:lnTo>
                  <a:moveTo>
                    <a:pt x="195" y="0"/>
                  </a:moveTo>
                  <a:lnTo>
                    <a:pt x="195" y="119"/>
                  </a:lnTo>
                  <a:moveTo>
                    <a:pt x="391" y="0"/>
                  </a:moveTo>
                  <a:lnTo>
                    <a:pt x="391" y="21"/>
                  </a:lnTo>
                  <a:moveTo>
                    <a:pt x="391" y="0"/>
                  </a:moveTo>
                  <a:lnTo>
                    <a:pt x="391" y="119"/>
                  </a:lnTo>
                  <a:moveTo>
                    <a:pt x="587" y="0"/>
                  </a:moveTo>
                  <a:lnTo>
                    <a:pt x="587" y="21"/>
                  </a:lnTo>
                  <a:moveTo>
                    <a:pt x="587" y="0"/>
                  </a:moveTo>
                  <a:lnTo>
                    <a:pt x="587" y="119"/>
                  </a:lnTo>
                  <a:moveTo>
                    <a:pt x="782" y="0"/>
                  </a:moveTo>
                  <a:lnTo>
                    <a:pt x="782" y="21"/>
                  </a:lnTo>
                  <a:moveTo>
                    <a:pt x="782" y="0"/>
                  </a:moveTo>
                  <a:lnTo>
                    <a:pt x="782" y="119"/>
                  </a:lnTo>
                  <a:moveTo>
                    <a:pt x="982" y="0"/>
                  </a:moveTo>
                  <a:lnTo>
                    <a:pt x="982" y="21"/>
                  </a:lnTo>
                  <a:moveTo>
                    <a:pt x="982" y="0"/>
                  </a:moveTo>
                  <a:lnTo>
                    <a:pt x="982" y="119"/>
                  </a:lnTo>
                  <a:moveTo>
                    <a:pt x="1178" y="0"/>
                  </a:moveTo>
                  <a:lnTo>
                    <a:pt x="1178" y="21"/>
                  </a:lnTo>
                  <a:moveTo>
                    <a:pt x="1178" y="0"/>
                  </a:moveTo>
                  <a:lnTo>
                    <a:pt x="1178" y="119"/>
                  </a:lnTo>
                  <a:moveTo>
                    <a:pt x="1373" y="0"/>
                  </a:moveTo>
                  <a:lnTo>
                    <a:pt x="1373" y="21"/>
                  </a:lnTo>
                  <a:moveTo>
                    <a:pt x="1373" y="0"/>
                  </a:moveTo>
                  <a:lnTo>
                    <a:pt x="1373" y="119"/>
                  </a:lnTo>
                  <a:moveTo>
                    <a:pt x="1569" y="0"/>
                  </a:moveTo>
                  <a:lnTo>
                    <a:pt x="1569" y="21"/>
                  </a:lnTo>
                  <a:moveTo>
                    <a:pt x="1569" y="0"/>
                  </a:moveTo>
                  <a:lnTo>
                    <a:pt x="1569" y="119"/>
                  </a:lnTo>
                </a:path>
              </a:pathLst>
            </a:cu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32" name="Freeform 18"/>
            <p:cNvSpPr>
              <a:spLocks noEditPoints="1"/>
            </p:cNvSpPr>
            <p:nvPr/>
          </p:nvSpPr>
          <p:spPr bwMode="auto">
            <a:xfrm>
              <a:off x="4025" y="3772"/>
              <a:ext cx="1569" cy="346"/>
            </a:xfrm>
            <a:custGeom>
              <a:avLst/>
              <a:gdLst>
                <a:gd name="T0" fmla="*/ 0 w 1569"/>
                <a:gd name="T1" fmla="*/ 0 h 346"/>
                <a:gd name="T2" fmla="*/ 0 w 1569"/>
                <a:gd name="T3" fmla="*/ 346 h 346"/>
                <a:gd name="T4" fmla="*/ 391 w 1569"/>
                <a:gd name="T5" fmla="*/ 0 h 346"/>
                <a:gd name="T6" fmla="*/ 391 w 1569"/>
                <a:gd name="T7" fmla="*/ 346 h 346"/>
                <a:gd name="T8" fmla="*/ 782 w 1569"/>
                <a:gd name="T9" fmla="*/ 0 h 346"/>
                <a:gd name="T10" fmla="*/ 782 w 1569"/>
                <a:gd name="T11" fmla="*/ 346 h 346"/>
                <a:gd name="T12" fmla="*/ 1178 w 1569"/>
                <a:gd name="T13" fmla="*/ 0 h 346"/>
                <a:gd name="T14" fmla="*/ 1178 w 1569"/>
                <a:gd name="T15" fmla="*/ 346 h 346"/>
                <a:gd name="T16" fmla="*/ 1569 w 1569"/>
                <a:gd name="T17" fmla="*/ 0 h 346"/>
                <a:gd name="T18" fmla="*/ 1569 w 1569"/>
                <a:gd name="T19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9" h="346">
                  <a:moveTo>
                    <a:pt x="0" y="0"/>
                  </a:moveTo>
                  <a:lnTo>
                    <a:pt x="0" y="346"/>
                  </a:lnTo>
                  <a:moveTo>
                    <a:pt x="391" y="0"/>
                  </a:moveTo>
                  <a:lnTo>
                    <a:pt x="391" y="346"/>
                  </a:lnTo>
                  <a:moveTo>
                    <a:pt x="782" y="0"/>
                  </a:moveTo>
                  <a:lnTo>
                    <a:pt x="782" y="346"/>
                  </a:lnTo>
                  <a:moveTo>
                    <a:pt x="1178" y="0"/>
                  </a:moveTo>
                  <a:lnTo>
                    <a:pt x="1178" y="346"/>
                  </a:lnTo>
                  <a:moveTo>
                    <a:pt x="1569" y="0"/>
                  </a:moveTo>
                  <a:lnTo>
                    <a:pt x="1569" y="346"/>
                  </a:lnTo>
                </a:path>
              </a:pathLst>
            </a:custGeom>
            <a:noFill/>
            <a:ln w="7938" cap="flat">
              <a:solidFill>
                <a:srgbClr val="86868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/>
            </a:p>
          </p:txBody>
        </p:sp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4065" y="3424"/>
              <a:ext cx="1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5,5%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4243" y="3192"/>
              <a:ext cx="1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15,8%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1"/>
            <p:cNvSpPr>
              <a:spLocks noChangeArrowheads="1"/>
            </p:cNvSpPr>
            <p:nvPr/>
          </p:nvSpPr>
          <p:spPr bwMode="auto">
            <a:xfrm>
              <a:off x="4458" y="3438"/>
              <a:ext cx="159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4,8%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2"/>
            <p:cNvSpPr>
              <a:spLocks noChangeArrowheads="1"/>
            </p:cNvSpPr>
            <p:nvPr/>
          </p:nvSpPr>
          <p:spPr bwMode="auto">
            <a:xfrm>
              <a:off x="4636" y="3264"/>
              <a:ext cx="1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12,6%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3"/>
            <p:cNvSpPr>
              <a:spLocks noChangeArrowheads="1"/>
            </p:cNvSpPr>
            <p:nvPr/>
          </p:nvSpPr>
          <p:spPr bwMode="auto">
            <a:xfrm>
              <a:off x="4832" y="3288"/>
              <a:ext cx="191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11,5%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4"/>
            <p:cNvSpPr>
              <a:spLocks noChangeArrowheads="1"/>
            </p:cNvSpPr>
            <p:nvPr/>
          </p:nvSpPr>
          <p:spPr bwMode="auto">
            <a:xfrm>
              <a:off x="5029" y="3065"/>
              <a:ext cx="1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21,5%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25"/>
            <p:cNvSpPr>
              <a:spLocks noChangeArrowheads="1"/>
            </p:cNvSpPr>
            <p:nvPr/>
          </p:nvSpPr>
          <p:spPr bwMode="auto">
            <a:xfrm>
              <a:off x="5244" y="3436"/>
              <a:ext cx="15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5,0%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26"/>
            <p:cNvSpPr>
              <a:spLocks noChangeArrowheads="1"/>
            </p:cNvSpPr>
            <p:nvPr/>
          </p:nvSpPr>
          <p:spPr bwMode="auto">
            <a:xfrm>
              <a:off x="5422" y="3293"/>
              <a:ext cx="191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11,3%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4096" y="3696"/>
              <a:ext cx="82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28"/>
            <p:cNvSpPr>
              <a:spLocks noChangeArrowheads="1"/>
            </p:cNvSpPr>
            <p:nvPr/>
          </p:nvSpPr>
          <p:spPr bwMode="auto">
            <a:xfrm>
              <a:off x="4289" y="3696"/>
              <a:ext cx="9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29"/>
            <p:cNvSpPr>
              <a:spLocks noChangeArrowheads="1"/>
            </p:cNvSpPr>
            <p:nvPr/>
          </p:nvSpPr>
          <p:spPr bwMode="auto">
            <a:xfrm>
              <a:off x="4489" y="3696"/>
              <a:ext cx="82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0"/>
            <p:cNvSpPr>
              <a:spLocks noChangeArrowheads="1"/>
            </p:cNvSpPr>
            <p:nvPr/>
          </p:nvSpPr>
          <p:spPr bwMode="auto">
            <a:xfrm>
              <a:off x="4682" y="3696"/>
              <a:ext cx="9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1"/>
            <p:cNvSpPr>
              <a:spLocks noChangeArrowheads="1"/>
            </p:cNvSpPr>
            <p:nvPr/>
          </p:nvSpPr>
          <p:spPr bwMode="auto">
            <a:xfrm>
              <a:off x="4882" y="3696"/>
              <a:ext cx="82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2"/>
            <p:cNvSpPr>
              <a:spLocks noChangeArrowheads="1"/>
            </p:cNvSpPr>
            <p:nvPr/>
          </p:nvSpPr>
          <p:spPr bwMode="auto">
            <a:xfrm>
              <a:off x="5075" y="3696"/>
              <a:ext cx="9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UE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33"/>
            <p:cNvSpPr>
              <a:spLocks noChangeArrowheads="1"/>
            </p:cNvSpPr>
            <p:nvPr/>
          </p:nvSpPr>
          <p:spPr bwMode="auto">
            <a:xfrm>
              <a:off x="5275" y="3696"/>
              <a:ext cx="82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PT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34"/>
            <p:cNvSpPr>
              <a:spLocks noChangeArrowheads="1"/>
            </p:cNvSpPr>
            <p:nvPr/>
          </p:nvSpPr>
          <p:spPr bwMode="auto">
            <a:xfrm>
              <a:off x="5468" y="3696"/>
              <a:ext cx="9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UE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35"/>
            <p:cNvSpPr>
              <a:spLocks noChangeArrowheads="1"/>
            </p:cNvSpPr>
            <p:nvPr/>
          </p:nvSpPr>
          <p:spPr bwMode="auto">
            <a:xfrm>
              <a:off x="4171" y="3816"/>
              <a:ext cx="12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36"/>
            <p:cNvSpPr>
              <a:spLocks noChangeArrowheads="1"/>
            </p:cNvSpPr>
            <p:nvPr/>
          </p:nvSpPr>
          <p:spPr bwMode="auto">
            <a:xfrm>
              <a:off x="4069" y="3890"/>
              <a:ext cx="33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universidades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37"/>
            <p:cNvSpPr>
              <a:spLocks noChangeArrowheads="1"/>
            </p:cNvSpPr>
            <p:nvPr/>
          </p:nvSpPr>
          <p:spPr bwMode="auto">
            <a:xfrm>
              <a:off x="4429" y="3816"/>
              <a:ext cx="400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 consultores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38"/>
            <p:cNvSpPr>
              <a:spLocks noChangeArrowheads="1"/>
            </p:cNvSpPr>
            <p:nvPr/>
          </p:nvSpPr>
          <p:spPr bwMode="auto">
            <a:xfrm>
              <a:off x="4445" y="3890"/>
              <a:ext cx="368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ou laboratórios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39"/>
            <p:cNvSpPr>
              <a:spLocks noChangeArrowheads="1"/>
            </p:cNvSpPr>
            <p:nvPr/>
          </p:nvSpPr>
          <p:spPr bwMode="auto">
            <a:xfrm>
              <a:off x="4496" y="3966"/>
              <a:ext cx="264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comerciais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0"/>
            <p:cNvSpPr>
              <a:spLocks noChangeArrowheads="1"/>
            </p:cNvSpPr>
            <p:nvPr/>
          </p:nvSpPr>
          <p:spPr bwMode="auto">
            <a:xfrm>
              <a:off x="4875" y="3816"/>
              <a:ext cx="296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 grupos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1"/>
            <p:cNvSpPr>
              <a:spLocks noChangeArrowheads="1"/>
            </p:cNvSpPr>
            <p:nvPr/>
          </p:nvSpPr>
          <p:spPr bwMode="auto">
            <a:xfrm>
              <a:off x="4866" y="3890"/>
              <a:ext cx="313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empresariais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42"/>
            <p:cNvSpPr>
              <a:spLocks noChangeArrowheads="1"/>
            </p:cNvSpPr>
            <p:nvPr/>
          </p:nvSpPr>
          <p:spPr bwMode="auto">
            <a:xfrm>
              <a:off x="5350" y="3816"/>
              <a:ext cx="12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</a:t>
              </a:r>
              <a:endPara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43"/>
            <p:cNvSpPr>
              <a:spLocks noChangeArrowheads="1"/>
            </p:cNvSpPr>
            <p:nvPr/>
          </p:nvSpPr>
          <p:spPr bwMode="auto">
            <a:xfrm>
              <a:off x="5212" y="3890"/>
              <a:ext cx="405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competidores ou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44"/>
            <p:cNvSpPr>
              <a:spLocks noChangeArrowheads="1"/>
            </p:cNvSpPr>
            <p:nvPr/>
          </p:nvSpPr>
          <p:spPr bwMode="auto">
            <a:xfrm>
              <a:off x="5259" y="3966"/>
              <a:ext cx="309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empresas do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45"/>
            <p:cNvSpPr>
              <a:spLocks noChangeArrowheads="1"/>
            </p:cNvSpPr>
            <p:nvPr/>
          </p:nvSpPr>
          <p:spPr bwMode="auto">
            <a:xfrm>
              <a:off x="5244" y="4041"/>
              <a:ext cx="341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PT" altLang="pt-PT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mesmo sector</a:t>
              </a:r>
              <a:endParaRPr kumimoji="0" lang="pt-PT" altLang="pt-P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156128" y="1243226"/>
            <a:ext cx="769625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Investimento em inovação e I&amp;D</a:t>
            </a:r>
          </a:p>
          <a:p>
            <a:endParaRPr lang="pt-PT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inovação ao permitir tecnologias mais eficientes no processo produtivo e melhorias na qualidade do produto promove a produtividade (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Jorgenson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al., 2008;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Balasubramanian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Sidavan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Externalidades positivas: difusão de conhecimento e transferências de tecnologia,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Gersbach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Schmutzler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2003;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Bloom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al, 2007)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P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Grande parte da investigação em Portugal é concentrada no setor público, ou grandes empresas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Muito reduzida nas pequenas empresas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Reduzida colaboração entre empresas e universidades ou centros de investigação</a:t>
            </a:r>
            <a:endParaRPr lang="pt-P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351108" y="3770371"/>
            <a:ext cx="2503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 smtClean="0">
                <a:solidFill>
                  <a:srgbClr val="00599D"/>
                </a:solidFill>
                <a:cs typeface="Times New Roman" panose="02020603050405020304" pitchFamily="18" charset="0"/>
              </a:rPr>
              <a:t>% Empresas envolvidas em projetos de cooperação</a:t>
            </a:r>
            <a:endParaRPr lang="pt-PT" sz="1200" b="1" dirty="0">
              <a:solidFill>
                <a:srgbClr val="00599D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60070" y="2191865"/>
            <a:ext cx="1489434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Medidas: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SIFIDE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Horizonte 2020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CaixaDeTexto 59"/>
          <p:cNvSpPr txBox="1"/>
          <p:nvPr/>
        </p:nvSpPr>
        <p:spPr>
          <a:xfrm>
            <a:off x="126963" y="6239931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OCDE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23430" y="3861048"/>
            <a:ext cx="18637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 smtClean="0">
                <a:solidFill>
                  <a:srgbClr val="00599D"/>
                </a:solidFill>
              </a:rPr>
              <a:t>Despesa Bruta em I&amp;D</a:t>
            </a:r>
          </a:p>
          <a:p>
            <a:pPr algn="ctr"/>
            <a:r>
              <a:rPr lang="pt-PT" sz="1000" i="1" dirty="0" smtClean="0">
                <a:solidFill>
                  <a:srgbClr val="00599D"/>
                </a:solidFill>
              </a:rPr>
              <a:t>% PIB</a:t>
            </a:r>
            <a:endParaRPr lang="pt-PT" sz="1000" i="1" dirty="0">
              <a:solidFill>
                <a:srgbClr val="00599D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t="30464" b="-1"/>
          <a:stretch/>
        </p:blipFill>
        <p:spPr>
          <a:xfrm>
            <a:off x="92945" y="4594971"/>
            <a:ext cx="2106692" cy="169889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/>
          <a:srcRect t="23183"/>
          <a:stretch/>
        </p:blipFill>
        <p:spPr>
          <a:xfrm>
            <a:off x="2178070" y="4594971"/>
            <a:ext cx="1961882" cy="1644960"/>
          </a:xfrm>
          <a:prstGeom prst="rect">
            <a:avLst/>
          </a:prstGeom>
        </p:spPr>
      </p:pic>
      <p:sp>
        <p:nvSpPr>
          <p:cNvPr id="61" name="CaixaDeTexto 60"/>
          <p:cNvSpPr txBox="1"/>
          <p:nvPr/>
        </p:nvSpPr>
        <p:spPr>
          <a:xfrm>
            <a:off x="2199637" y="3787069"/>
            <a:ext cx="1863758" cy="3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 smtClean="0">
                <a:solidFill>
                  <a:srgbClr val="00599D"/>
                </a:solidFill>
              </a:rPr>
              <a:t>Investigadores</a:t>
            </a:r>
          </a:p>
          <a:p>
            <a:pPr algn="ctr"/>
            <a:r>
              <a:rPr lang="pt-PT" sz="1000" i="1" dirty="0" smtClean="0">
                <a:solidFill>
                  <a:srgbClr val="00599D"/>
                </a:solidFill>
              </a:rPr>
              <a:t>por 1000 pessoas empregadas</a:t>
            </a:r>
            <a:endParaRPr lang="pt-PT" sz="1000" i="1" dirty="0">
              <a:solidFill>
                <a:srgbClr val="00599D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4"/>
          <a:srcRect t="22779"/>
          <a:stretch/>
        </p:blipFill>
        <p:spPr>
          <a:xfrm>
            <a:off x="4139952" y="4589989"/>
            <a:ext cx="2125774" cy="1683698"/>
          </a:xfrm>
          <a:prstGeom prst="rect">
            <a:avLst/>
          </a:prstGeom>
        </p:spPr>
      </p:pic>
      <p:sp>
        <p:nvSpPr>
          <p:cNvPr id="62" name="CaixaDeTexto 61"/>
          <p:cNvSpPr txBox="1"/>
          <p:nvPr/>
        </p:nvSpPr>
        <p:spPr>
          <a:xfrm>
            <a:off x="4139952" y="3795316"/>
            <a:ext cx="20961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 smtClean="0">
                <a:solidFill>
                  <a:srgbClr val="00599D"/>
                </a:solidFill>
              </a:rPr>
              <a:t>Investigadores nas Empresas</a:t>
            </a:r>
          </a:p>
          <a:p>
            <a:pPr algn="ctr"/>
            <a:r>
              <a:rPr lang="pt-PT" sz="1000" i="1" dirty="0" smtClean="0">
                <a:solidFill>
                  <a:srgbClr val="00599D"/>
                </a:solidFill>
              </a:rPr>
              <a:t>por 1000 pessoas </a:t>
            </a:r>
            <a:r>
              <a:rPr lang="pt-PT" sz="1000" i="1" dirty="0" err="1" smtClean="0">
                <a:solidFill>
                  <a:srgbClr val="00599D"/>
                </a:solidFill>
              </a:rPr>
              <a:t>emp</a:t>
            </a:r>
            <a:r>
              <a:rPr lang="pt-PT" sz="1000" i="1" dirty="0" smtClean="0">
                <a:solidFill>
                  <a:srgbClr val="00599D"/>
                </a:solidFill>
              </a:rPr>
              <a:t>. na Indústria</a:t>
            </a:r>
            <a:endParaRPr lang="pt-PT" sz="1000" i="1" dirty="0">
              <a:solidFill>
                <a:srgbClr val="0059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864096"/>
          </a:xfrm>
        </p:spPr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525409" cy="216024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Concorrência e Eficiência dos </a:t>
            </a: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Mercados</a:t>
            </a:r>
          </a:p>
          <a:p>
            <a:pPr>
              <a:buFont typeface="Courier New" panose="02070309020205020404" pitchFamily="49" charset="0"/>
              <a:buChar char="o"/>
            </a:pPr>
            <a:endParaRPr lang="pt-PT" sz="2000" b="1" dirty="0" smtClean="0"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Introduz incentivos para as empresas se tornarem mais eficientes</a:t>
            </a:r>
          </a:p>
          <a:p>
            <a:pPr>
              <a:spcAft>
                <a:spcPts val="300"/>
              </a:spcAft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Mecanismo de seleção que levaria à saída de empresas menos eficientes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300"/>
              </a:spcAft>
              <a:buNone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Forte 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correlação entre o ambiente regulamentar propício à 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concorrência 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 produtividade em Portugal (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Carvalho, 2018)</a:t>
            </a: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479985" y="3326550"/>
            <a:ext cx="849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Portugal: Redução significativa das barreiras à entrada - empreendedorismo</a:t>
            </a:r>
            <a:endParaRPr lang="pt-P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6571625" y="1285677"/>
            <a:ext cx="2232248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Medidas:</a:t>
            </a:r>
          </a:p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SIMPLEX e SIMPLEX+</a:t>
            </a:r>
          </a:p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Licenciamento zero</a:t>
            </a:r>
            <a:endParaRPr lang="pt-P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980118" y="5958197"/>
            <a:ext cx="197682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pt-PT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PT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business, Banco mundial</a:t>
            </a:r>
            <a:endParaRPr lang="pt-PT" sz="9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/>
          </p:nvPr>
        </p:nvGraphicFramePr>
        <p:xfrm>
          <a:off x="656407" y="3750146"/>
          <a:ext cx="2095500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/>
          </p:nvPr>
        </p:nvGraphicFramePr>
        <p:xfrm>
          <a:off x="2742380" y="3750146"/>
          <a:ext cx="2000251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Gráfico 14"/>
          <p:cNvGraphicFramePr>
            <a:graphicFrameLocks/>
          </p:cNvGraphicFramePr>
          <p:nvPr>
            <p:extLst/>
          </p:nvPr>
        </p:nvGraphicFramePr>
        <p:xfrm>
          <a:off x="4695005" y="3750146"/>
          <a:ext cx="1885951" cy="234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áfico 17"/>
          <p:cNvGraphicFramePr>
            <a:graphicFrameLocks/>
          </p:cNvGraphicFramePr>
          <p:nvPr>
            <p:extLst/>
          </p:nvPr>
        </p:nvGraphicFramePr>
        <p:xfrm>
          <a:off x="6580955" y="3750146"/>
          <a:ext cx="2095501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2579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525409" cy="864096"/>
          </a:xfrm>
        </p:spPr>
        <p:txBody>
          <a:bodyPr>
            <a:normAutofit/>
          </a:bodyPr>
          <a:lstStyle/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415440" y="134076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P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Portugal: Redução significativa das barreiras à entrada – investimento</a:t>
            </a:r>
            <a:br>
              <a:rPr lang="pt-P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Índice de Restritividade ao IDE, OCDE</a:t>
            </a:r>
            <a:endParaRPr lang="pt-P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24425"/>
              </p:ext>
            </p:extLst>
          </p:nvPr>
        </p:nvGraphicFramePr>
        <p:xfrm>
          <a:off x="955500" y="2276872"/>
          <a:ext cx="7416824" cy="252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365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5616" y="1844824"/>
            <a:ext cx="7571184" cy="428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PT" sz="2000" dirty="0" smtClean="0"/>
          </a:p>
          <a:p>
            <a:pPr marL="0" indent="0">
              <a:buNone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–Produtividade e competitividade</a:t>
            </a:r>
          </a:p>
          <a:p>
            <a:pPr marL="10800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Conceitos</a:t>
            </a:r>
          </a:p>
          <a:p>
            <a:pPr marL="10800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</a:t>
            </a:r>
          </a:p>
          <a:p>
            <a:pPr marL="10800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estruturais</a:t>
            </a:r>
          </a:p>
          <a:p>
            <a:pPr marL="10800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Reafetação</a:t>
            </a: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recursos</a:t>
            </a:r>
          </a:p>
          <a:p>
            <a:pPr marL="108000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Globalização e desafios à competitividade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Determinantes</a:t>
            </a:r>
          </a:p>
          <a:p>
            <a:pPr marL="1080000" lvl="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Qualificação dos recursos </a:t>
            </a:r>
            <a:r>
              <a:rPr lang="pt-P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humanos</a:t>
            </a:r>
          </a:p>
          <a:p>
            <a:pPr marL="1080000" lvl="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Investimento em </a:t>
            </a: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I&amp;D</a:t>
            </a:r>
          </a:p>
          <a:p>
            <a:pPr marL="1080000" lvl="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Concorrência de mercado</a:t>
            </a:r>
          </a:p>
          <a:p>
            <a:pPr marL="1080000" lvl="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t-P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Mercado do </a:t>
            </a: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pt-P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pt-P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Conclusões</a:t>
            </a: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5067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479985" y="1700808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Portugal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Evolução muito positiva na Regulação Económica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 de Regulação de Mercado – PMR, OCDE</a:t>
            </a:r>
            <a:endParaRPr lang="pt-PT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51520" y="5517232"/>
            <a:ext cx="8424936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Portugal foi o país que registou a maior evolução entre o grupo no indicador PMR</a:t>
            </a:r>
          </a:p>
          <a:p>
            <a:pPr marL="285750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apontam para uma evolução significativa na simplificação de processos  para as empresas e custos administrativos</a:t>
            </a:r>
            <a:endParaRPr lang="pt-P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/>
          </p:nvPr>
        </p:nvGraphicFramePr>
        <p:xfrm>
          <a:off x="1782349" y="2316233"/>
          <a:ext cx="5892216" cy="3169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075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5847658" y="5377865"/>
            <a:ext cx="3275856" cy="95410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Medidas:</a:t>
            </a:r>
          </a:p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Especial de Revitalização (PER)</a:t>
            </a:r>
          </a:p>
          <a:p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 de recuperação de Empresas por Via Extrajudicial (SIREVE)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79985" y="1700808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Portugal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Reforma significativa nas Barreiras à Saída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 de Restrições nos Regimes de Insolvência, OCDE</a:t>
            </a:r>
            <a:endParaRPr lang="pt-PT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hart 1"/>
          <p:cNvGraphicFramePr>
            <a:graphicFrameLocks/>
          </p:cNvGraphicFramePr>
          <p:nvPr>
            <p:extLst/>
          </p:nvPr>
        </p:nvGraphicFramePr>
        <p:xfrm>
          <a:off x="1907704" y="2418768"/>
          <a:ext cx="5854497" cy="289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ângulo 9"/>
          <p:cNvSpPr/>
          <p:nvPr/>
        </p:nvSpPr>
        <p:spPr>
          <a:xfrm>
            <a:off x="323528" y="5376149"/>
            <a:ext cx="54414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continuado financiamento bancário a empresas Zombie  contribuiu para uma deficiente afetação de recursos e reduzida produtividade (Gouveia e 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Osterhold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2018;  Barros 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al., 2017)</a:t>
            </a:r>
          </a:p>
        </p:txBody>
      </p:sp>
    </p:spTree>
    <p:extLst>
      <p:ext uri="{BB962C8B-B14F-4D97-AF65-F5344CB8AC3E}">
        <p14:creationId xmlns:p14="http://schemas.microsoft.com/office/powerpoint/2010/main" val="112263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>
          <a:xfrm>
            <a:off x="467544" y="1700808"/>
            <a:ext cx="8136904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Áreas críticas de intervenção</a:t>
            </a:r>
          </a:p>
          <a:p>
            <a:pPr marL="0" indent="0">
              <a:buNone/>
            </a:pPr>
            <a:endParaRPr lang="pt-PT" sz="1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Serviços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Serviços de apoio (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Consultadoria jurídica e contabilidade)</a:t>
            </a: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Serviços associados a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infraestruturas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físicas (i.e. construção,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arquitetura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engenharia)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Custos de serviços elevados – preços de energia </a:t>
            </a:r>
          </a:p>
          <a:p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Regulação no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setor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dos serviços têm impacto na produtividade dos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setores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jusante (que utilizam serviços no processo produtivo):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Conway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P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Nicoletti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(2016), Correia e Gouveia (2017)</a:t>
            </a:r>
          </a:p>
          <a:p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P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Burocracia e custos administrativos </a:t>
            </a: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associados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algn="just"/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judicial: resolução de disputa judicial mais lenta (755 dias em Portugal face a 661 na área do euro – BM)</a:t>
            </a:r>
          </a:p>
          <a:p>
            <a:pPr algn="just"/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Complexidade do Sistema 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fiscal: 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empresas portuguesas demoram mais tempo a completar todos os pagamentos necessários</a:t>
            </a: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7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525409" cy="4032448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20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Regulação do Mercado de Trabalho</a:t>
            </a:r>
          </a:p>
          <a:p>
            <a:pPr marL="0" indent="0">
              <a:buNone/>
            </a:pPr>
            <a:endParaRPr lang="pt-PT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Mercado 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flexível promove a eficiente alocação de recursos e a existência de menores desfasamento entre a oferta e procura. </a:t>
            </a:r>
          </a:p>
          <a:p>
            <a:pPr>
              <a:lnSpc>
                <a:spcPct val="150000"/>
              </a:lnSpc>
            </a:pP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Evidência empírica nem sempre muito conclusiva: as alterações regulamentares nem sempre incidem sobre as imperfeições de mercado; ineficiência por parte das instituições responsáveis pela sua implementação (</a:t>
            </a:r>
            <a:r>
              <a:rPr lang="pt-P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Betcherman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2013). </a:t>
            </a:r>
          </a:p>
          <a:p>
            <a:pPr marL="0" indent="0"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300"/>
              </a:spcAft>
              <a:buNone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76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525409" cy="1944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Regulação do Mercado de Trabalho</a:t>
            </a:r>
          </a:p>
          <a:p>
            <a:pPr marL="0" indent="0">
              <a:buNone/>
            </a:pPr>
            <a:endParaRPr lang="pt-PT" sz="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P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Elevada segmentação </a:t>
            </a: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mercado de trabalho Português</a:t>
            </a:r>
          </a:p>
          <a:p>
            <a:pPr>
              <a:lnSpc>
                <a:spcPct val="150000"/>
              </a:lnSpc>
            </a:pP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Desajustamentos </a:t>
            </a:r>
            <a:r>
              <a:rPr lang="pt-P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as qualificações dos trabalhadores </a:t>
            </a: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as </a:t>
            </a:r>
            <a:r>
              <a:rPr lang="pt-P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necessidades das empresas</a:t>
            </a:r>
            <a:endParaRPr lang="pt-P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300"/>
              </a:spcAft>
              <a:buNone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300"/>
              </a:spcAft>
              <a:buNone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331640" y="5954960"/>
            <a:ext cx="34563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50" dirty="0" smtClean="0"/>
              <a:t>Fonte: OCDE</a:t>
            </a:r>
            <a:endParaRPr lang="pt-PT" sz="105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996953"/>
            <a:ext cx="7725544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827584" y="3244333"/>
            <a:ext cx="27622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pt-P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pt-P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lang="pt-P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PT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Progresso </a:t>
            </a:r>
            <a:r>
              <a:rPr lang="pt-PT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verificado 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 </a:t>
            </a:r>
            <a:r>
              <a:rPr lang="pt-PT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nível da educação, inovação e I&amp;D e 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regulação </a:t>
            </a:r>
            <a:r>
              <a:rPr lang="pt-PT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mercados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Enquadramento favorável: taxas de juro baixas, política monetária acomodatícia, preço do petróleo baixo … </a:t>
            </a:r>
            <a:endParaRPr lang="pt-PT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Porque é que não se 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traduziram 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pt-PT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maiores ganhos de </a:t>
            </a:r>
            <a:r>
              <a:rPr lang="pt-PT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produtividade e crescimento económico?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PT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Apesar de reformas e melhorias, entraves persistem: burocracia, sistema judicial, mercados de trabalho e produto pouco flexíveis – (coordenação de reformas)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Qualificação de recursos humanos ainda aquém dos níveis europeus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Globalização e digitalização da economia: mercados internacionais mais exigentes</a:t>
            </a:r>
            <a:endParaRPr lang="pt-PT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PT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PT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76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1560" y="827568"/>
            <a:ext cx="8117770" cy="4419600"/>
          </a:xfrm>
        </p:spPr>
        <p:txBody>
          <a:bodyPr/>
          <a:lstStyle/>
          <a:p>
            <a:pPr lvl="0"/>
            <a:endParaRPr lang="pt-PT" b="1" dirty="0" smtClean="0"/>
          </a:p>
          <a:p>
            <a:pPr lvl="0"/>
            <a:endParaRPr lang="pt-PT" b="1" dirty="0"/>
          </a:p>
          <a:p>
            <a:pPr lvl="0"/>
            <a:endParaRPr lang="pt-PT" b="1" dirty="0" smtClean="0"/>
          </a:p>
          <a:p>
            <a:pPr marL="0" lvl="0" indent="0" algn="ctr">
              <a:buNone/>
            </a:pPr>
            <a:r>
              <a:rPr lang="pt-P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– Produtividade e competitividade</a:t>
            </a:r>
            <a:endParaRPr lang="pt-P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7898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1268760"/>
            <a:ext cx="7467600" cy="4896544"/>
          </a:xfrm>
        </p:spPr>
        <p:txBody>
          <a:bodyPr>
            <a:normAutofit fontScale="5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sz="3600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Conceitos</a:t>
            </a:r>
            <a:endParaRPr lang="pt-P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dirty="0" smtClean="0"/>
          </a:p>
          <a:p>
            <a:pPr marL="269875" indent="0" algn="just">
              <a:spcAft>
                <a:spcPts val="1800"/>
              </a:spcAft>
              <a:buNone/>
              <a:tabLst>
                <a:tab pos="631825" algn="l"/>
              </a:tabLst>
            </a:pPr>
            <a:r>
              <a:rPr lang="en-US" dirty="0"/>
              <a:t>“</a:t>
            </a:r>
            <a:r>
              <a:rPr lang="en-US" i="1" dirty="0"/>
              <a:t>The only meaningful concept of competitiveness at the national level is national productivity</a:t>
            </a:r>
            <a:r>
              <a:rPr lang="en-US" dirty="0"/>
              <a:t>”</a:t>
            </a:r>
            <a:r>
              <a:rPr lang="en-US" dirty="0">
                <a:solidFill>
                  <a:srgbClr val="00599D"/>
                </a:solidFill>
              </a:rPr>
              <a:t> Porter (1990)</a:t>
            </a:r>
            <a:r>
              <a:rPr lang="en-US" dirty="0"/>
              <a:t>.</a:t>
            </a:r>
          </a:p>
          <a:p>
            <a:pPr marL="269875" indent="-3175" algn="just">
              <a:spcAft>
                <a:spcPts val="1800"/>
              </a:spcAft>
              <a:buNone/>
              <a:tabLst>
                <a:tab pos="631825" algn="l"/>
              </a:tabLst>
            </a:pPr>
            <a:r>
              <a:rPr lang="en-US" dirty="0"/>
              <a:t>“</a:t>
            </a:r>
            <a:r>
              <a:rPr lang="en-US" i="1" dirty="0"/>
              <a:t>competitiveness is the set of institutions, policies and factors that determine the level of productivity of a country</a:t>
            </a:r>
            <a:r>
              <a:rPr lang="en-US" dirty="0"/>
              <a:t>”.</a:t>
            </a:r>
            <a:r>
              <a:rPr lang="en-US" dirty="0">
                <a:solidFill>
                  <a:srgbClr val="00599D"/>
                </a:solidFill>
              </a:rPr>
              <a:t> The World Economic Forum’s Global Competitiveness Report </a:t>
            </a:r>
            <a:endParaRPr lang="en-US" dirty="0"/>
          </a:p>
          <a:p>
            <a:pPr marL="269875" indent="0" algn="just">
              <a:buNone/>
            </a:pPr>
            <a:r>
              <a:rPr lang="en-US" dirty="0"/>
              <a:t>“</a:t>
            </a:r>
            <a:r>
              <a:rPr lang="en-US" i="1" dirty="0"/>
              <a:t>Competitiveness is not the same as productivity: Productivity growth enables competitiveness (specially) if it is concentrated in traded sectors”</a:t>
            </a:r>
            <a:r>
              <a:rPr lang="en-US" dirty="0">
                <a:solidFill>
                  <a:srgbClr val="00599D"/>
                </a:solidFill>
              </a:rPr>
              <a:t> Robert D. Atkinson</a:t>
            </a:r>
            <a:endParaRPr lang="en-US" dirty="0"/>
          </a:p>
          <a:p>
            <a:pPr marL="269875" indent="0" algn="just">
              <a:spcAft>
                <a:spcPts val="1800"/>
              </a:spcAft>
              <a:buNone/>
              <a:tabLst>
                <a:tab pos="631825" algn="l"/>
              </a:tabLst>
            </a:pPr>
            <a:endParaRPr lang="en-US" sz="3200" b="1" dirty="0" smtClean="0">
              <a:solidFill>
                <a:srgbClr val="00599D"/>
              </a:solidFill>
            </a:endParaRPr>
          </a:p>
          <a:p>
            <a:pPr marL="269875" indent="0" algn="just">
              <a:spcAft>
                <a:spcPts val="1800"/>
              </a:spcAft>
              <a:buNone/>
              <a:tabLst>
                <a:tab pos="631825" algn="l"/>
              </a:tabLst>
            </a:pPr>
            <a:r>
              <a:rPr lang="en-US" sz="3200" b="1" dirty="0" smtClean="0">
                <a:solidFill>
                  <a:srgbClr val="00599D"/>
                </a:solidFill>
              </a:rPr>
              <a:t>Produtividade </a:t>
            </a:r>
            <a:r>
              <a:rPr lang="en-US" sz="3200" dirty="0" smtClean="0">
                <a:solidFill>
                  <a:srgbClr val="00599D"/>
                </a:solidFill>
              </a:rPr>
              <a:t> ≈ </a:t>
            </a:r>
            <a:r>
              <a:rPr lang="en-US" sz="3200" dirty="0" err="1" smtClean="0">
                <a:solidFill>
                  <a:srgbClr val="00599D"/>
                </a:solidFill>
              </a:rPr>
              <a:t>medida</a:t>
            </a:r>
            <a:r>
              <a:rPr lang="en-US" sz="3200" dirty="0" smtClean="0">
                <a:solidFill>
                  <a:srgbClr val="00599D"/>
                </a:solidFill>
              </a:rPr>
              <a:t> de </a:t>
            </a:r>
            <a:r>
              <a:rPr lang="en-US" sz="3200" dirty="0" err="1" smtClean="0">
                <a:solidFill>
                  <a:srgbClr val="00599D"/>
                </a:solidFill>
              </a:rPr>
              <a:t>eficiência</a:t>
            </a:r>
            <a:r>
              <a:rPr lang="en-US" sz="3200" dirty="0" smtClean="0">
                <a:solidFill>
                  <a:srgbClr val="00599D"/>
                </a:solidFill>
              </a:rPr>
              <a:t>: </a:t>
            </a:r>
            <a:r>
              <a:rPr lang="pt-PT" sz="3300" dirty="0">
                <a:solidFill>
                  <a:srgbClr val="00599D"/>
                </a:solidFill>
              </a:rPr>
              <a:t>avalia a forma com que os recursos utilizados no processo produtivo são convertidos em produto final</a:t>
            </a:r>
            <a:endParaRPr lang="en-US" sz="3300" dirty="0">
              <a:solidFill>
                <a:srgbClr val="00599D"/>
              </a:solidFill>
            </a:endParaRPr>
          </a:p>
          <a:p>
            <a:pPr marL="269875" indent="0" algn="ctr">
              <a:spcAft>
                <a:spcPts val="1800"/>
              </a:spcAft>
              <a:buNone/>
              <a:tabLst>
                <a:tab pos="631825" algn="l"/>
              </a:tabLst>
            </a:pPr>
            <a:r>
              <a:rPr lang="en-US" sz="3200" b="1" dirty="0" err="1" smtClean="0">
                <a:solidFill>
                  <a:srgbClr val="00599D"/>
                </a:solidFill>
              </a:rPr>
              <a:t>Competitividade</a:t>
            </a:r>
            <a:r>
              <a:rPr lang="en-US" sz="3200" dirty="0" smtClean="0">
                <a:solidFill>
                  <a:srgbClr val="00599D"/>
                </a:solidFill>
              </a:rPr>
              <a:t>: </a:t>
            </a:r>
            <a:r>
              <a:rPr lang="en-US" sz="3200" dirty="0" err="1" smtClean="0">
                <a:solidFill>
                  <a:srgbClr val="00599D"/>
                </a:solidFill>
              </a:rPr>
              <a:t>capacidade</a:t>
            </a:r>
            <a:r>
              <a:rPr lang="en-US" sz="3200" dirty="0" smtClean="0">
                <a:solidFill>
                  <a:srgbClr val="00599D"/>
                </a:solidFill>
              </a:rPr>
              <a:t> de </a:t>
            </a:r>
            <a:r>
              <a:rPr lang="en-US" sz="3200" dirty="0" err="1" smtClean="0">
                <a:solidFill>
                  <a:srgbClr val="00599D"/>
                </a:solidFill>
              </a:rPr>
              <a:t>oferecer</a:t>
            </a:r>
            <a:r>
              <a:rPr lang="en-US" sz="3200" dirty="0" smtClean="0">
                <a:solidFill>
                  <a:srgbClr val="00599D"/>
                </a:solidFill>
              </a:rPr>
              <a:t> </a:t>
            </a:r>
            <a:r>
              <a:rPr lang="en-US" sz="3200" dirty="0" err="1" smtClean="0">
                <a:solidFill>
                  <a:srgbClr val="00599D"/>
                </a:solidFill>
              </a:rPr>
              <a:t>produtos</a:t>
            </a:r>
            <a:r>
              <a:rPr lang="en-US" sz="3200" dirty="0" smtClean="0">
                <a:solidFill>
                  <a:srgbClr val="00599D"/>
                </a:solidFill>
              </a:rPr>
              <a:t> e </a:t>
            </a:r>
            <a:r>
              <a:rPr lang="en-US" sz="3200" dirty="0" err="1" smtClean="0">
                <a:solidFill>
                  <a:srgbClr val="00599D"/>
                </a:solidFill>
              </a:rPr>
              <a:t>serviços</a:t>
            </a:r>
            <a:r>
              <a:rPr lang="en-US" sz="3200" dirty="0" smtClean="0">
                <a:solidFill>
                  <a:srgbClr val="00599D"/>
                </a:solidFill>
              </a:rPr>
              <a:t> no </a:t>
            </a:r>
            <a:r>
              <a:rPr lang="en-US" sz="3200" dirty="0" err="1" smtClean="0">
                <a:solidFill>
                  <a:srgbClr val="00599D"/>
                </a:solidFill>
              </a:rPr>
              <a:t>mercado</a:t>
            </a:r>
            <a:r>
              <a:rPr lang="en-US" sz="3200" dirty="0" smtClean="0">
                <a:solidFill>
                  <a:srgbClr val="00599D"/>
                </a:solidFill>
              </a:rPr>
              <a:t> </a:t>
            </a:r>
            <a:r>
              <a:rPr lang="en-US" sz="3200" dirty="0" err="1" smtClean="0">
                <a:solidFill>
                  <a:srgbClr val="00599D"/>
                </a:solidFill>
              </a:rPr>
              <a:t>internacional</a:t>
            </a:r>
            <a:endParaRPr lang="en-US" sz="3200" dirty="0">
              <a:solidFill>
                <a:srgbClr val="00599D"/>
              </a:solidFill>
            </a:endParaRPr>
          </a:p>
          <a:p>
            <a:pPr marL="269875" indent="0" algn="ctr">
              <a:spcAft>
                <a:spcPts val="1800"/>
              </a:spcAft>
              <a:buNone/>
              <a:tabLst>
                <a:tab pos="631825" algn="l"/>
              </a:tabLst>
            </a:pPr>
            <a:r>
              <a:rPr lang="en-US" sz="3200" dirty="0" smtClean="0">
                <a:solidFill>
                  <a:srgbClr val="00599D"/>
                </a:solidFill>
              </a:rPr>
              <a:t>Produtividade </a:t>
            </a:r>
            <a:r>
              <a:rPr lang="en-US" sz="3200" dirty="0">
                <a:solidFill>
                  <a:srgbClr val="00599D"/>
                </a:solidFill>
              </a:rPr>
              <a:t>é um </a:t>
            </a:r>
            <a:r>
              <a:rPr lang="en-US" sz="3200" dirty="0" err="1">
                <a:solidFill>
                  <a:srgbClr val="00599D"/>
                </a:solidFill>
              </a:rPr>
              <a:t>conceito</a:t>
            </a:r>
            <a:r>
              <a:rPr lang="en-US" sz="3200" dirty="0">
                <a:solidFill>
                  <a:srgbClr val="00599D"/>
                </a:solidFill>
              </a:rPr>
              <a:t> </a:t>
            </a:r>
            <a:r>
              <a:rPr lang="en-US" sz="3200" dirty="0" err="1">
                <a:solidFill>
                  <a:srgbClr val="00599D"/>
                </a:solidFill>
              </a:rPr>
              <a:t>chave</a:t>
            </a:r>
            <a:r>
              <a:rPr lang="en-US" sz="3200" dirty="0">
                <a:solidFill>
                  <a:srgbClr val="00599D"/>
                </a:solidFill>
              </a:rPr>
              <a:t> da </a:t>
            </a:r>
            <a:r>
              <a:rPr lang="en-US" sz="3200" dirty="0" err="1" smtClean="0">
                <a:solidFill>
                  <a:srgbClr val="00599D"/>
                </a:solidFill>
              </a:rPr>
              <a:t>competitividade</a:t>
            </a:r>
            <a:endParaRPr lang="en-US" sz="3200" dirty="0" smtClean="0">
              <a:solidFill>
                <a:srgbClr val="00599D"/>
              </a:solidFill>
            </a:endParaRPr>
          </a:p>
          <a:p>
            <a:pPr marL="269875" indent="0" algn="ctr">
              <a:spcAft>
                <a:spcPts val="1800"/>
              </a:spcAft>
              <a:buNone/>
              <a:tabLst>
                <a:tab pos="631825" algn="l"/>
              </a:tabLst>
            </a:pPr>
            <a:endParaRPr lang="en-US" sz="3200" dirty="0">
              <a:solidFill>
                <a:srgbClr val="00599D"/>
              </a:solidFill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199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51520" y="1489063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Exportações de bens e serviços (% PIB)            Balança de bens e serviços (% PIB)</a:t>
            </a:r>
            <a:endParaRPr lang="pt-PT" sz="1600" dirty="0"/>
          </a:p>
        </p:txBody>
      </p:sp>
      <p:sp>
        <p:nvSpPr>
          <p:cNvPr id="8" name="Rectângulo 7"/>
          <p:cNvSpPr/>
          <p:nvPr/>
        </p:nvSpPr>
        <p:spPr>
          <a:xfrm>
            <a:off x="251520" y="5127528"/>
            <a:ext cx="24568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Eurostat </a:t>
            </a:r>
            <a:endParaRPr lang="pt-PT" sz="14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477420"/>
              </p:ext>
            </p:extLst>
          </p:nvPr>
        </p:nvGraphicFramePr>
        <p:xfrm>
          <a:off x="4572000" y="1793674"/>
          <a:ext cx="4464496" cy="3333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929446"/>
              </p:ext>
            </p:extLst>
          </p:nvPr>
        </p:nvGraphicFramePr>
        <p:xfrm>
          <a:off x="0" y="1773413"/>
          <a:ext cx="4462462" cy="3354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ângulo 1"/>
          <p:cNvSpPr/>
          <p:nvPr/>
        </p:nvSpPr>
        <p:spPr>
          <a:xfrm>
            <a:off x="251520" y="980728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pt-PT" b="1" dirty="0" smtClean="0"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Indicadores</a:t>
            </a:r>
            <a:endParaRPr lang="pt-P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33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95536" y="1340768"/>
            <a:ext cx="8333794" cy="4824536"/>
          </a:xfrm>
        </p:spPr>
        <p:txBody>
          <a:bodyPr/>
          <a:lstStyle/>
          <a:p>
            <a:pPr marL="0" indent="0">
              <a:buNone/>
            </a:pPr>
            <a:r>
              <a:rPr lang="pt-PT" sz="1800" dirty="0" smtClean="0"/>
              <a:t>Quota de mercado das exportações portuguesas (% </a:t>
            </a:r>
            <a:r>
              <a:rPr lang="pt-PT" sz="1800" dirty="0"/>
              <a:t>das Exportações </a:t>
            </a:r>
            <a:r>
              <a:rPr lang="pt-PT" sz="1800" dirty="0" smtClean="0"/>
              <a:t>Mundiais)</a:t>
            </a:r>
          </a:p>
          <a:p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>
            <a:off x="251520" y="5301208"/>
            <a:ext cx="24568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Eurostat </a:t>
            </a:r>
            <a:endParaRPr lang="pt-PT" sz="14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056193"/>
              </p:ext>
            </p:extLst>
          </p:nvPr>
        </p:nvGraphicFramePr>
        <p:xfrm>
          <a:off x="755576" y="1843633"/>
          <a:ext cx="7543800" cy="345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04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8261786" cy="5112568"/>
          </a:xfrm>
        </p:spPr>
        <p:txBody>
          <a:bodyPr/>
          <a:lstStyle/>
          <a:p>
            <a:pPr marL="0" indent="0">
              <a:buNone/>
            </a:pPr>
            <a:r>
              <a:rPr lang="pt-PT" sz="1800" dirty="0" smtClean="0"/>
              <a:t>Valor acrescentado das exportações</a:t>
            </a: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4" name="Imagem 3" descr="gr 2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1" y="1546658"/>
            <a:ext cx="6912767" cy="35283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ângulo 4"/>
          <p:cNvSpPr/>
          <p:nvPr/>
        </p:nvSpPr>
        <p:spPr>
          <a:xfrm>
            <a:off x="314966" y="5104929"/>
            <a:ext cx="33929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OCDE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pt-P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6104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1625026"/>
            <a:ext cx="8712968" cy="4802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Taxa </a:t>
            </a:r>
            <a:r>
              <a:rPr lang="pt-P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crescimento </a:t>
            </a:r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produtividade</a:t>
            </a:r>
            <a:endParaRPr lang="pt-PT" sz="12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P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UE 2017 = 100                                  </a:t>
            </a:r>
          </a:p>
          <a:p>
            <a:pPr marL="0" indent="0">
              <a:buNone/>
            </a:pPr>
            <a:endParaRPr lang="pt-PT" sz="1700" b="1" dirty="0"/>
          </a:p>
          <a:p>
            <a:pPr marL="0" indent="0">
              <a:buNone/>
            </a:pPr>
            <a:endParaRPr lang="pt-PT" sz="1700" dirty="0" smtClean="0"/>
          </a:p>
          <a:p>
            <a:pPr marL="0" indent="0">
              <a:buNone/>
            </a:pPr>
            <a:endParaRPr lang="pt-PT" sz="1800" dirty="0" smtClean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sz="1200" dirty="0"/>
          </a:p>
          <a:p>
            <a:pPr marL="0" indent="0">
              <a:buNone/>
            </a:pPr>
            <a:endParaRPr lang="pt-PT" sz="1200" i="1" dirty="0" smtClean="0"/>
          </a:p>
          <a:p>
            <a:pPr marL="0" indent="0">
              <a:buNone/>
            </a:pPr>
            <a:endParaRPr lang="pt-PT" sz="1700" b="1" dirty="0" smtClean="0"/>
          </a:p>
          <a:p>
            <a:pPr marL="0" indent="0">
              <a:buNone/>
            </a:pPr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pt-PT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Conference </a:t>
            </a:r>
            <a:r>
              <a:rPr lang="pt-PT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r>
              <a:rPr lang="pt-P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Fonte: OCDE</a:t>
            </a:r>
            <a:endParaRPr 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sz="1200" i="1" dirty="0"/>
          </a:p>
          <a:p>
            <a:pPr marL="0" indent="0">
              <a:buNone/>
            </a:pPr>
            <a:endParaRPr lang="pt-PT" sz="1200" i="1" dirty="0" smtClean="0"/>
          </a:p>
          <a:p>
            <a:pPr marL="0" indent="0">
              <a:buNone/>
            </a:pPr>
            <a:endParaRPr lang="pt-PT" sz="1200" i="1" dirty="0"/>
          </a:p>
          <a:p>
            <a:pPr marL="0" indent="0">
              <a:buNone/>
            </a:pPr>
            <a:endParaRPr lang="pt-PT" sz="1200" i="1" dirty="0" smtClean="0"/>
          </a:p>
          <a:p>
            <a:pPr marL="0" indent="0">
              <a:buNone/>
            </a:pPr>
            <a:endParaRPr lang="pt-PT" sz="1200" i="1" dirty="0"/>
          </a:p>
          <a:p>
            <a:pPr marL="0" indent="0">
              <a:buNone/>
            </a:pPr>
            <a:endParaRPr lang="pt-PT" sz="1200" i="1" dirty="0" smtClean="0"/>
          </a:p>
          <a:p>
            <a:pPr marL="0" indent="0">
              <a:buNone/>
            </a:pPr>
            <a:endParaRPr lang="pt-PT" sz="1200" i="1" dirty="0"/>
          </a:p>
          <a:p>
            <a:pPr marL="0" indent="0">
              <a:buNone/>
            </a:pPr>
            <a:endParaRPr lang="pt-PT" dirty="0"/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976451363"/>
              </p:ext>
            </p:extLst>
          </p:nvPr>
        </p:nvGraphicFramePr>
        <p:xfrm>
          <a:off x="129717" y="2060848"/>
          <a:ext cx="4478287" cy="2272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6552" y="4725144"/>
            <a:ext cx="90719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Declínio do crescimento da produtividade do trabalho da economia Portuguesa</a:t>
            </a:r>
          </a:p>
          <a:p>
            <a:pPr marL="576000" algn="just"/>
            <a:r>
              <a:rPr lang="pt-PT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Reflete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também fenómeno global: </a:t>
            </a:r>
          </a:p>
          <a:p>
            <a:pPr marL="918900" indent="-342900" algn="just">
              <a:buFont typeface="Wingdings" panose="05000000000000000000" pitchFamily="2" charset="2"/>
              <a:buChar char="§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Redução do stock de capital por trabalhador; </a:t>
            </a:r>
          </a:p>
          <a:p>
            <a:pPr marL="918900" indent="-342900" algn="just">
              <a:buFont typeface="Wingdings" panose="05000000000000000000" pitchFamily="2" charset="2"/>
              <a:buChar char="§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Desindustrialização e maior peso do </a:t>
            </a:r>
            <a:r>
              <a:rPr lang="pt-PT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setor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dos serviços; </a:t>
            </a:r>
          </a:p>
          <a:p>
            <a:pPr marL="918900" indent="-342900" algn="just">
              <a:buFont typeface="Wingdings" panose="05000000000000000000" pitchFamily="2" charset="2"/>
              <a:buChar char="§"/>
            </a:pP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tecnológicas: efeitos ainda não materializados ou já </a:t>
            </a:r>
            <a:r>
              <a:rPr lang="pt-PT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parcialmente 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esgotados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pt-P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Reduzida produtividade </a:t>
            </a:r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relativa da economia portuguesa</a:t>
            </a: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PT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76,6% da média UE e 71,9% da média AE19</a:t>
            </a:r>
            <a:endParaRPr lang="pt-PT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 rot="10800000" flipV="1">
            <a:off x="-108520" y="128647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Produtividade do trabalho: PIB por trabalhador</a:t>
            </a:r>
            <a:endParaRPr lang="pt-P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127871408"/>
              </p:ext>
            </p:extLst>
          </p:nvPr>
        </p:nvGraphicFramePr>
        <p:xfrm>
          <a:off x="4572241" y="1988840"/>
          <a:ext cx="4411521" cy="2272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454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4525963"/>
          </a:xfrm>
        </p:spPr>
        <p:txBody>
          <a:bodyPr>
            <a:normAutofit/>
          </a:bodyPr>
          <a:lstStyle/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pPr marL="0" lvl="0" indent="0">
              <a:buNone/>
            </a:pPr>
            <a:endParaRPr kumimoji="0" lang="pt-PT" alt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>
              <a:buNone/>
            </a:pPr>
            <a:endParaRPr kumimoji="0" lang="pt-PT" alt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>
              <a:buNone/>
            </a:pPr>
            <a:endParaRPr kumimoji="0" lang="pt-PT" altLang="pt-P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kumimoji="0" lang="pt-PT" altLang="pt-P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Fonte: OCDE</a:t>
            </a:r>
            <a:endParaRPr lang="pt-PT" altLang="pt-P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altLang="pt-PT" sz="500" b="1" dirty="0" smtClean="0" bmk="_Toc4318905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t-PT" altLang="pt-PT" sz="1200" b="1" dirty="0" smtClean="0" bmk="_Toc4318905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Produtividade Total dos </a:t>
            </a:r>
            <a:r>
              <a:rPr lang="pt-PT" altLang="pt-PT" sz="1200" b="1" dirty="0" err="1" smtClean="0" bmk="_Toc4318905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Fatores</a:t>
            </a:r>
            <a:r>
              <a:rPr lang="pt-PT" altLang="pt-PT" sz="1200" b="1" dirty="0" smtClean="0" bmk="_Toc4318905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pt-PT" altLang="pt-PT" sz="1200" b="1" dirty="0" bmk="_Toc4318905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| 2010 = 100</a:t>
            </a:r>
            <a:endParaRPr lang="pt-P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45183" y="1628799"/>
            <a:ext cx="430714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1000" b="1" i="0" u="none" strike="noStrike" cap="none" normalizeH="0" baseline="0" dirty="0" smtClean="0" bmk="_Toc4318905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t-PT" altLang="pt-PT" sz="1200" b="1" i="0" u="none" strike="noStrike" cap="none" normalizeH="0" baseline="0" dirty="0" smtClean="0" bmk="_Toc4318905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Produtividade do Trabalho (PIB por trabalhador) | 2010 = 100</a:t>
            </a: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876663" y="1876669"/>
            <a:ext cx="28083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Recente estagnação da produtividade do trabalho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Produtividade do trabalho (medida parcial)  depende da intensidade do uso de outros inputs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Crescimento económico recente acompanhado de criação de emprego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Declínio do nível de intensidade capitalística</a:t>
            </a:r>
          </a:p>
          <a:p>
            <a:endParaRPr lang="pt-P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323528" y="6209066"/>
            <a:ext cx="100700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PT" altLang="pt-PT" sz="1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Fonte: </a:t>
            </a:r>
            <a:r>
              <a:rPr lang="pt-PT" altLang="pt-PT" sz="1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AMECO</a:t>
            </a:r>
            <a:endParaRPr lang="pt-PT" altLang="pt-PT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36163670"/>
              </p:ext>
            </p:extLst>
          </p:nvPr>
        </p:nvGraphicFramePr>
        <p:xfrm>
          <a:off x="27371" y="1905798"/>
          <a:ext cx="5457825" cy="201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426103556"/>
              </p:ext>
            </p:extLst>
          </p:nvPr>
        </p:nvGraphicFramePr>
        <p:xfrm>
          <a:off x="27370" y="4397088"/>
          <a:ext cx="5692951" cy="1811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12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2254&quot;/&gt;&lt;CPresentation id=&quot;1&quot;&gt;&lt;m_precDefaultNumber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strFormatTime&gt;%#d.%#m.%y&lt;/m_strFormatTime&gt;&lt;/m_precDefaultDate&gt;&lt;m_precDefaultYear/&gt;&lt;m_precDefaultQuarter/&gt;&lt;m_precDefaultMonth/&gt;&lt;m_precDefaultWeek/&gt;&lt;m_precDefaultDay/&gt;&lt;m_mruColor&gt;&lt;m_vecMRU length=&quot;1&quot;&gt;&lt;elem m_fUsage=&quot;1.00000000000000000000E+000&quot;&gt;&lt;m_ppcolschidx val=&quot;0&quot;/&gt;&lt;m_rgb r=&quot;1a&quot; g=&quot;14&quot; b=&quot;87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érmico">
  <a:themeElements>
    <a:clrScheme name="ME Ministério da Economi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érmic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rmic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TC101859868[[fn=Térmico]]</Template>
  <TotalTime>47105</TotalTime>
  <Words>1620</Words>
  <Application>Microsoft Office PowerPoint</Application>
  <PresentationFormat>Apresentação no Ecrã (4:3)</PresentationFormat>
  <Paragraphs>354</Paragraphs>
  <Slides>26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29" baseType="lpstr">
      <vt:lpstr>térmico</vt:lpstr>
      <vt:lpstr>Modelo de apresentação personalizado</vt:lpstr>
      <vt:lpstr>Slide do think-cell</vt:lpstr>
      <vt:lpstr>Apresentação do PowerPoint</vt:lpstr>
      <vt:lpstr>  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(GEE) Ricardo Alves</dc:creator>
  <cp:lastModifiedBy>(GEE) Rita Bessone Basto</cp:lastModifiedBy>
  <cp:revision>3526</cp:revision>
  <cp:lastPrinted>2019-11-04T15:48:16Z</cp:lastPrinted>
  <dcterms:created xsi:type="dcterms:W3CDTF">2012-03-22T09:12:20Z</dcterms:created>
  <dcterms:modified xsi:type="dcterms:W3CDTF">2019-11-04T15:50:30Z</dcterms:modified>
</cp:coreProperties>
</file>