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8" r:id="rId2"/>
    <p:sldId id="257" r:id="rId3"/>
    <p:sldId id="259" r:id="rId4"/>
    <p:sldId id="268" r:id="rId5"/>
    <p:sldId id="267" r:id="rId6"/>
    <p:sldId id="266" r:id="rId7"/>
    <p:sldId id="265" r:id="rId8"/>
    <p:sldId id="273" r:id="rId9"/>
    <p:sldId id="264" r:id="rId10"/>
    <p:sldId id="272" r:id="rId11"/>
    <p:sldId id="283" r:id="rId12"/>
    <p:sldId id="275" r:id="rId13"/>
    <p:sldId id="277" r:id="rId14"/>
    <p:sldId id="270" r:id="rId15"/>
    <p:sldId id="279" r:id="rId16"/>
    <p:sldId id="293" r:id="rId17"/>
    <p:sldId id="297" r:id="rId18"/>
    <p:sldId id="288" r:id="rId19"/>
    <p:sldId id="286" r:id="rId20"/>
    <p:sldId id="300" r:id="rId21"/>
    <p:sldId id="299" r:id="rId22"/>
    <p:sldId id="289" r:id="rId23"/>
    <p:sldId id="285" r:id="rId24"/>
    <p:sldId id="284" r:id="rId25"/>
  </p:sldIdLst>
  <p:sldSz cx="9144000" cy="6858000" type="screen4x3"/>
  <p:notesSz cx="6808788" cy="994092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59149" autoAdjust="0"/>
  </p:normalViewPr>
  <p:slideViewPr>
    <p:cSldViewPr>
      <p:cViewPr varScale="1">
        <p:scale>
          <a:sx n="94" d="100"/>
          <a:sy n="94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PT">
                <a:solidFill>
                  <a:schemeClr val="tx2"/>
                </a:solidFill>
              </a:rPr>
              <a:t>Patentes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Invenções!$D$5:$F$5</c:f>
              <c:strCache>
                <c:ptCount val="1"/>
                <c:pt idx="0">
                  <c:v>Pedidos Nacionais</c:v>
                </c:pt>
              </c:strCache>
            </c:strRef>
          </c:tx>
          <c:marker>
            <c:symbol val="none"/>
          </c:marker>
          <c:cat>
            <c:numRef>
              <c:f>Invenções!$G$4:$O$4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Invenções!$G$5:$O$5</c:f>
              <c:numCache>
                <c:formatCode>General</c:formatCode>
                <c:ptCount val="9"/>
                <c:pt idx="0">
                  <c:v>654</c:v>
                </c:pt>
                <c:pt idx="1">
                  <c:v>772</c:v>
                </c:pt>
                <c:pt idx="2">
                  <c:v>803</c:v>
                </c:pt>
                <c:pt idx="3">
                  <c:v>867</c:v>
                </c:pt>
                <c:pt idx="4">
                  <c:v>929</c:v>
                </c:pt>
                <c:pt idx="5">
                  <c:v>1178</c:v>
                </c:pt>
                <c:pt idx="6">
                  <c:v>939</c:v>
                </c:pt>
                <c:pt idx="7">
                  <c:v>846</c:v>
                </c:pt>
                <c:pt idx="8">
                  <c:v>842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Invenções!$D$6:$F$6</c:f>
              <c:strCache>
                <c:ptCount val="1"/>
                <c:pt idx="0">
                  <c:v>Pedidos provisórios</c:v>
                </c:pt>
              </c:strCache>
            </c:strRef>
          </c:tx>
          <c:marker>
            <c:symbol val="none"/>
          </c:marker>
          <c:cat>
            <c:numRef>
              <c:f>Invenções!$G$4:$O$4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Invenções!$G$6:$O$6</c:f>
              <c:numCache>
                <c:formatCode>General</c:formatCode>
                <c:ptCount val="9"/>
                <c:pt idx="0">
                  <c:v>284</c:v>
                </c:pt>
                <c:pt idx="1">
                  <c:v>39</c:v>
                </c:pt>
                <c:pt idx="2">
                  <c:v>48</c:v>
                </c:pt>
                <c:pt idx="3">
                  <c:v>10</c:v>
                </c:pt>
                <c:pt idx="4">
                  <c:v>86</c:v>
                </c:pt>
                <c:pt idx="5">
                  <c:v>740</c:v>
                </c:pt>
                <c:pt idx="6">
                  <c:v>584</c:v>
                </c:pt>
                <c:pt idx="7">
                  <c:v>501</c:v>
                </c:pt>
                <c:pt idx="8">
                  <c:v>518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Invenções!$D$7:$F$7</c:f>
              <c:strCache>
                <c:ptCount val="1"/>
                <c:pt idx="0">
                  <c:v>Pedidos internacionais </c:v>
                </c:pt>
              </c:strCache>
            </c:strRef>
          </c:tx>
          <c:marker>
            <c:symbol val="none"/>
          </c:marker>
          <c:cat>
            <c:numRef>
              <c:f>Invenções!$G$4:$O$4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Invenções!$G$7:$O$7</c:f>
              <c:numCache>
                <c:formatCode>General</c:formatCode>
                <c:ptCount val="9"/>
                <c:pt idx="0">
                  <c:v>117</c:v>
                </c:pt>
                <c:pt idx="1">
                  <c:v>96</c:v>
                </c:pt>
                <c:pt idx="2">
                  <c:v>101</c:v>
                </c:pt>
                <c:pt idx="3">
                  <c:v>144</c:v>
                </c:pt>
                <c:pt idx="4">
                  <c:v>159</c:v>
                </c:pt>
                <c:pt idx="5">
                  <c:v>161</c:v>
                </c:pt>
                <c:pt idx="6">
                  <c:v>158</c:v>
                </c:pt>
                <c:pt idx="7">
                  <c:v>149</c:v>
                </c:pt>
                <c:pt idx="8">
                  <c:v>256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Invenções!$D$8:$F$8</c:f>
              <c:strCache>
                <c:ptCount val="1"/>
                <c:pt idx="0">
                  <c:v>Patente europeia</c:v>
                </c:pt>
              </c:strCache>
            </c:strRef>
          </c:tx>
          <c:marker>
            <c:symbol val="none"/>
          </c:marker>
          <c:cat>
            <c:numRef>
              <c:f>Invenções!$G$4:$O$4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Invenções!$G$8:$O$8</c:f>
              <c:numCache>
                <c:formatCode>General</c:formatCode>
                <c:ptCount val="9"/>
                <c:pt idx="0">
                  <c:v>138</c:v>
                </c:pt>
                <c:pt idx="1">
                  <c:v>128</c:v>
                </c:pt>
                <c:pt idx="2">
                  <c:v>140</c:v>
                </c:pt>
                <c:pt idx="3">
                  <c:v>199</c:v>
                </c:pt>
                <c:pt idx="4">
                  <c:v>113</c:v>
                </c:pt>
                <c:pt idx="5">
                  <c:v>141</c:v>
                </c:pt>
                <c:pt idx="6">
                  <c:v>158</c:v>
                </c:pt>
                <c:pt idx="7">
                  <c:v>149</c:v>
                </c:pt>
                <c:pt idx="8">
                  <c:v>220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Invenções!$D$9:$F$9</c:f>
              <c:strCache>
                <c:ptCount val="1"/>
                <c:pt idx="0">
                  <c:v>Validações da PE</c:v>
                </c:pt>
              </c:strCache>
            </c:strRef>
          </c:tx>
          <c:marker>
            <c:symbol val="none"/>
          </c:marker>
          <c:cat>
            <c:numRef>
              <c:f>Invenções!$G$4:$O$4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Invenções!$G$9:$O$9</c:f>
              <c:numCache>
                <c:formatCode>General</c:formatCode>
                <c:ptCount val="9"/>
                <c:pt idx="0">
                  <c:v>3649</c:v>
                </c:pt>
                <c:pt idx="1">
                  <c:v>4001</c:v>
                </c:pt>
                <c:pt idx="2">
                  <c:v>3781</c:v>
                </c:pt>
                <c:pt idx="3">
                  <c:v>3773</c:v>
                </c:pt>
                <c:pt idx="4">
                  <c:v>3492</c:v>
                </c:pt>
                <c:pt idx="5">
                  <c:v>3787</c:v>
                </c:pt>
                <c:pt idx="6">
                  <c:v>4801</c:v>
                </c:pt>
                <c:pt idx="7">
                  <c:v>5223</c:v>
                </c:pt>
                <c:pt idx="8">
                  <c:v>4607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785536"/>
        <c:axId val="36811904"/>
      </c:lineChart>
      <c:catAx>
        <c:axId val="36785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811904"/>
        <c:crosses val="autoZero"/>
        <c:auto val="1"/>
        <c:lblAlgn val="ctr"/>
        <c:lblOffset val="100"/>
        <c:noMultiLvlLbl val="0"/>
      </c:catAx>
      <c:valAx>
        <c:axId val="36811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7855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PT">
                <a:solidFill>
                  <a:schemeClr val="tx2"/>
                </a:solidFill>
              </a:rPr>
              <a:t>Pedidos</a:t>
            </a:r>
            <a:r>
              <a:rPr lang="pt-PT" baseline="0">
                <a:solidFill>
                  <a:schemeClr val="tx2"/>
                </a:solidFill>
              </a:rPr>
              <a:t> por tipologia de requerentes</a:t>
            </a:r>
            <a:endParaRPr lang="pt-PT">
              <a:solidFill>
                <a:schemeClr val="tx2"/>
              </a:solidFill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'[Pedidos - evolução anual (2004-2018).xlsx]Invenções'!$D$34:$F$34</c:f>
              <c:strCache>
                <c:ptCount val="1"/>
                <c:pt idx="0">
                  <c:v>Universidades</c:v>
                </c:pt>
              </c:strCache>
            </c:strRef>
          </c:tx>
          <c:invertIfNegative val="0"/>
          <c:cat>
            <c:numRef>
              <c:f>'[Pedidos - evolução anual (2004-2018).xlsx]Invenções'!$G$33:$O$33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'[Pedidos - evolução anual (2004-2018).xlsx]Invenções'!$G$34:$O$34</c:f>
              <c:numCache>
                <c:formatCode>General</c:formatCode>
                <c:ptCount val="9"/>
                <c:pt idx="0">
                  <c:v>21</c:v>
                </c:pt>
                <c:pt idx="1">
                  <c:v>18</c:v>
                </c:pt>
                <c:pt idx="2">
                  <c:v>19</c:v>
                </c:pt>
                <c:pt idx="3">
                  <c:v>19</c:v>
                </c:pt>
                <c:pt idx="4">
                  <c:v>18</c:v>
                </c:pt>
                <c:pt idx="5">
                  <c:v>16</c:v>
                </c:pt>
                <c:pt idx="6">
                  <c:v>18</c:v>
                </c:pt>
                <c:pt idx="7">
                  <c:v>16</c:v>
                </c:pt>
                <c:pt idx="8">
                  <c:v>15</c:v>
                </c:pt>
              </c:numCache>
            </c:numRef>
          </c:val>
        </c:ser>
        <c:ser>
          <c:idx val="1"/>
          <c:order val="1"/>
          <c:tx>
            <c:strRef>
              <c:f>'[Pedidos - evolução anual (2004-2018).xlsx]Invenções'!$D$35:$F$35</c:f>
              <c:strCache>
                <c:ptCount val="1"/>
                <c:pt idx="0">
                  <c:v>Empresas</c:v>
                </c:pt>
              </c:strCache>
            </c:strRef>
          </c:tx>
          <c:invertIfNegative val="0"/>
          <c:cat>
            <c:numRef>
              <c:f>'[Pedidos - evolução anual (2004-2018).xlsx]Invenções'!$G$33:$O$33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'[Pedidos - evolução anual (2004-2018).xlsx]Invenções'!$G$35:$O$35</c:f>
              <c:numCache>
                <c:formatCode>General</c:formatCode>
                <c:ptCount val="9"/>
                <c:pt idx="0">
                  <c:v>28</c:v>
                </c:pt>
                <c:pt idx="1">
                  <c:v>40</c:v>
                </c:pt>
                <c:pt idx="2">
                  <c:v>32</c:v>
                </c:pt>
                <c:pt idx="3">
                  <c:v>30</c:v>
                </c:pt>
                <c:pt idx="4">
                  <c:v>26</c:v>
                </c:pt>
                <c:pt idx="5">
                  <c:v>34</c:v>
                </c:pt>
                <c:pt idx="6">
                  <c:v>28</c:v>
                </c:pt>
                <c:pt idx="7">
                  <c:v>31</c:v>
                </c:pt>
                <c:pt idx="8">
                  <c:v>38</c:v>
                </c:pt>
              </c:numCache>
            </c:numRef>
          </c:val>
        </c:ser>
        <c:ser>
          <c:idx val="2"/>
          <c:order val="2"/>
          <c:tx>
            <c:strRef>
              <c:f>'[Pedidos - evolução anual (2004-2018).xlsx]Invenções'!$D$36:$F$36</c:f>
              <c:strCache>
                <c:ptCount val="1"/>
                <c:pt idx="0">
                  <c:v>Inst. Investigação</c:v>
                </c:pt>
              </c:strCache>
            </c:strRef>
          </c:tx>
          <c:invertIfNegative val="0"/>
          <c:cat>
            <c:numRef>
              <c:f>'[Pedidos - evolução anual (2004-2018).xlsx]Invenções'!$G$33:$O$33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'[Pedidos - evolução anual (2004-2018).xlsx]Invenções'!$G$36:$O$36</c:f>
              <c:numCache>
                <c:formatCode>General</c:formatCode>
                <c:ptCount val="9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5</c:v>
                </c:pt>
              </c:numCache>
            </c:numRef>
          </c:val>
        </c:ser>
        <c:ser>
          <c:idx val="3"/>
          <c:order val="3"/>
          <c:tx>
            <c:strRef>
              <c:f>'[Pedidos - evolução anual (2004-2018).xlsx]Invenções'!$D$37:$F$37</c:f>
              <c:strCache>
                <c:ptCount val="1"/>
                <c:pt idx="0">
                  <c:v>Inventores Independentes</c:v>
                </c:pt>
              </c:strCache>
            </c:strRef>
          </c:tx>
          <c:invertIfNegative val="0"/>
          <c:cat>
            <c:numRef>
              <c:f>'[Pedidos - evolução anual (2004-2018).xlsx]Invenções'!$G$33:$O$33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'[Pedidos - evolução anual (2004-2018).xlsx]Invenções'!$G$37:$O$37</c:f>
              <c:numCache>
                <c:formatCode>General</c:formatCode>
                <c:ptCount val="9"/>
                <c:pt idx="0">
                  <c:v>49</c:v>
                </c:pt>
                <c:pt idx="1">
                  <c:v>41</c:v>
                </c:pt>
                <c:pt idx="2">
                  <c:v>47</c:v>
                </c:pt>
                <c:pt idx="3">
                  <c:v>46</c:v>
                </c:pt>
                <c:pt idx="4">
                  <c:v>52</c:v>
                </c:pt>
                <c:pt idx="5">
                  <c:v>46</c:v>
                </c:pt>
                <c:pt idx="6">
                  <c:v>50</c:v>
                </c:pt>
                <c:pt idx="7">
                  <c:v>50</c:v>
                </c:pt>
                <c:pt idx="8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7282560"/>
        <c:axId val="37284096"/>
        <c:axId val="0"/>
      </c:bar3DChart>
      <c:catAx>
        <c:axId val="37282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7284096"/>
        <c:crosses val="autoZero"/>
        <c:auto val="1"/>
        <c:lblAlgn val="ctr"/>
        <c:lblOffset val="100"/>
        <c:noMultiLvlLbl val="0"/>
      </c:catAx>
      <c:valAx>
        <c:axId val="3728409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72825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PT">
                <a:solidFill>
                  <a:schemeClr val="tx2"/>
                </a:solidFill>
              </a:rPr>
              <a:t>Desenhos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'[Pedidos - evolução anual (2004-2018).xlsx]Desenhos'!$G$6</c:f>
              <c:strCache>
                <c:ptCount val="1"/>
                <c:pt idx="0">
                  <c:v>nº pedidos nacionais</c:v>
                </c:pt>
              </c:strCache>
            </c:strRef>
          </c:tx>
          <c:marker>
            <c:symbol val="none"/>
          </c:marker>
          <c:cat>
            <c:numRef>
              <c:f>'[Pedidos - evolução anual (2004-2018).xlsx]Desenhos'!$H$5:$P$5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'[Pedidos - evolução anual (2004-2018).xlsx]Desenhos'!$H$6:$P$6</c:f>
              <c:numCache>
                <c:formatCode>General</c:formatCode>
                <c:ptCount val="9"/>
                <c:pt idx="0">
                  <c:v>402</c:v>
                </c:pt>
                <c:pt idx="1">
                  <c:v>408</c:v>
                </c:pt>
                <c:pt idx="2">
                  <c:v>429</c:v>
                </c:pt>
                <c:pt idx="3">
                  <c:v>400</c:v>
                </c:pt>
                <c:pt idx="4">
                  <c:v>451</c:v>
                </c:pt>
                <c:pt idx="5">
                  <c:v>395</c:v>
                </c:pt>
                <c:pt idx="6">
                  <c:v>474</c:v>
                </c:pt>
                <c:pt idx="7">
                  <c:v>393</c:v>
                </c:pt>
                <c:pt idx="8">
                  <c:v>351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06C-480D-ABA6-E748FA22B1A1}"/>
            </c:ext>
          </c:extLst>
        </c:ser>
        <c:ser>
          <c:idx val="1"/>
          <c:order val="1"/>
          <c:tx>
            <c:strRef>
              <c:f>'[Pedidos - evolução anual (2004-2018).xlsx]Desenhos'!$G$7</c:f>
              <c:strCache>
                <c:ptCount val="1"/>
                <c:pt idx="0">
                  <c:v>nº objetos nacionais</c:v>
                </c:pt>
              </c:strCache>
            </c:strRef>
          </c:tx>
          <c:marker>
            <c:symbol val="none"/>
          </c:marker>
          <c:cat>
            <c:numRef>
              <c:f>'[Pedidos - evolução anual (2004-2018).xlsx]Desenhos'!$H$5:$P$5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'[Pedidos - evolução anual (2004-2018).xlsx]Desenhos'!$H$7:$P$7</c:f>
              <c:numCache>
                <c:formatCode>General</c:formatCode>
                <c:ptCount val="9"/>
                <c:pt idx="0">
                  <c:v>1607</c:v>
                </c:pt>
                <c:pt idx="1">
                  <c:v>1623</c:v>
                </c:pt>
                <c:pt idx="2">
                  <c:v>2115</c:v>
                </c:pt>
                <c:pt idx="3">
                  <c:v>1939</c:v>
                </c:pt>
                <c:pt idx="4">
                  <c:v>2528</c:v>
                </c:pt>
                <c:pt idx="5">
                  <c:v>1999</c:v>
                </c:pt>
                <c:pt idx="6">
                  <c:v>2291</c:v>
                </c:pt>
                <c:pt idx="7">
                  <c:v>1663</c:v>
                </c:pt>
                <c:pt idx="8">
                  <c:v>1350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06C-480D-ABA6-E748FA22B1A1}"/>
            </c:ext>
          </c:extLst>
        </c:ser>
        <c:ser>
          <c:idx val="2"/>
          <c:order val="2"/>
          <c:tx>
            <c:strRef>
              <c:f>'[Pedidos - evolução anual (2004-2018).xlsx]Desenhos'!$G$8</c:f>
              <c:strCache>
                <c:ptCount val="1"/>
                <c:pt idx="0">
                  <c:v>comunitários (nº objetos)</c:v>
                </c:pt>
              </c:strCache>
            </c:strRef>
          </c:tx>
          <c:marker>
            <c:symbol val="none"/>
          </c:marker>
          <c:cat>
            <c:numRef>
              <c:f>'[Pedidos - evolução anual (2004-2018).xlsx]Desenhos'!$H$5:$P$5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'[Pedidos - evolução anual (2004-2018).xlsx]Desenhos'!$H$8:$P$8</c:f>
              <c:numCache>
                <c:formatCode>General</c:formatCode>
                <c:ptCount val="9"/>
                <c:pt idx="0">
                  <c:v>869</c:v>
                </c:pt>
                <c:pt idx="1">
                  <c:v>721</c:v>
                </c:pt>
                <c:pt idx="2">
                  <c:v>592</c:v>
                </c:pt>
                <c:pt idx="3">
                  <c:v>916</c:v>
                </c:pt>
                <c:pt idx="4">
                  <c:v>1019</c:v>
                </c:pt>
                <c:pt idx="5">
                  <c:v>1041</c:v>
                </c:pt>
                <c:pt idx="6">
                  <c:v>1092</c:v>
                </c:pt>
                <c:pt idx="7">
                  <c:v>812</c:v>
                </c:pt>
                <c:pt idx="8">
                  <c:v>1020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06C-480D-ABA6-E748FA22B1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747136"/>
        <c:axId val="36748672"/>
      </c:lineChart>
      <c:catAx>
        <c:axId val="36747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748672"/>
        <c:crosses val="autoZero"/>
        <c:auto val="1"/>
        <c:lblAlgn val="ctr"/>
        <c:lblOffset val="100"/>
        <c:noMultiLvlLbl val="0"/>
      </c:catAx>
      <c:valAx>
        <c:axId val="36748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747136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PT">
                <a:solidFill>
                  <a:schemeClr val="tx2"/>
                </a:solidFill>
              </a:rPr>
              <a:t>Marcas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'[Pedidos - evolução anual (2004-2018).xlsx]SDC'!$Y$7</c:f>
              <c:strCache>
                <c:ptCount val="1"/>
                <c:pt idx="0">
                  <c:v>Pedidos nacionais</c:v>
                </c:pt>
              </c:strCache>
            </c:strRef>
          </c:tx>
          <c:marker>
            <c:symbol val="none"/>
          </c:marker>
          <c:cat>
            <c:numRef>
              <c:f>'[Pedidos - evolução anual (2004-2018).xlsx]SDC'!$Z$6:$AH$6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'[Pedidos - evolução anual (2004-2018).xlsx]SDC'!$Z$7:$AH$7</c:f>
              <c:numCache>
                <c:formatCode>General</c:formatCode>
                <c:ptCount val="9"/>
                <c:pt idx="0">
                  <c:v>20641</c:v>
                </c:pt>
                <c:pt idx="1">
                  <c:v>19151</c:v>
                </c:pt>
                <c:pt idx="2">
                  <c:v>17417</c:v>
                </c:pt>
                <c:pt idx="3">
                  <c:v>17805</c:v>
                </c:pt>
                <c:pt idx="4">
                  <c:v>20842</c:v>
                </c:pt>
                <c:pt idx="5">
                  <c:v>20942</c:v>
                </c:pt>
                <c:pt idx="6">
                  <c:v>21039</c:v>
                </c:pt>
                <c:pt idx="7">
                  <c:v>22523</c:v>
                </c:pt>
                <c:pt idx="8">
                  <c:v>22856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'[Pedidos - evolução anual (2004-2018).xlsx]SDC'!$Y$8</c:f>
              <c:strCache>
                <c:ptCount val="1"/>
                <c:pt idx="0">
                  <c:v>MC requerentes portugueses</c:v>
                </c:pt>
              </c:strCache>
            </c:strRef>
          </c:tx>
          <c:marker>
            <c:symbol val="none"/>
          </c:marker>
          <c:cat>
            <c:numRef>
              <c:f>'[Pedidos - evolução anual (2004-2018).xlsx]SDC'!$Z$6:$AH$6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'[Pedidos - evolução anual (2004-2018).xlsx]SDC'!$Z$8:$AH$8</c:f>
              <c:numCache>
                <c:formatCode>General</c:formatCode>
                <c:ptCount val="9"/>
                <c:pt idx="0">
                  <c:v>898</c:v>
                </c:pt>
                <c:pt idx="1">
                  <c:v>1007</c:v>
                </c:pt>
                <c:pt idx="2">
                  <c:v>992</c:v>
                </c:pt>
                <c:pt idx="3">
                  <c:v>1102</c:v>
                </c:pt>
                <c:pt idx="4">
                  <c:v>1294</c:v>
                </c:pt>
                <c:pt idx="5">
                  <c:v>1326</c:v>
                </c:pt>
                <c:pt idx="6">
                  <c:v>1515</c:v>
                </c:pt>
                <c:pt idx="7">
                  <c:v>1814</c:v>
                </c:pt>
                <c:pt idx="8">
                  <c:v>1867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'[Pedidos - evolução anual (2004-2018).xlsx]SDC'!$Y$9</c:f>
              <c:strCache>
                <c:ptCount val="1"/>
                <c:pt idx="0">
                  <c:v>designações MI portugal</c:v>
                </c:pt>
              </c:strCache>
            </c:strRef>
          </c:tx>
          <c:marker>
            <c:symbol val="none"/>
          </c:marker>
          <c:cat>
            <c:numRef>
              <c:f>'[Pedidos - evolução anual (2004-2018).xlsx]SDC'!$Z$6:$AH$6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'[Pedidos - evolução anual (2004-2018).xlsx]SDC'!$Z$9:$AH$9</c:f>
              <c:numCache>
                <c:formatCode>General</c:formatCode>
                <c:ptCount val="9"/>
                <c:pt idx="1">
                  <c:v>1906</c:v>
                </c:pt>
                <c:pt idx="2">
                  <c:v>1674</c:v>
                </c:pt>
                <c:pt idx="3">
                  <c:v>1879</c:v>
                </c:pt>
                <c:pt idx="4">
                  <c:v>137</c:v>
                </c:pt>
                <c:pt idx="5">
                  <c:v>1602</c:v>
                </c:pt>
                <c:pt idx="6">
                  <c:v>1238</c:v>
                </c:pt>
                <c:pt idx="7">
                  <c:v>1737</c:v>
                </c:pt>
                <c:pt idx="8">
                  <c:v>1866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'[Pedidos - evolução anual (2004-2018).xlsx]SDC'!$Y$10</c:f>
              <c:strCache>
                <c:ptCount val="1"/>
                <c:pt idx="0">
                  <c:v>MI requerentes portugueses</c:v>
                </c:pt>
              </c:strCache>
            </c:strRef>
          </c:tx>
          <c:marker>
            <c:symbol val="none"/>
          </c:marker>
          <c:cat>
            <c:numRef>
              <c:f>'[Pedidos - evolução anual (2004-2018).xlsx]SDC'!$Z$6:$AH$6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'[Pedidos - evolução anual (2004-2018).xlsx]SDC'!$Z$10:$AH$10</c:f>
              <c:numCache>
                <c:formatCode>General</c:formatCode>
                <c:ptCount val="9"/>
                <c:pt idx="0">
                  <c:v>135</c:v>
                </c:pt>
                <c:pt idx="1">
                  <c:v>151</c:v>
                </c:pt>
                <c:pt idx="2">
                  <c:v>156</c:v>
                </c:pt>
                <c:pt idx="3">
                  <c:v>223</c:v>
                </c:pt>
                <c:pt idx="4">
                  <c:v>208</c:v>
                </c:pt>
                <c:pt idx="5">
                  <c:v>206</c:v>
                </c:pt>
                <c:pt idx="6">
                  <c:v>192</c:v>
                </c:pt>
                <c:pt idx="7">
                  <c:v>208</c:v>
                </c:pt>
                <c:pt idx="8">
                  <c:v>187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711680"/>
        <c:axId val="64721664"/>
      </c:lineChart>
      <c:catAx>
        <c:axId val="64711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4721664"/>
        <c:crosses val="autoZero"/>
        <c:auto val="1"/>
        <c:lblAlgn val="ctr"/>
        <c:lblOffset val="100"/>
        <c:noMultiLvlLbl val="0"/>
      </c:catAx>
      <c:valAx>
        <c:axId val="64721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47116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E90A1-DA1B-4C83-876C-BC1174EC6592}" type="datetimeFigureOut">
              <a:rPr lang="pt-PT" smtClean="0"/>
              <a:t>01-08-2019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62578-9647-4B96-AA13-A234FBA2C6B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31229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9F185-6F4D-493F-B4AF-1AF60C6D434B}" type="datetimeFigureOut">
              <a:rPr lang="pt-PT" smtClean="0"/>
              <a:t>01-08-2019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5E2B0-1254-4EFA-8916-C1307226AD4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0768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5E2B0-1254-4EFA-8916-C1307226AD4F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61939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5E2B0-1254-4EFA-8916-C1307226AD4F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2570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5E2B0-1254-4EFA-8916-C1307226AD4F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31262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B377-A4DE-4471-BF50-C527902101CF}" type="datetimeFigureOut">
              <a:rPr lang="pt-PT" smtClean="0"/>
              <a:t>01-08-2019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9C75A-2314-4AD6-98D3-22CBFA330F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05371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B377-A4DE-4471-BF50-C527902101CF}" type="datetimeFigureOut">
              <a:rPr lang="pt-PT" smtClean="0"/>
              <a:t>01-08-2019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9C75A-2314-4AD6-98D3-22CBFA330F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92921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B377-A4DE-4471-BF50-C527902101CF}" type="datetimeFigureOut">
              <a:rPr lang="pt-PT" smtClean="0"/>
              <a:t>01-08-2019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9C75A-2314-4AD6-98D3-22CBFA330F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0108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B377-A4DE-4471-BF50-C527902101CF}" type="datetimeFigureOut">
              <a:rPr lang="pt-PT" smtClean="0"/>
              <a:t>01-08-2019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9C75A-2314-4AD6-98D3-22CBFA330F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94626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B377-A4DE-4471-BF50-C527902101CF}" type="datetimeFigureOut">
              <a:rPr lang="pt-PT" smtClean="0"/>
              <a:t>01-08-2019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9C75A-2314-4AD6-98D3-22CBFA330F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13866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B377-A4DE-4471-BF50-C527902101CF}" type="datetimeFigureOut">
              <a:rPr lang="pt-PT" smtClean="0"/>
              <a:t>01-08-2019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9C75A-2314-4AD6-98D3-22CBFA330F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069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B377-A4DE-4471-BF50-C527902101CF}" type="datetimeFigureOut">
              <a:rPr lang="pt-PT" smtClean="0"/>
              <a:t>01-08-2019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9C75A-2314-4AD6-98D3-22CBFA330F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39176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B377-A4DE-4471-BF50-C527902101CF}" type="datetimeFigureOut">
              <a:rPr lang="pt-PT" smtClean="0"/>
              <a:t>01-08-2019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9C75A-2314-4AD6-98D3-22CBFA330F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10474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B377-A4DE-4471-BF50-C527902101CF}" type="datetimeFigureOut">
              <a:rPr lang="pt-PT" smtClean="0"/>
              <a:t>01-08-2019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9C75A-2314-4AD6-98D3-22CBFA330F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0317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B377-A4DE-4471-BF50-C527902101CF}" type="datetimeFigureOut">
              <a:rPr lang="pt-PT" smtClean="0"/>
              <a:t>01-08-2019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9C75A-2314-4AD6-98D3-22CBFA330F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58714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B377-A4DE-4471-BF50-C527902101CF}" type="datetimeFigureOut">
              <a:rPr lang="pt-PT" smtClean="0"/>
              <a:t>01-08-2019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9C75A-2314-4AD6-98D3-22CBFA330F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114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0B377-A4DE-4471-BF50-C527902101CF}" type="datetimeFigureOut">
              <a:rPr lang="pt-PT" smtClean="0"/>
              <a:t>01-08-2019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9C75A-2314-4AD6-98D3-22CBFA330F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9817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674640" cy="4525963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pPr marL="0" indent="0">
              <a:buNone/>
            </a:pPr>
            <a:r>
              <a:rPr lang="pt-PT" b="1" dirty="0" smtClean="0">
                <a:solidFill>
                  <a:schemeClr val="bg1"/>
                </a:solidFill>
              </a:rPr>
              <a:t>Leonor Trindade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6" name="Marcador de Posição de Conteúdo 5"/>
          <p:cNvSpPr>
            <a:spLocks noGrp="1"/>
          </p:cNvSpPr>
          <p:nvPr>
            <p:ph sz="half" idx="2"/>
          </p:nvPr>
        </p:nvSpPr>
        <p:spPr>
          <a:xfrm>
            <a:off x="3491880" y="1600200"/>
            <a:ext cx="5194920" cy="4525963"/>
          </a:xfrm>
        </p:spPr>
        <p:txBody>
          <a:bodyPr/>
          <a:lstStyle/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pPr marL="0" indent="0">
              <a:buNone/>
            </a:pPr>
            <a:r>
              <a:rPr lang="pt-PT" b="1" dirty="0" smtClean="0">
                <a:solidFill>
                  <a:schemeClr val="tx2">
                    <a:lumMod val="75000"/>
                  </a:schemeClr>
                </a:solidFill>
              </a:rPr>
              <a:t>Propriedade </a:t>
            </a:r>
            <a:r>
              <a:rPr lang="pt-PT" b="1" dirty="0">
                <a:solidFill>
                  <a:schemeClr val="tx2">
                    <a:lumMod val="75000"/>
                  </a:schemeClr>
                </a:solidFill>
              </a:rPr>
              <a:t>Industrial, </a:t>
            </a:r>
            <a:r>
              <a:rPr lang="pt-PT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PT" b="1" dirty="0">
                <a:solidFill>
                  <a:schemeClr val="tx2">
                    <a:lumMod val="75000"/>
                  </a:schemeClr>
                </a:solidFill>
              </a:rPr>
              <a:t>situação em Portugal </a:t>
            </a:r>
            <a:r>
              <a:rPr lang="pt-PT" b="1" dirty="0" smtClean="0">
                <a:solidFill>
                  <a:schemeClr val="tx2">
                    <a:lumMod val="75000"/>
                  </a:schemeClr>
                </a:solidFill>
              </a:rPr>
              <a:t>e desafios futuros </a:t>
            </a:r>
          </a:p>
          <a:p>
            <a:pPr marL="0" indent="0">
              <a:buNone/>
            </a:pPr>
            <a:endParaRPr lang="pt-PT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pt-P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pt-PT" sz="2000" dirty="0" smtClean="0">
                <a:solidFill>
                  <a:schemeClr val="tx2">
                    <a:lumMod val="75000"/>
                  </a:schemeClr>
                </a:solidFill>
              </a:rPr>
              <a:t>GEE 1 agosto 2019</a:t>
            </a:r>
            <a:endParaRPr lang="pt-PT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Imagem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2637790" cy="51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73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pt-PT" sz="2800" dirty="0" smtClean="0">
                <a:solidFill>
                  <a:schemeClr val="bg1"/>
                </a:solidFill>
              </a:rPr>
              <a:t>Evolução da Propriedade Industrial em Portugal</a:t>
            </a:r>
            <a:endParaRPr lang="pt-PT" sz="2800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2637790" cy="513080"/>
          </a:xfrm>
          <a:prstGeom prst="rect">
            <a:avLst/>
          </a:prstGeom>
        </p:spPr>
      </p:pic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7835203"/>
              </p:ext>
            </p:extLst>
          </p:nvPr>
        </p:nvGraphicFramePr>
        <p:xfrm>
          <a:off x="457200" y="1600200"/>
          <a:ext cx="8003232" cy="4277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522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pt-PT" sz="2800" dirty="0" smtClean="0">
                <a:solidFill>
                  <a:schemeClr val="bg1"/>
                </a:solidFill>
              </a:rPr>
              <a:t>Evolução da Propriedade Industrial em Portugal</a:t>
            </a:r>
            <a:endParaRPr lang="pt-PT" sz="2800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2637790" cy="513080"/>
          </a:xfrm>
          <a:prstGeom prst="rect">
            <a:avLst/>
          </a:prstGeom>
        </p:spPr>
      </p:pic>
      <p:graphicFrame>
        <p:nvGraphicFramePr>
          <p:cNvPr id="6" name="Marcador de Posição de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828467"/>
              </p:ext>
            </p:extLst>
          </p:nvPr>
        </p:nvGraphicFramePr>
        <p:xfrm>
          <a:off x="413657" y="1484785"/>
          <a:ext cx="4014327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91166"/>
            <a:ext cx="4152528" cy="296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615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pt-PT" sz="2800" dirty="0" smtClean="0">
                <a:solidFill>
                  <a:schemeClr val="bg1"/>
                </a:solidFill>
              </a:rPr>
              <a:t>Evolução da Propriedade Industrial em Portugal</a:t>
            </a:r>
            <a:endParaRPr lang="pt-PT" sz="2800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2637790" cy="513080"/>
          </a:xfrm>
          <a:prstGeom prst="rect">
            <a:avLst/>
          </a:prstGeom>
        </p:spPr>
      </p:pic>
      <p:graphicFrame>
        <p:nvGraphicFramePr>
          <p:cNvPr id="5" name="Marcador de Posição de Conteúdo 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2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8889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pt-PT" sz="2800" dirty="0" smtClean="0">
                <a:solidFill>
                  <a:schemeClr val="bg1"/>
                </a:solidFill>
              </a:rPr>
              <a:t>Evolução da Propriedade Industrial em Portugal</a:t>
            </a:r>
            <a:endParaRPr lang="pt-PT" sz="2800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2637790" cy="513080"/>
          </a:xfrm>
          <a:prstGeom prst="rect">
            <a:avLst/>
          </a:prstGeom>
        </p:spPr>
      </p:pic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2489"/>
              </p:ext>
            </p:extLst>
          </p:nvPr>
        </p:nvGraphicFramePr>
        <p:xfrm>
          <a:off x="323528" y="1556793"/>
          <a:ext cx="640871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ângulo 5"/>
          <p:cNvSpPr/>
          <p:nvPr/>
        </p:nvSpPr>
        <p:spPr>
          <a:xfrm>
            <a:off x="4716016" y="516537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1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</a:t>
            </a:r>
            <a:r>
              <a:rPr lang="pt-PT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Publicidade; gestão de negócios comerciais; administração comercial; trabalhos de </a:t>
            </a:r>
            <a:r>
              <a:rPr lang="pt-PT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escritório</a:t>
            </a:r>
          </a:p>
          <a:p>
            <a:r>
              <a:rPr lang="pt-PT" sz="12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 </a:t>
            </a:r>
            <a:r>
              <a:rPr lang="pt-PT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Educação; formação; divertimento; </a:t>
            </a:r>
            <a:r>
              <a:rPr lang="pt-PT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atividades</a:t>
            </a:r>
            <a:r>
              <a:rPr lang="pt-PT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desportivas e </a:t>
            </a:r>
            <a:r>
              <a:rPr lang="pt-PT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culturais</a:t>
            </a:r>
          </a:p>
          <a:p>
            <a:r>
              <a:rPr lang="pt-PT" sz="12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43 </a:t>
            </a:r>
            <a:r>
              <a:rPr lang="pt-PT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Serviços de restauração (alimentação); alojamento temporário </a:t>
            </a:r>
            <a:endParaRPr lang="pt-PT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PT" sz="12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</a:t>
            </a:r>
            <a:r>
              <a:rPr lang="pt-PT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PT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Bebidas alcoólicas (com </a:t>
            </a:r>
            <a:r>
              <a:rPr lang="pt-PT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exceção</a:t>
            </a:r>
            <a:r>
              <a:rPr lang="pt-PT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das cervejas); preparações alcoólicas para fazer bebidas 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3098698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pt-PT" sz="2800" dirty="0" smtClean="0">
                <a:solidFill>
                  <a:schemeClr val="bg1"/>
                </a:solidFill>
              </a:rPr>
              <a:t>A importância dos DPI para as empresas</a:t>
            </a:r>
            <a:endParaRPr lang="pt-PT" sz="2800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2637790" cy="51308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755576" y="1700808"/>
            <a:ext cx="7344816" cy="10587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" name="Rectângulo 5"/>
          <p:cNvSpPr/>
          <p:nvPr/>
        </p:nvSpPr>
        <p:spPr>
          <a:xfrm>
            <a:off x="899592" y="1682328"/>
            <a:ext cx="6768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altLang="pt-PT" sz="1600" dirty="0">
                <a:latin typeface="Tahoma" pitchFamily="34" charset="0"/>
                <a:cs typeface="Tahoma" pitchFamily="34" charset="0"/>
              </a:rPr>
              <a:t>Os DPI devem ser encarados na empresa como um activo estratégico que não importa apenas obter, mas que exige uma gestão cuidada, para que a empresa possa explorar todas as potencialidades que estes lhe oferecem no contexto da sua realidade competitiva</a:t>
            </a:r>
            <a:endParaRPr lang="pt-PT" sz="16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691903" y="3057061"/>
            <a:ext cx="5472162" cy="36004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xtLst/>
        </p:spPr>
        <p:txBody>
          <a:bodyPr lIns="92075" tIns="46038" rIns="92075" bIns="46038"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lnSpc>
                <a:spcPct val="114000"/>
              </a:lnSpc>
              <a:spcAft>
                <a:spcPts val="600"/>
              </a:spcAft>
              <a:buFontTx/>
              <a:buChar char="•"/>
            </a:pPr>
            <a:r>
              <a:rPr lang="pt-PT" altLang="pt-PT" sz="1400" b="1" dirty="0">
                <a:latin typeface="Tahoma" pitchFamily="34" charset="0"/>
                <a:cs typeface="Tahoma" pitchFamily="34" charset="0"/>
              </a:rPr>
              <a:t>Opção de proteger </a:t>
            </a:r>
            <a:r>
              <a:rPr lang="pt-PT" altLang="pt-PT" sz="1400" dirty="0">
                <a:latin typeface="Tahoma" pitchFamily="34" charset="0"/>
                <a:cs typeface="Tahoma" pitchFamily="34" charset="0"/>
              </a:rPr>
              <a:t>ou não proteger</a:t>
            </a:r>
          </a:p>
          <a:p>
            <a:pPr lvl="1" algn="just" eaLnBrk="1" hangingPunct="1">
              <a:lnSpc>
                <a:spcPct val="114000"/>
              </a:lnSpc>
              <a:spcAft>
                <a:spcPts val="600"/>
              </a:spcAft>
              <a:buFontTx/>
              <a:buChar char="•"/>
            </a:pPr>
            <a:r>
              <a:rPr lang="pt-PT" altLang="pt-PT" sz="1400" dirty="0">
                <a:latin typeface="Tahoma" pitchFamily="34" charset="0"/>
                <a:cs typeface="Tahoma" pitchFamily="34" charset="0"/>
              </a:rPr>
              <a:t>Escolha da </a:t>
            </a:r>
            <a:r>
              <a:rPr lang="pt-PT" altLang="pt-PT" sz="1400" b="1" dirty="0">
                <a:latin typeface="Tahoma" pitchFamily="34" charset="0"/>
                <a:cs typeface="Tahoma" pitchFamily="34" charset="0"/>
              </a:rPr>
              <a:t>modalidade</a:t>
            </a:r>
            <a:r>
              <a:rPr lang="pt-PT" altLang="pt-PT" sz="1400" dirty="0">
                <a:latin typeface="Tahoma" pitchFamily="34" charset="0"/>
                <a:cs typeface="Tahoma" pitchFamily="34" charset="0"/>
              </a:rPr>
              <a:t> ou modalidades de PI</a:t>
            </a:r>
          </a:p>
          <a:p>
            <a:pPr lvl="1" algn="just" eaLnBrk="1" hangingPunct="1">
              <a:lnSpc>
                <a:spcPct val="114000"/>
              </a:lnSpc>
              <a:spcAft>
                <a:spcPts val="600"/>
              </a:spcAft>
              <a:buFontTx/>
              <a:buChar char="•"/>
            </a:pPr>
            <a:r>
              <a:rPr lang="pt-PT" altLang="pt-PT" sz="1400" dirty="0">
                <a:latin typeface="Tahoma" pitchFamily="34" charset="0"/>
                <a:cs typeface="Tahoma" pitchFamily="34" charset="0"/>
              </a:rPr>
              <a:t>Escolha da </a:t>
            </a:r>
            <a:r>
              <a:rPr lang="pt-PT" altLang="pt-PT" sz="1400" b="1" dirty="0">
                <a:latin typeface="Tahoma" pitchFamily="34" charset="0"/>
                <a:cs typeface="Tahoma" pitchFamily="34" charset="0"/>
              </a:rPr>
              <a:t>via </a:t>
            </a:r>
            <a:r>
              <a:rPr lang="pt-PT" altLang="pt-PT" sz="1400" dirty="0">
                <a:latin typeface="Tahoma" pitchFamily="34" charset="0"/>
                <a:cs typeface="Tahoma" pitchFamily="34" charset="0"/>
              </a:rPr>
              <a:t>ou das vias de </a:t>
            </a:r>
            <a:r>
              <a:rPr lang="pt-PT" altLang="pt-PT" sz="1400" dirty="0" err="1">
                <a:latin typeface="Tahoma" pitchFamily="34" charset="0"/>
                <a:cs typeface="Tahoma" pitchFamily="34" charset="0"/>
              </a:rPr>
              <a:t>proteção</a:t>
            </a:r>
            <a:endParaRPr lang="pt-PT" altLang="pt-PT" sz="1400" dirty="0">
              <a:latin typeface="Tahoma" pitchFamily="34" charset="0"/>
              <a:cs typeface="Tahoma" pitchFamily="34" charset="0"/>
            </a:endParaRPr>
          </a:p>
          <a:p>
            <a:pPr lvl="1" algn="just" eaLnBrk="1" hangingPunct="1">
              <a:lnSpc>
                <a:spcPct val="114000"/>
              </a:lnSpc>
              <a:spcAft>
                <a:spcPts val="600"/>
              </a:spcAft>
              <a:buFontTx/>
              <a:buChar char="•"/>
            </a:pPr>
            <a:r>
              <a:rPr lang="pt-PT" altLang="pt-PT" sz="1400" dirty="0">
                <a:latin typeface="Tahoma" pitchFamily="34" charset="0"/>
                <a:cs typeface="Tahoma" pitchFamily="34" charset="0"/>
              </a:rPr>
              <a:t>Opção das formas contratuais para </a:t>
            </a:r>
            <a:r>
              <a:rPr lang="pt-PT" altLang="pt-PT" sz="1400" b="1" dirty="0">
                <a:latin typeface="Tahoma" pitchFamily="34" charset="0"/>
                <a:cs typeface="Tahoma" pitchFamily="34" charset="0"/>
              </a:rPr>
              <a:t>licenciar ou proteger informação</a:t>
            </a:r>
          </a:p>
          <a:p>
            <a:pPr lvl="1" algn="just" eaLnBrk="1" hangingPunct="1">
              <a:lnSpc>
                <a:spcPct val="114000"/>
              </a:lnSpc>
              <a:spcAft>
                <a:spcPts val="600"/>
              </a:spcAft>
              <a:buFontTx/>
              <a:buChar char="•"/>
            </a:pPr>
            <a:r>
              <a:rPr lang="pt-PT" altLang="pt-PT" sz="1400" b="1" dirty="0">
                <a:latin typeface="Tahoma" pitchFamily="34" charset="0"/>
                <a:cs typeface="Tahoma" pitchFamily="34" charset="0"/>
              </a:rPr>
              <a:t>Manutenção</a:t>
            </a:r>
            <a:r>
              <a:rPr lang="pt-PT" altLang="pt-PT" sz="1400" dirty="0">
                <a:latin typeface="Tahoma" pitchFamily="34" charset="0"/>
                <a:cs typeface="Tahoma" pitchFamily="34" charset="0"/>
              </a:rPr>
              <a:t> do direito em função do seu benefício/custo, o que implica </a:t>
            </a:r>
            <a:r>
              <a:rPr lang="pt-PT" altLang="pt-PT" sz="1400" b="1" dirty="0">
                <a:latin typeface="Tahoma" pitchFamily="34" charset="0"/>
                <a:cs typeface="Tahoma" pitchFamily="34" charset="0"/>
              </a:rPr>
              <a:t>avaliação</a:t>
            </a:r>
          </a:p>
          <a:p>
            <a:pPr lvl="1" algn="just" eaLnBrk="1" hangingPunct="1">
              <a:lnSpc>
                <a:spcPct val="114000"/>
              </a:lnSpc>
              <a:spcAft>
                <a:spcPts val="600"/>
              </a:spcAft>
              <a:buFontTx/>
              <a:buChar char="•"/>
            </a:pPr>
            <a:r>
              <a:rPr lang="pt-PT" altLang="pt-PT" sz="1400" b="1" dirty="0">
                <a:latin typeface="Tahoma" pitchFamily="34" charset="0"/>
                <a:cs typeface="Tahoma" pitchFamily="34" charset="0"/>
              </a:rPr>
              <a:t>Vigilância tecnológica </a:t>
            </a:r>
            <a:r>
              <a:rPr lang="pt-PT" altLang="pt-PT" sz="1400" dirty="0">
                <a:latin typeface="Tahoma" pitchFamily="34" charset="0"/>
                <a:cs typeface="Tahoma" pitchFamily="34" charset="0"/>
              </a:rPr>
              <a:t>e comercial de direitos oponentes</a:t>
            </a:r>
          </a:p>
          <a:p>
            <a:pPr lvl="1" algn="just" eaLnBrk="1" hangingPunct="1">
              <a:lnSpc>
                <a:spcPct val="114000"/>
              </a:lnSpc>
              <a:spcAft>
                <a:spcPts val="600"/>
              </a:spcAft>
              <a:buFontTx/>
              <a:buChar char="•"/>
            </a:pPr>
            <a:r>
              <a:rPr lang="pt-PT" altLang="pt-PT" sz="1400" b="1" dirty="0">
                <a:latin typeface="Tahoma" pitchFamily="34" charset="0"/>
                <a:cs typeface="Tahoma" pitchFamily="34" charset="0"/>
              </a:rPr>
              <a:t>Vigilância concorrencial </a:t>
            </a:r>
            <a:r>
              <a:rPr lang="pt-PT" altLang="pt-PT" sz="1400" dirty="0">
                <a:latin typeface="Tahoma" pitchFamily="34" charset="0"/>
                <a:cs typeface="Tahoma" pitchFamily="34" charset="0"/>
              </a:rPr>
              <a:t>a todos os níveis</a:t>
            </a:r>
          </a:p>
          <a:p>
            <a:pPr lvl="1" algn="just" eaLnBrk="1" hangingPunct="1">
              <a:lnSpc>
                <a:spcPct val="114000"/>
              </a:lnSpc>
              <a:spcAft>
                <a:spcPts val="600"/>
              </a:spcAft>
              <a:buFontTx/>
              <a:buChar char="•"/>
            </a:pPr>
            <a:r>
              <a:rPr lang="pt-PT" altLang="pt-PT" sz="1400" b="1" dirty="0" err="1">
                <a:latin typeface="Tahoma" pitchFamily="34" charset="0"/>
                <a:cs typeface="Tahoma" pitchFamily="34" charset="0"/>
              </a:rPr>
              <a:t>Prospetiva</a:t>
            </a:r>
            <a:r>
              <a:rPr lang="pt-PT" altLang="pt-PT" sz="1400" b="1" dirty="0">
                <a:latin typeface="Tahoma" pitchFamily="34" charset="0"/>
                <a:cs typeface="Tahoma" pitchFamily="34" charset="0"/>
              </a:rPr>
              <a:t> tecnológica </a:t>
            </a:r>
            <a:r>
              <a:rPr lang="pt-PT" altLang="pt-PT" sz="1400" dirty="0">
                <a:latin typeface="Tahoma" pitchFamily="34" charset="0"/>
                <a:cs typeface="Tahoma" pitchFamily="34" charset="0"/>
              </a:rPr>
              <a:t>e comercial que inspire a sua substituição e defesa dos DPI</a:t>
            </a:r>
          </a:p>
        </p:txBody>
      </p:sp>
    </p:spTree>
    <p:extLst>
      <p:ext uri="{BB962C8B-B14F-4D97-AF65-F5344CB8AC3E}">
        <p14:creationId xmlns:p14="http://schemas.microsoft.com/office/powerpoint/2010/main" val="293522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pt-PT" sz="2800" dirty="0" smtClean="0">
                <a:solidFill>
                  <a:schemeClr val="bg1"/>
                </a:solidFill>
              </a:rPr>
              <a:t>A importância dos DPI nas empresas</a:t>
            </a:r>
            <a:endParaRPr lang="pt-PT" sz="2800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2637790" cy="513080"/>
          </a:xfrm>
          <a:prstGeom prst="rect">
            <a:avLst/>
          </a:prstGeom>
        </p:spPr>
      </p:pic>
      <p:sp>
        <p:nvSpPr>
          <p:cNvPr id="5" name="Rectangle 3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Clr>
                <a:srgbClr val="99CC00"/>
              </a:buClr>
              <a:buNone/>
              <a:defRPr/>
            </a:pPr>
            <a:r>
              <a:rPr lang="pt-P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Globalmente: representam um direito legal único e um instrumento de diferenciação, reforçando a competitividade da empresa e gerando valor</a:t>
            </a:r>
          </a:p>
          <a:p>
            <a:pPr marL="400050" lvl="1" indent="0">
              <a:lnSpc>
                <a:spcPct val="150000"/>
              </a:lnSpc>
              <a:spcAft>
                <a:spcPts val="600"/>
              </a:spcAft>
              <a:buClr>
                <a:srgbClr val="99CC00"/>
              </a:buClr>
              <a:buNone/>
              <a:defRPr/>
            </a:pPr>
            <a:r>
              <a:rPr lang="pt-PT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Através </a:t>
            </a:r>
            <a:r>
              <a:rPr lang="pt-PT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da </a:t>
            </a:r>
            <a:r>
              <a:rPr lang="pt-PT" sz="18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Marca</a:t>
            </a:r>
            <a:r>
              <a:rPr lang="pt-PT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: facilitam a distribuição comercial, ampliam o conceito de negócio, permitem a identificação e a diferenciação do produto no mercado</a:t>
            </a:r>
          </a:p>
          <a:p>
            <a:pPr marL="400050" lvl="1" indent="0">
              <a:lnSpc>
                <a:spcPct val="150000"/>
              </a:lnSpc>
              <a:spcAft>
                <a:spcPts val="600"/>
              </a:spcAft>
              <a:buClr>
                <a:srgbClr val="99CC00"/>
              </a:buClr>
              <a:buNone/>
              <a:defRPr/>
            </a:pPr>
            <a:r>
              <a:rPr lang="pt-PT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Através do </a:t>
            </a:r>
            <a:r>
              <a:rPr lang="pt-PT" sz="18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Desenho ou Modelo</a:t>
            </a:r>
            <a:r>
              <a:rPr lang="pt-PT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: estimulam elementos de sedução estética e otimizam a combinação funcional entre conforto e </a:t>
            </a:r>
            <a:r>
              <a:rPr lang="pt-PT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segurança</a:t>
            </a:r>
          </a:p>
          <a:p>
            <a:pPr marL="400050" lvl="1" indent="0">
              <a:lnSpc>
                <a:spcPct val="150000"/>
              </a:lnSpc>
              <a:spcAft>
                <a:spcPts val="600"/>
              </a:spcAft>
              <a:buClr>
                <a:srgbClr val="99CC00"/>
              </a:buClr>
              <a:buNone/>
              <a:defRPr/>
            </a:pPr>
            <a:r>
              <a:rPr lang="pt-PT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Através das </a:t>
            </a:r>
            <a:r>
              <a:rPr lang="pt-PT" sz="18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Patentes</a:t>
            </a:r>
            <a:r>
              <a:rPr lang="pt-PT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viabilizam economicamente o esforço de I&amp;D, estimulam as </a:t>
            </a:r>
            <a:r>
              <a:rPr lang="pt-PT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atividades</a:t>
            </a:r>
            <a:r>
              <a:rPr lang="pt-PT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pt-PT" sz="18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I&amp;D e potenciam as relações de rede</a:t>
            </a:r>
            <a:endParaRPr lang="pt-PT" sz="1800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752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2637790" cy="51308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642" y="1484785"/>
            <a:ext cx="3780572" cy="327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28" y="5136336"/>
            <a:ext cx="5646457" cy="125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https://pt.bordallopinheiro.com/content/images/thumbs/00003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" name="AutoShape 6" descr="https://pt.bordallopinheiro.com/content/images/thumbs/000037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323104" cy="43691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pt-PT" sz="2800" dirty="0" err="1">
                <a:solidFill>
                  <a:schemeClr val="bg1"/>
                </a:solidFill>
              </a:rPr>
              <a:t>C</a:t>
            </a:r>
            <a:r>
              <a:rPr lang="pt-PT" sz="2800" dirty="0" err="1" smtClean="0">
                <a:solidFill>
                  <a:schemeClr val="bg1"/>
                </a:solidFill>
              </a:rPr>
              <a:t>ontrafação</a:t>
            </a:r>
            <a:endParaRPr lang="pt-PT" sz="28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84783"/>
            <a:ext cx="4865956" cy="327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045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2637790" cy="51308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640235"/>
            <a:ext cx="6019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204864"/>
            <a:ext cx="60198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88640"/>
            <a:ext cx="22098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796136" y="5517232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EUIPO -Relatório de 2018</a:t>
            </a:r>
            <a:endParaRPr lang="pt-PT" sz="1400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89040" y="979214"/>
            <a:ext cx="7971392" cy="361554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pt-PT" sz="2400" dirty="0" smtClean="0">
                <a:solidFill>
                  <a:schemeClr val="bg1"/>
                </a:solidFill>
              </a:rPr>
              <a:t>Flash dados internacionais</a:t>
            </a:r>
            <a:endParaRPr lang="pt-PT" sz="2400" dirty="0">
              <a:solidFill>
                <a:schemeClr val="bg1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19748" y="1640234"/>
            <a:ext cx="1008112" cy="3714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dirty="0" smtClean="0">
                <a:solidFill>
                  <a:schemeClr val="bg1"/>
                </a:solidFill>
              </a:rPr>
              <a:t>2018</a:t>
            </a:r>
            <a:endParaRPr lang="pt-P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399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2637790" cy="51308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50" y="1596900"/>
            <a:ext cx="31051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91" y="1596900"/>
            <a:ext cx="2803521" cy="210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45024"/>
            <a:ext cx="322548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75" y="188640"/>
            <a:ext cx="1519610" cy="73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893" y="6093296"/>
            <a:ext cx="1729143" cy="23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78950" y="1052736"/>
            <a:ext cx="7971392" cy="361554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pt-PT" sz="2400" dirty="0" smtClean="0">
                <a:solidFill>
                  <a:schemeClr val="bg1"/>
                </a:solidFill>
              </a:rPr>
              <a:t>Flash dados internacionais</a:t>
            </a:r>
            <a:endParaRPr lang="pt-P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677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2637790" cy="51308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330517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608" y="188641"/>
            <a:ext cx="1447601" cy="70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949280"/>
            <a:ext cx="1703065" cy="23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95536" y="979214"/>
            <a:ext cx="8064896" cy="361554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pt-PT" sz="2400" dirty="0" smtClean="0">
                <a:solidFill>
                  <a:schemeClr val="bg1"/>
                </a:solidFill>
              </a:rPr>
              <a:t>Flash dados internacionais</a:t>
            </a:r>
            <a:endParaRPr lang="pt-P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677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algn="just"/>
            <a:r>
              <a:rPr lang="pt-PT" altLang="pt-PT" sz="2000" dirty="0">
                <a:latin typeface="Tahoma" pitchFamily="34" charset="0"/>
              </a:rPr>
              <a:t>Num mercado cada </a:t>
            </a:r>
            <a:r>
              <a:rPr lang="pt-PT" altLang="pt-PT" sz="2000" dirty="0" smtClean="0">
                <a:latin typeface="Tahoma" pitchFamily="34" charset="0"/>
              </a:rPr>
              <a:t> concorrencial </a:t>
            </a:r>
            <a:r>
              <a:rPr lang="pt-PT" altLang="pt-PT" sz="2000" b="1" dirty="0" smtClean="0">
                <a:latin typeface="Tahoma" pitchFamily="34" charset="0"/>
              </a:rPr>
              <a:t>há </a:t>
            </a:r>
            <a:r>
              <a:rPr lang="pt-PT" altLang="pt-PT" sz="2000" b="1" dirty="0">
                <a:latin typeface="Tahoma" pitchFamily="34" charset="0"/>
              </a:rPr>
              <a:t>que saber </a:t>
            </a:r>
            <a:r>
              <a:rPr lang="pt-PT" altLang="pt-PT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diferenciar</a:t>
            </a:r>
            <a:r>
              <a:rPr lang="pt-PT" altLang="pt-PT" sz="20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.</a:t>
            </a:r>
          </a:p>
          <a:p>
            <a:pPr algn="just"/>
            <a:endParaRPr lang="pt-PT" altLang="pt-PT" sz="2000" b="1" dirty="0">
              <a:solidFill>
                <a:schemeClr val="tx2">
                  <a:lumMod val="75000"/>
                </a:schemeClr>
              </a:solidFill>
              <a:latin typeface="Tahoma" pitchFamily="34" charset="0"/>
            </a:endParaRPr>
          </a:p>
          <a:p>
            <a:pPr marL="0" indent="0" algn="just">
              <a:buNone/>
            </a:pPr>
            <a:endParaRPr lang="pt-PT" altLang="pt-PT" sz="2000" dirty="0">
              <a:latin typeface="Tahoma" pitchFamily="34" charset="0"/>
            </a:endParaRPr>
          </a:p>
          <a:p>
            <a:pPr algn="just"/>
            <a:r>
              <a:rPr lang="pt-PT" altLang="pt-PT" sz="2000" dirty="0">
                <a:latin typeface="Tahoma" pitchFamily="34" charset="0"/>
              </a:rPr>
              <a:t>Mas para rendibilizar a aposta na inovação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pt-PT" altLang="pt-PT" sz="2000" dirty="0" smtClean="0">
                <a:latin typeface="Tahoma" pitchFamily="34" charset="0"/>
              </a:rPr>
              <a:t>    …</a:t>
            </a:r>
            <a:r>
              <a:rPr lang="pt-PT" altLang="pt-PT" sz="2000" b="1" dirty="0" smtClean="0">
                <a:latin typeface="Tahoma" pitchFamily="34" charset="0"/>
              </a:rPr>
              <a:t>há </a:t>
            </a:r>
            <a:r>
              <a:rPr lang="pt-PT" altLang="pt-PT" sz="2000" b="1" dirty="0">
                <a:latin typeface="Tahoma" pitchFamily="34" charset="0"/>
              </a:rPr>
              <a:t>que garantir o </a:t>
            </a:r>
            <a:r>
              <a:rPr lang="pt-PT" altLang="pt-PT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exclusivo legal</a:t>
            </a:r>
            <a:r>
              <a:rPr lang="pt-PT" altLang="pt-PT" sz="2000" b="1" dirty="0">
                <a:latin typeface="Tahoma" pitchFamily="34" charset="0"/>
              </a:rPr>
              <a:t>.</a:t>
            </a:r>
            <a:endParaRPr lang="pt-PT" altLang="pt-PT" sz="2000" dirty="0">
              <a:latin typeface="Tahoma" pitchFamily="34" charset="0"/>
            </a:endParaRPr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2637790" cy="513080"/>
          </a:xfrm>
          <a:prstGeom prst="rect">
            <a:avLst/>
          </a:prstGeom>
        </p:spPr>
      </p:pic>
      <p:pic>
        <p:nvPicPr>
          <p:cNvPr id="5" name="Picture 3" descr="differentia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84784"/>
            <a:ext cx="1053141" cy="109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hamada rectangular arredondada 1"/>
          <p:cNvSpPr/>
          <p:nvPr/>
        </p:nvSpPr>
        <p:spPr>
          <a:xfrm>
            <a:off x="2133228" y="3502156"/>
            <a:ext cx="4960033" cy="2203794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ctângulo 6"/>
          <p:cNvSpPr/>
          <p:nvPr/>
        </p:nvSpPr>
        <p:spPr>
          <a:xfrm>
            <a:off x="2327245" y="3673477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PT" dirty="0"/>
              <a:t>O termo Propriedade Intelectual é usado para designar a área do Direito que cuida da </a:t>
            </a:r>
            <a:r>
              <a:rPr lang="pt-PT" dirty="0" err="1"/>
              <a:t>proteção</a:t>
            </a:r>
            <a:r>
              <a:rPr lang="pt-PT" dirty="0"/>
              <a:t> às criações do homem nas áreas técnico-científica, literária e artística e também àquelas relacionadas à indústria, nas invenções, inovações, processos e design de um modo geral. </a:t>
            </a:r>
            <a:r>
              <a:rPr lang="pt-PT" sz="1400" dirty="0"/>
              <a:t>(LIMA, 2006, </a:t>
            </a:r>
            <a:r>
              <a:rPr lang="pt-PT" sz="1400" dirty="0" smtClean="0"/>
              <a:t>p.31)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1933380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2637790" cy="51308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1512167" cy="107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6021288"/>
            <a:ext cx="1097001" cy="34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5791200" cy="544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95536" y="1085024"/>
            <a:ext cx="8064896" cy="361554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pt-PT" sz="2400" dirty="0" smtClean="0">
                <a:solidFill>
                  <a:schemeClr val="bg1"/>
                </a:solidFill>
              </a:rPr>
              <a:t>Flash dados internacionais</a:t>
            </a:r>
            <a:endParaRPr lang="pt-P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769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2637790" cy="5130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6" y="1983132"/>
            <a:ext cx="9076014" cy="421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058" y="-6568"/>
            <a:ext cx="1656184" cy="117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6036656"/>
            <a:ext cx="1097001" cy="34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95536" y="1085024"/>
            <a:ext cx="8109706" cy="361554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pt-PT" sz="2400" dirty="0" smtClean="0">
                <a:solidFill>
                  <a:schemeClr val="bg1"/>
                </a:solidFill>
              </a:rPr>
              <a:t>Flash dados internacionais</a:t>
            </a:r>
            <a:endParaRPr lang="pt-P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15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2637790" cy="51308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962148"/>
            <a:ext cx="8640960" cy="411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1846"/>
            <a:ext cx="1656184" cy="117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6036656"/>
            <a:ext cx="1097001" cy="34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95537" y="1291594"/>
            <a:ext cx="8064896" cy="361554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pt-PT" sz="2400" dirty="0" smtClean="0">
                <a:solidFill>
                  <a:schemeClr val="bg1"/>
                </a:solidFill>
              </a:rPr>
              <a:t>Flash dados internacionais</a:t>
            </a:r>
            <a:endParaRPr lang="pt-P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677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mada rectangular arredondada 5"/>
          <p:cNvSpPr/>
          <p:nvPr/>
        </p:nvSpPr>
        <p:spPr>
          <a:xfrm>
            <a:off x="971600" y="4015747"/>
            <a:ext cx="7056784" cy="2088232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pt-PT" sz="2800" dirty="0" smtClean="0">
                <a:solidFill>
                  <a:schemeClr val="bg1"/>
                </a:solidFill>
              </a:rPr>
              <a:t>Desafios da Propriedade Industrial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13115" y="1556792"/>
            <a:ext cx="8229600" cy="2548880"/>
          </a:xfrm>
        </p:spPr>
        <p:txBody>
          <a:bodyPr/>
          <a:lstStyle/>
          <a:p>
            <a:endParaRPr lang="pt-PT" dirty="0" smtClean="0"/>
          </a:p>
          <a:p>
            <a:pPr marL="0" indent="0">
              <a:buNone/>
            </a:pPr>
            <a:r>
              <a:rPr lang="pt-PT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Sistema de PI / Estado Social </a:t>
            </a:r>
          </a:p>
          <a:p>
            <a:pPr marL="0" indent="0">
              <a:buNone/>
            </a:pPr>
            <a:r>
              <a:rPr lang="pt-PT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  <a:r>
              <a:rPr lang="pt-PT" sz="1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pt-PT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pt-PT" sz="1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ivulgação do conhecimento</a:t>
            </a:r>
          </a:p>
          <a:p>
            <a:pPr marL="0" indent="0">
              <a:buNone/>
            </a:pPr>
            <a:r>
              <a:rPr lang="pt-PT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PT" sz="1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. Medicamentos / Recursos genéticos</a:t>
            </a:r>
          </a:p>
          <a:p>
            <a:pPr marL="0" indent="0">
              <a:buNone/>
            </a:pPr>
            <a:r>
              <a:rPr lang="pt-PT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PT" sz="1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. Alimentos geneticamente modificados</a:t>
            </a:r>
            <a:endParaRPr lang="pt-PT" sz="28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2637790" cy="513080"/>
          </a:xfrm>
          <a:prstGeom prst="rect">
            <a:avLst/>
          </a:prstGeom>
        </p:spPr>
      </p:pic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1403648" y="4181467"/>
            <a:ext cx="6408712" cy="175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PT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Declaração de Doha sobre o Acordo TRIPS e Saúde Pública, </a:t>
            </a:r>
            <a:r>
              <a:rPr lang="pt-PT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adotada</a:t>
            </a:r>
            <a:r>
              <a:rPr lang="pt-PT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IV Conferência Ministerial da OMC, de 09 a 14 de </a:t>
            </a:r>
            <a:r>
              <a:rPr lang="pt-PT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novembro</a:t>
            </a:r>
            <a:r>
              <a:rPr lang="pt-PT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2001, representou uma mudança de paradigma nas relações comerciais internacionais, ao reconhecer que os direitos de propriedade intelectual não são absolutos, nem superiores, aos outros direitos fundamentais. Reconheceu, ainda, a gravidade dos problemas de saúde pública que afligem países pouco desenvolvidos e em desenvolvimento (como </a:t>
            </a:r>
            <a:r>
              <a:rPr lang="pt-PT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Aids</a:t>
            </a:r>
            <a:r>
              <a:rPr lang="pt-PT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tuberculose, malária e outras epidemias), </a:t>
            </a:r>
            <a:r>
              <a:rPr lang="pt-PT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refletindo</a:t>
            </a:r>
            <a:r>
              <a:rPr lang="pt-PT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preocupações desses países sobre as implicações do acordo TRIPS em relação à saúde pública em geral. (PIOVESAN, 2007, p.24).</a:t>
            </a:r>
            <a:endParaRPr lang="pt-PT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872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mada em forma de nuvem 6"/>
          <p:cNvSpPr/>
          <p:nvPr/>
        </p:nvSpPr>
        <p:spPr>
          <a:xfrm>
            <a:off x="1907704" y="3573016"/>
            <a:ext cx="5184576" cy="2304256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pt-PT" sz="2800" dirty="0" smtClean="0">
                <a:solidFill>
                  <a:schemeClr val="bg1"/>
                </a:solidFill>
              </a:rPr>
              <a:t>Desafios da Propriedade Industrial</a:t>
            </a:r>
            <a:endParaRPr lang="pt-PT" sz="2800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2637790" cy="513080"/>
          </a:xfrm>
          <a:prstGeom prst="rect">
            <a:avLst/>
          </a:prstGeom>
        </p:spPr>
      </p:pic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PT" sz="18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pt-PT" sz="18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Alteração geográfica da inovação</a:t>
            </a:r>
          </a:p>
          <a:p>
            <a:pPr marL="0" indent="0">
              <a:buNone/>
            </a:pPr>
            <a:r>
              <a:rPr lang="pt-PT" sz="18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Natureza global do comércio / organização empresas</a:t>
            </a:r>
          </a:p>
          <a:p>
            <a:pPr marL="0" indent="0">
              <a:buNone/>
            </a:pPr>
            <a:r>
              <a:rPr lang="pt-PT" sz="18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</a:t>
            </a:r>
            <a:r>
              <a:rPr lang="pt-PT" sz="1800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innovation</a:t>
            </a:r>
            <a:endParaRPr lang="pt-PT" sz="18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pt-PT" sz="18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Inteligência artificial </a:t>
            </a:r>
          </a:p>
          <a:p>
            <a:pPr marL="0" indent="0">
              <a:buNone/>
            </a:pPr>
            <a:endParaRPr lang="pt-PT" sz="18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pt-PT" sz="18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pt-PT" sz="18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pt-PT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PT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PI   uma questão  técnica e jurídica  ?</a:t>
            </a:r>
          </a:p>
          <a:p>
            <a:pPr marL="0" indent="0">
              <a:buNone/>
            </a:pPr>
            <a:r>
              <a:rPr lang="pt-PT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PI    uma questão politica  ?</a:t>
            </a:r>
            <a:endParaRPr lang="pt-PT" sz="18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79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980728"/>
            <a:ext cx="8232775" cy="43691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pt-PT" sz="2800" b="1" dirty="0" smtClean="0">
                <a:solidFill>
                  <a:schemeClr val="bg1"/>
                </a:solidFill>
              </a:rPr>
              <a:t>PROPRIEDADE INTELECTUAL</a:t>
            </a:r>
            <a:endParaRPr lang="pt-PT" sz="2800" b="1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2637790" cy="513080"/>
          </a:xfrm>
          <a:prstGeom prst="rect">
            <a:avLst/>
          </a:prstGeom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90152" y="1714385"/>
            <a:ext cx="4032250" cy="366713"/>
          </a:xfrm>
          <a:prstGeom prst="rect">
            <a:avLst/>
          </a:prstGeom>
          <a:solidFill>
            <a:schemeClr val="bg1">
              <a:alpha val="79999"/>
            </a:schemeClr>
          </a:solidFill>
          <a:ln w="38100">
            <a:solidFill>
              <a:schemeClr val="tx2"/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PT" altLang="pt-PT" b="1" dirty="0"/>
              <a:t>PROPRIEDADE INDUSTRIAL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643438" y="1714386"/>
            <a:ext cx="4032250" cy="366713"/>
          </a:xfrm>
          <a:prstGeom prst="rect">
            <a:avLst/>
          </a:prstGeom>
          <a:solidFill>
            <a:schemeClr val="bg1">
              <a:alpha val="79999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PT" altLang="pt-PT" b="1" dirty="0"/>
              <a:t>DIREITOS DE AUTOR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idx="1"/>
          </p:nvPr>
        </p:nvSpPr>
        <p:spPr bwMode="auto">
          <a:xfrm>
            <a:off x="634069" y="2520773"/>
            <a:ext cx="3744416" cy="32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10000"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lvl="1" eaLnBrk="1" hangingPunct="1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PT" altLang="pt-PT" dirty="0" smtClean="0"/>
              <a:t>Patentes </a:t>
            </a:r>
            <a:endParaRPr lang="pt-PT" altLang="pt-PT" dirty="0"/>
          </a:p>
          <a:p>
            <a:pPr lvl="1" eaLnBrk="1" hangingPunct="1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PT" altLang="pt-PT" dirty="0"/>
              <a:t>Modelos de Utilidade</a:t>
            </a:r>
          </a:p>
          <a:p>
            <a:pPr lvl="1" eaLnBrk="1" hangingPunct="1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PT" altLang="pt-PT" dirty="0"/>
              <a:t>Segredo de Negócio</a:t>
            </a:r>
          </a:p>
          <a:p>
            <a:pPr lvl="1" eaLnBrk="1" hangingPunct="1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PT" altLang="pt-PT" dirty="0"/>
              <a:t>Marcas</a:t>
            </a:r>
          </a:p>
          <a:p>
            <a:pPr lvl="1" eaLnBrk="1" hangingPunct="1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PT" altLang="pt-PT" dirty="0"/>
              <a:t>Desenhos ou Modelos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651375" y="2492375"/>
            <a:ext cx="40386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pt-PT" altLang="pt-PT" dirty="0"/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pt-PT" altLang="pt-PT" sz="2400" dirty="0"/>
              <a:t>Literatura</a:t>
            </a:r>
          </a:p>
          <a:p>
            <a:pPr lvl="1" eaLnBrk="1" hangingPunct="1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PT" altLang="pt-PT" sz="2400" dirty="0"/>
              <a:t>Música</a:t>
            </a:r>
          </a:p>
          <a:p>
            <a:pPr lvl="1" eaLnBrk="1" hangingPunct="1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PT" altLang="pt-PT" sz="2400" dirty="0"/>
              <a:t>Fotografia</a:t>
            </a:r>
          </a:p>
          <a:p>
            <a:pPr lvl="1" eaLnBrk="1" hangingPunct="1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PT" altLang="pt-PT" sz="2400" dirty="0"/>
              <a:t>Pintura</a:t>
            </a:r>
          </a:p>
          <a:p>
            <a:pPr lvl="1" eaLnBrk="1" hangingPunct="1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PT" altLang="pt-PT" sz="2400" dirty="0" err="1" smtClean="0"/>
              <a:t>Sotware</a:t>
            </a:r>
            <a:endParaRPr lang="pt-PT" altLang="pt-PT" sz="2400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pt-PT" altLang="pt-PT" dirty="0"/>
          </a:p>
        </p:txBody>
      </p:sp>
      <p:pic>
        <p:nvPicPr>
          <p:cNvPr id="9" name="Picture 12" descr="inpi - instituto nacional da propriedade industr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127" y="5527676"/>
            <a:ext cx="22653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Logotipo da IG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229226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935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pt-PT" sz="2800" dirty="0" smtClean="0">
                <a:solidFill>
                  <a:schemeClr val="bg1"/>
                </a:solidFill>
              </a:rPr>
              <a:t>Propriedade industrial </a:t>
            </a:r>
            <a:r>
              <a:rPr lang="pt-PT" sz="2800" dirty="0" err="1" smtClean="0">
                <a:solidFill>
                  <a:schemeClr val="bg1"/>
                </a:solidFill>
              </a:rPr>
              <a:t>vs</a:t>
            </a:r>
            <a:r>
              <a:rPr lang="pt-PT" sz="2800" dirty="0" smtClean="0">
                <a:solidFill>
                  <a:schemeClr val="bg1"/>
                </a:solidFill>
              </a:rPr>
              <a:t> inovação</a:t>
            </a:r>
            <a:endParaRPr lang="pt-PT" sz="2800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2637790" cy="513080"/>
          </a:xfrm>
          <a:prstGeom prst="rect">
            <a:avLst/>
          </a:prstGeom>
        </p:spPr>
      </p:pic>
      <p:sp>
        <p:nvSpPr>
          <p:cNvPr id="9" name="Rectângulo arredondado 8"/>
          <p:cNvSpPr/>
          <p:nvPr/>
        </p:nvSpPr>
        <p:spPr>
          <a:xfrm>
            <a:off x="843065" y="1700808"/>
            <a:ext cx="2160240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2"/>
                </a:solidFill>
              </a:rPr>
              <a:t>Tipo de inovação</a:t>
            </a:r>
            <a:endParaRPr lang="pt-PT" b="1" dirty="0"/>
          </a:p>
        </p:txBody>
      </p:sp>
      <p:sp>
        <p:nvSpPr>
          <p:cNvPr id="16" name="Rectângulo arredondado 15"/>
          <p:cNvSpPr/>
          <p:nvPr/>
        </p:nvSpPr>
        <p:spPr>
          <a:xfrm>
            <a:off x="6444208" y="1632248"/>
            <a:ext cx="2160240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2"/>
                </a:solidFill>
              </a:rPr>
              <a:t>Modalidade de </a:t>
            </a:r>
            <a:r>
              <a:rPr lang="pt-PT" b="1" dirty="0" err="1" smtClean="0">
                <a:solidFill>
                  <a:schemeClr val="tx2"/>
                </a:solidFill>
              </a:rPr>
              <a:t>proteção</a:t>
            </a:r>
            <a:endParaRPr lang="pt-PT" b="1" dirty="0"/>
          </a:p>
        </p:txBody>
      </p:sp>
      <p:sp>
        <p:nvSpPr>
          <p:cNvPr id="17" name="Rectângulo arredondado 16"/>
          <p:cNvSpPr/>
          <p:nvPr/>
        </p:nvSpPr>
        <p:spPr>
          <a:xfrm>
            <a:off x="3779912" y="1632248"/>
            <a:ext cx="2160240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err="1" smtClean="0">
                <a:solidFill>
                  <a:schemeClr val="tx2"/>
                </a:solidFill>
              </a:rPr>
              <a:t>Objeto</a:t>
            </a:r>
            <a:r>
              <a:rPr lang="pt-PT" b="1" dirty="0" smtClean="0">
                <a:solidFill>
                  <a:schemeClr val="tx2"/>
                </a:solidFill>
              </a:rPr>
              <a:t> de </a:t>
            </a:r>
            <a:r>
              <a:rPr lang="pt-PT" b="1" dirty="0" err="1" smtClean="0">
                <a:solidFill>
                  <a:schemeClr val="tx2"/>
                </a:solidFill>
              </a:rPr>
              <a:t>proteção</a:t>
            </a:r>
            <a:endParaRPr lang="pt-PT" b="1" dirty="0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782718" y="2873114"/>
            <a:ext cx="22205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PT" altLang="pt-PT" sz="1600" dirty="0">
                <a:latin typeface="Tahoma" pitchFamily="34" charset="0"/>
                <a:cs typeface="Tahoma" pitchFamily="34" charset="0"/>
              </a:rPr>
              <a:t>Produto ou Processo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940756" y="3962400"/>
            <a:ext cx="982276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PT" altLang="pt-PT" sz="1600" dirty="0">
                <a:latin typeface="Tahoma" pitchFamily="34" charset="0"/>
                <a:cs typeface="Tahoma" pitchFamily="34" charset="0"/>
              </a:rPr>
              <a:t>Design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940756" y="5004322"/>
            <a:ext cx="1296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PT" altLang="pt-PT" sz="1600" dirty="0">
                <a:latin typeface="Tahoma" pitchFamily="34" charset="0"/>
                <a:cs typeface="Tahoma" pitchFamily="34" charset="0"/>
              </a:rPr>
              <a:t>Marketing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924300" y="2899683"/>
            <a:ext cx="1225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PT" altLang="pt-PT" sz="1600" dirty="0">
                <a:latin typeface="Tahoma" pitchFamily="34" charset="0"/>
                <a:cs typeface="Tahoma" pitchFamily="34" charset="0"/>
              </a:rPr>
              <a:t>Invenção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3845345" y="4006208"/>
            <a:ext cx="20158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PT" altLang="pt-PT" sz="1600" dirty="0">
                <a:latin typeface="Tahoma" pitchFamily="34" charset="0"/>
                <a:cs typeface="Tahoma" pitchFamily="34" charset="0"/>
              </a:rPr>
              <a:t>Aparência estética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3852106" y="4881004"/>
            <a:ext cx="20158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PT" altLang="pt-PT" sz="1600" dirty="0">
                <a:latin typeface="Tahoma" pitchFamily="34" charset="0"/>
                <a:cs typeface="Tahoma" pitchFamily="34" charset="0"/>
              </a:rPr>
              <a:t>Identificação de origem empresarial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6264646" y="2860904"/>
            <a:ext cx="2519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PT" altLang="pt-PT" sz="16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Patente ou Modelo de Utilidade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6264646" y="3963988"/>
            <a:ext cx="27098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PT" altLang="pt-PT" sz="16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Desenho ou Modelo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6372200" y="4889699"/>
            <a:ext cx="2913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PT" altLang="pt-PT" sz="16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Sinal distintivo do comércio </a:t>
            </a:r>
            <a:r>
              <a:rPr lang="pt-PT" altLang="pt-PT" sz="16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(ex.: </a:t>
            </a:r>
            <a:r>
              <a:rPr lang="pt-PT" altLang="pt-PT" sz="16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marca)</a:t>
            </a: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3080657" y="2961977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endParaRPr lang="pt-PT" altLang="pt-PT" sz="1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AutoShape 4"/>
          <p:cNvSpPr>
            <a:spLocks noChangeArrowheads="1"/>
          </p:cNvSpPr>
          <p:nvPr/>
        </p:nvSpPr>
        <p:spPr bwMode="auto">
          <a:xfrm>
            <a:off x="3124200" y="4061185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endParaRPr lang="pt-PT" altLang="pt-PT" sz="1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auto">
          <a:xfrm>
            <a:off x="5526495" y="3011644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endParaRPr lang="pt-PT" altLang="pt-PT" sz="1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auto">
          <a:xfrm>
            <a:off x="5755095" y="4050847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endParaRPr lang="pt-PT" altLang="pt-PT" sz="1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AutoShape 4"/>
          <p:cNvSpPr>
            <a:spLocks noChangeArrowheads="1"/>
          </p:cNvSpPr>
          <p:nvPr/>
        </p:nvSpPr>
        <p:spPr bwMode="auto">
          <a:xfrm>
            <a:off x="3145971" y="5059091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endParaRPr lang="pt-PT" altLang="pt-PT" sz="1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AutoShape 4"/>
          <p:cNvSpPr>
            <a:spLocks noChangeArrowheads="1"/>
          </p:cNvSpPr>
          <p:nvPr/>
        </p:nvSpPr>
        <p:spPr bwMode="auto">
          <a:xfrm>
            <a:off x="5807446" y="5081815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endParaRPr lang="pt-PT" altLang="pt-PT" sz="160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69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pt-PT" sz="2800" dirty="0" smtClean="0">
                <a:solidFill>
                  <a:schemeClr val="bg1"/>
                </a:solidFill>
              </a:rPr>
              <a:t>Patentes e Modelos de Utilidade</a:t>
            </a:r>
            <a:endParaRPr lang="pt-PT" sz="2800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2637790" cy="513080"/>
          </a:xfrm>
          <a:prstGeom prst="rect">
            <a:avLst/>
          </a:prstGeom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971600" y="1988841"/>
            <a:ext cx="4968552" cy="2088232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/>
            <a:r>
              <a:rPr lang="pt-PT" altLang="pt-PT" dirty="0">
                <a:latin typeface="Tahoma" pitchFamily="34" charset="0"/>
              </a:rPr>
              <a:t>Uma </a:t>
            </a:r>
            <a:r>
              <a:rPr lang="pt-PT" altLang="pt-PT" b="1" dirty="0">
                <a:solidFill>
                  <a:schemeClr val="tx2"/>
                </a:solidFill>
                <a:latin typeface="Tahoma" pitchFamily="34" charset="0"/>
              </a:rPr>
              <a:t>Patente ou Modelo de Utilidade </a:t>
            </a:r>
            <a:r>
              <a:rPr lang="pt-PT" altLang="pt-PT" dirty="0">
                <a:solidFill>
                  <a:schemeClr val="tx2"/>
                </a:solidFill>
                <a:latin typeface="Tahoma" pitchFamily="34" charset="0"/>
              </a:rPr>
              <a:t>protege uma solução nova para um problema técnico específico</a:t>
            </a:r>
            <a:r>
              <a:rPr lang="pt-PT" altLang="pt-PT" dirty="0">
                <a:latin typeface="Tahoma" pitchFamily="34" charset="0"/>
              </a:rPr>
              <a:t>, quer se trate de produtos ou processos, em todos os domínios da tecnologia</a:t>
            </a: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5004048" y="4941168"/>
            <a:ext cx="3384550" cy="129597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5000"/>
              </a:spcBef>
            </a:pPr>
            <a:r>
              <a:rPr lang="pt-PT" altLang="pt-PT" sz="1600" b="1">
                <a:latin typeface="Tahoma" pitchFamily="34" charset="0"/>
              </a:rPr>
              <a:t>Duração da Protecção:</a:t>
            </a:r>
          </a:p>
          <a:p>
            <a:pPr>
              <a:spcBef>
                <a:spcPct val="5000"/>
              </a:spcBef>
            </a:pPr>
            <a:r>
              <a:rPr lang="pt-PT" altLang="pt-PT" sz="1600">
                <a:latin typeface="Tahoma" pitchFamily="34" charset="0"/>
              </a:rPr>
              <a:t>Patentes: 20 anos</a:t>
            </a:r>
          </a:p>
          <a:p>
            <a:pPr>
              <a:spcBef>
                <a:spcPct val="5000"/>
              </a:spcBef>
            </a:pPr>
            <a:r>
              <a:rPr lang="pt-PT" altLang="pt-PT" sz="1600">
                <a:latin typeface="Tahoma" pitchFamily="34" charset="0"/>
              </a:rPr>
              <a:t>Modelo de Utilidade: 6+2+2 anos</a:t>
            </a:r>
          </a:p>
          <a:p>
            <a:pPr>
              <a:spcBef>
                <a:spcPct val="5000"/>
              </a:spcBef>
            </a:pPr>
            <a:r>
              <a:rPr lang="pt-PT" altLang="pt-PT" sz="1600" i="1">
                <a:latin typeface="Tahoma" pitchFamily="34" charset="0"/>
              </a:rPr>
              <a:t>Renovação Anual</a:t>
            </a:r>
          </a:p>
        </p:txBody>
      </p:sp>
    </p:spTree>
    <p:extLst>
      <p:ext uri="{BB962C8B-B14F-4D97-AF65-F5344CB8AC3E}">
        <p14:creationId xmlns:p14="http://schemas.microsoft.com/office/powerpoint/2010/main" val="318869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pt-PT" sz="2800" dirty="0" smtClean="0">
                <a:solidFill>
                  <a:schemeClr val="bg1"/>
                </a:solidFill>
              </a:rPr>
              <a:t>Desenho ou modelo</a:t>
            </a:r>
            <a:endParaRPr lang="pt-PT" sz="2800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2637790" cy="513080"/>
          </a:xfrm>
          <a:prstGeom prst="rect">
            <a:avLst/>
          </a:prstGeom>
        </p:spPr>
      </p:pic>
      <p:sp>
        <p:nvSpPr>
          <p:cNvPr id="7" name="Rectângulo arredondado 6"/>
          <p:cNvSpPr/>
          <p:nvPr/>
        </p:nvSpPr>
        <p:spPr>
          <a:xfrm>
            <a:off x="755576" y="2132856"/>
            <a:ext cx="4842385" cy="223224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pt-PT" dirty="0" smtClean="0">
                <a:latin typeface="Tahoma" pitchFamily="34" charset="0"/>
              </a:rPr>
              <a:t>protege </a:t>
            </a:r>
            <a:r>
              <a:rPr lang="pt-PT" altLang="pt-PT" u="sng" dirty="0">
                <a:latin typeface="Tahoma" pitchFamily="34" charset="0"/>
              </a:rPr>
              <a:t>a aparência da totalidade ou de parte de um produto</a:t>
            </a:r>
            <a:r>
              <a:rPr lang="pt-PT" altLang="pt-PT" dirty="0">
                <a:latin typeface="Tahoma" pitchFamily="34" charset="0"/>
              </a:rPr>
              <a:t> resultante das </a:t>
            </a:r>
            <a:r>
              <a:rPr lang="pt-PT" altLang="pt-PT" dirty="0" smtClean="0">
                <a:latin typeface="Tahoma" pitchFamily="34" charset="0"/>
              </a:rPr>
              <a:t>de </a:t>
            </a:r>
            <a:r>
              <a:rPr lang="pt-PT" altLang="pt-PT" dirty="0">
                <a:latin typeface="Tahoma" pitchFamily="34" charset="0"/>
              </a:rPr>
              <a:t>linhas, contornos, cores, forma</a:t>
            </a:r>
            <a:r>
              <a:rPr lang="pt-PT" altLang="pt-PT" dirty="0" smtClean="0">
                <a:latin typeface="Tahoma" pitchFamily="34" charset="0"/>
              </a:rPr>
              <a:t>,</a:t>
            </a:r>
            <a:r>
              <a:rPr lang="pt-PT" altLang="pt-PT" dirty="0">
                <a:latin typeface="Tahoma" pitchFamily="34" charset="0"/>
              </a:rPr>
              <a:t> características </a:t>
            </a:r>
            <a:r>
              <a:rPr lang="pt-PT" altLang="pt-PT" dirty="0" smtClean="0">
                <a:latin typeface="Tahoma" pitchFamily="34" charset="0"/>
              </a:rPr>
              <a:t> resultante </a:t>
            </a:r>
            <a:r>
              <a:rPr lang="pt-PT" altLang="pt-PT" dirty="0">
                <a:latin typeface="Tahoma" pitchFamily="34" charset="0"/>
              </a:rPr>
              <a:t>das características de linhas, contornos, cores, forma, textura e/ou materiais do próprio produto e/ou da sua </a:t>
            </a:r>
            <a:r>
              <a:rPr lang="pt-PT" altLang="pt-PT" dirty="0" smtClean="0">
                <a:latin typeface="Tahoma" pitchFamily="34" charset="0"/>
              </a:rPr>
              <a:t>e/ou </a:t>
            </a:r>
            <a:r>
              <a:rPr lang="pt-PT" altLang="pt-PT" dirty="0">
                <a:latin typeface="Tahoma" pitchFamily="34" charset="0"/>
              </a:rPr>
              <a:t>da sua ornamentação</a:t>
            </a:r>
          </a:p>
        </p:txBody>
      </p:sp>
      <p:sp>
        <p:nvSpPr>
          <p:cNvPr id="5" name="Rectângulo 4"/>
          <p:cNvSpPr/>
          <p:nvPr/>
        </p:nvSpPr>
        <p:spPr>
          <a:xfrm>
            <a:off x="890768" y="237181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PT" altLang="pt-PT" dirty="0">
                <a:latin typeface="Tahoma" pitchFamily="34" charset="0"/>
              </a:rPr>
              <a:t>Um </a:t>
            </a:r>
            <a:r>
              <a:rPr lang="pt-PT" altLang="pt-PT" b="1" dirty="0">
                <a:solidFill>
                  <a:schemeClr val="tx2"/>
                </a:solidFill>
                <a:latin typeface="Tahoma" pitchFamily="34" charset="0"/>
              </a:rPr>
              <a:t>Desenho ou Modelo</a:t>
            </a:r>
            <a:r>
              <a:rPr lang="pt-PT" altLang="pt-PT" dirty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pt-PT" altLang="pt-PT" dirty="0">
                <a:latin typeface="Tahoma" pitchFamily="34" charset="0"/>
              </a:rPr>
              <a:t>protege </a:t>
            </a:r>
            <a:r>
              <a:rPr lang="pt-PT" altLang="pt-PT" dirty="0">
                <a:solidFill>
                  <a:schemeClr val="tx2"/>
                </a:solidFill>
                <a:latin typeface="Tahoma" pitchFamily="34" charset="0"/>
              </a:rPr>
              <a:t>a </a:t>
            </a:r>
            <a:r>
              <a:rPr lang="pt-PT" altLang="pt-PT" dirty="0" smtClean="0">
                <a:solidFill>
                  <a:schemeClr val="tx2"/>
                </a:solidFill>
                <a:latin typeface="Tahoma" pitchFamily="34" charset="0"/>
              </a:rPr>
              <a:t>aparência visual </a:t>
            </a:r>
            <a:r>
              <a:rPr lang="pt-PT" altLang="pt-PT" dirty="0">
                <a:solidFill>
                  <a:schemeClr val="tx2"/>
                </a:solidFill>
                <a:latin typeface="Tahoma" pitchFamily="34" charset="0"/>
              </a:rPr>
              <a:t>da totalidade ou de parte de um produto </a:t>
            </a:r>
            <a:r>
              <a:rPr lang="pt-PT" altLang="pt-PT" dirty="0">
                <a:latin typeface="Tahoma" pitchFamily="34" charset="0"/>
              </a:rPr>
              <a:t>resultante das características de linhas, contornos, cores, forma, textura e/ou materiais do próprio produto e/ou da sua ornamentação</a:t>
            </a: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4932040" y="4941168"/>
            <a:ext cx="2881312" cy="719138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PT" altLang="pt-PT" b="1" dirty="0">
                <a:latin typeface="Tahoma" pitchFamily="34" charset="0"/>
              </a:rPr>
              <a:t>Duração:</a:t>
            </a:r>
            <a:r>
              <a:rPr lang="pt-PT" altLang="pt-PT" dirty="0">
                <a:latin typeface="Tahoma" pitchFamily="34" charset="0"/>
              </a:rPr>
              <a:t> 5 anos  (renovável até 25 anos)</a:t>
            </a:r>
          </a:p>
        </p:txBody>
      </p:sp>
    </p:spTree>
    <p:extLst>
      <p:ext uri="{BB962C8B-B14F-4D97-AF65-F5344CB8AC3E}">
        <p14:creationId xmlns:p14="http://schemas.microsoft.com/office/powerpoint/2010/main" val="318869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pt-PT" sz="2800" dirty="0" smtClean="0">
                <a:solidFill>
                  <a:schemeClr val="bg1"/>
                </a:solidFill>
              </a:rPr>
              <a:t>Sinais Distintivos do Comércio</a:t>
            </a:r>
            <a:endParaRPr lang="pt-PT" sz="2800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2637790" cy="513080"/>
          </a:xfrm>
          <a:prstGeom prst="rect">
            <a:avLst/>
          </a:prstGeom>
        </p:spPr>
      </p:pic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544761" y="1700808"/>
            <a:ext cx="4752975" cy="187325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endParaRPr lang="pt-PT" altLang="pt-PT" dirty="0" smtClean="0">
              <a:latin typeface="Tahoma" pitchFamily="34" charset="0"/>
            </a:endParaRPr>
          </a:p>
          <a:p>
            <a:pPr algn="just">
              <a:spcBef>
                <a:spcPct val="50000"/>
              </a:spcBef>
            </a:pPr>
            <a:endParaRPr lang="pt-PT" altLang="pt-PT" dirty="0">
              <a:latin typeface="Tahoma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pt-PT" altLang="pt-PT" dirty="0" smtClean="0">
                <a:latin typeface="Tahoma" pitchFamily="34" charset="0"/>
              </a:rPr>
              <a:t>Os </a:t>
            </a:r>
            <a:r>
              <a:rPr lang="pt-PT" altLang="pt-PT" b="1" dirty="0">
                <a:solidFill>
                  <a:schemeClr val="tx2"/>
                </a:solidFill>
                <a:latin typeface="Tahoma" pitchFamily="34" charset="0"/>
              </a:rPr>
              <a:t>Sinais Distintivos do Comércio</a:t>
            </a:r>
            <a:r>
              <a:rPr lang="pt-PT" altLang="pt-PT" dirty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pt-PT" altLang="pt-PT" dirty="0" smtClean="0">
                <a:latin typeface="Tahoma" pitchFamily="34" charset="0"/>
              </a:rPr>
              <a:t> </a:t>
            </a:r>
            <a:r>
              <a:rPr lang="pt-PT" altLang="pt-PT" dirty="0" smtClean="0">
                <a:solidFill>
                  <a:schemeClr val="tx2"/>
                </a:solidFill>
                <a:latin typeface="Tahoma" pitchFamily="34" charset="0"/>
              </a:rPr>
              <a:t>protegem </a:t>
            </a:r>
            <a:r>
              <a:rPr lang="pt-PT" altLang="pt-PT" dirty="0">
                <a:solidFill>
                  <a:schemeClr val="tx2"/>
                </a:solidFill>
                <a:latin typeface="Tahoma" pitchFamily="34" charset="0"/>
              </a:rPr>
              <a:t>os sinais utilizados no mercado </a:t>
            </a:r>
            <a:r>
              <a:rPr lang="pt-PT" altLang="pt-PT" dirty="0">
                <a:latin typeface="Tahoma" pitchFamily="34" charset="0"/>
              </a:rPr>
              <a:t>para identificar e distinguir produtos, serviços e </a:t>
            </a:r>
            <a:r>
              <a:rPr lang="pt-PT" altLang="pt-PT" dirty="0" smtClean="0">
                <a:latin typeface="Tahoma" pitchFamily="34" charset="0"/>
              </a:rPr>
              <a:t>empresas, permitindo aos consumidores a sua diferenciação.</a:t>
            </a:r>
          </a:p>
          <a:p>
            <a:pPr algn="just">
              <a:spcBef>
                <a:spcPct val="50000"/>
              </a:spcBef>
            </a:pPr>
            <a:endParaRPr lang="pt-PT" altLang="pt-PT" sz="2400" dirty="0">
              <a:latin typeface="Tahoma" pitchFamily="34" charset="0"/>
            </a:endParaRPr>
          </a:p>
          <a:p>
            <a:pPr algn="just">
              <a:spcBef>
                <a:spcPct val="50000"/>
              </a:spcBef>
            </a:pPr>
            <a:endParaRPr lang="pt-PT" altLang="pt-PT" sz="2400" dirty="0">
              <a:latin typeface="Tahoma" pitchFamily="34" charset="0"/>
            </a:endParaRP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5625614" y="2708920"/>
            <a:ext cx="2881312" cy="719138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PT" altLang="pt-PT" sz="1600" b="1" dirty="0">
                <a:latin typeface="Tahoma" pitchFamily="34" charset="0"/>
              </a:rPr>
              <a:t>Duração:</a:t>
            </a:r>
            <a:r>
              <a:rPr lang="pt-PT" altLang="pt-PT" sz="1600" dirty="0">
                <a:latin typeface="Tahoma" pitchFamily="34" charset="0"/>
              </a:rPr>
              <a:t> 10 anos  (indefinidamente renovável)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98245" y="3834405"/>
            <a:ext cx="7642720" cy="138499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PT" altLang="pt-PT" dirty="0" smtClean="0">
                <a:latin typeface="Tahoma" pitchFamily="34" charset="0"/>
              </a:rPr>
              <a:t>Entidade                                                               </a:t>
            </a:r>
            <a:r>
              <a:rPr lang="pt-PT" altLang="pt-PT" dirty="0" smtClean="0">
                <a:solidFill>
                  <a:schemeClr val="tx2"/>
                </a:solidFill>
                <a:latin typeface="Tahoma" pitchFamily="34" charset="0"/>
              </a:rPr>
              <a:t>Logótipo</a:t>
            </a:r>
          </a:p>
          <a:p>
            <a:pPr>
              <a:spcBef>
                <a:spcPct val="50000"/>
              </a:spcBef>
            </a:pPr>
            <a:r>
              <a:rPr lang="pt-PT" altLang="pt-PT" dirty="0" smtClean="0">
                <a:latin typeface="Tahoma" pitchFamily="34" charset="0"/>
              </a:rPr>
              <a:t>Produto ou serviço                                               </a:t>
            </a:r>
            <a:r>
              <a:rPr lang="pt-PT" altLang="pt-PT" dirty="0" smtClean="0">
                <a:solidFill>
                  <a:schemeClr val="tx2"/>
                </a:solidFill>
                <a:latin typeface="Tahoma" pitchFamily="34" charset="0"/>
              </a:rPr>
              <a:t>Marca</a:t>
            </a:r>
            <a:r>
              <a:rPr lang="pt-PT" altLang="pt-PT" dirty="0" smtClean="0">
                <a:latin typeface="Tahoma" pitchFamily="34" charset="0"/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pt-PT" altLang="pt-PT" dirty="0" smtClean="0">
                <a:latin typeface="Tahoma" pitchFamily="34" charset="0"/>
              </a:rPr>
              <a:t>Qualidade e proveniência geográfica                </a:t>
            </a:r>
            <a:r>
              <a:rPr lang="pt-PT" altLang="pt-PT" dirty="0" smtClean="0">
                <a:solidFill>
                  <a:schemeClr val="tx2"/>
                </a:solidFill>
                <a:latin typeface="Tahoma" pitchFamily="34" charset="0"/>
              </a:rPr>
              <a:t>D O/I G </a:t>
            </a:r>
            <a:r>
              <a:rPr lang="pt-PT" altLang="pt-PT" dirty="0" smtClean="0">
                <a:latin typeface="Tahoma" pitchFamily="34" charset="0"/>
              </a:rPr>
              <a:t>             </a:t>
            </a:r>
            <a:endParaRPr lang="pt-PT" altLang="pt-PT" dirty="0">
              <a:solidFill>
                <a:schemeClr val="tx2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endParaRPr lang="pt-PT" altLang="pt-PT" sz="800" dirty="0">
              <a:solidFill>
                <a:srgbClr val="669900"/>
              </a:solidFill>
              <a:latin typeface="Tahoma" pitchFamily="34" charset="0"/>
            </a:endParaRPr>
          </a:p>
        </p:txBody>
      </p:sp>
      <p:sp>
        <p:nvSpPr>
          <p:cNvPr id="10" name="Seta para a direita 9"/>
          <p:cNvSpPr/>
          <p:nvPr/>
        </p:nvSpPr>
        <p:spPr>
          <a:xfrm>
            <a:off x="4421446" y="4310878"/>
            <a:ext cx="405542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Seta para a direita 10"/>
          <p:cNvSpPr/>
          <p:nvPr/>
        </p:nvSpPr>
        <p:spPr>
          <a:xfrm>
            <a:off x="5220072" y="4725144"/>
            <a:ext cx="405542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Seta para a direita 11"/>
          <p:cNvSpPr/>
          <p:nvPr/>
        </p:nvSpPr>
        <p:spPr>
          <a:xfrm>
            <a:off x="3707904" y="3933056"/>
            <a:ext cx="405542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869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pt-PT" sz="2800" dirty="0" smtClean="0">
                <a:solidFill>
                  <a:schemeClr val="bg1"/>
                </a:solidFill>
              </a:rPr>
              <a:t>Propriedade Industrial</a:t>
            </a:r>
            <a:endParaRPr lang="pt-PT" sz="2800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2637790" cy="51308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260231" cy="41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301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pt-PT" sz="2800" dirty="0" smtClean="0">
                <a:solidFill>
                  <a:schemeClr val="bg1"/>
                </a:solidFill>
              </a:rPr>
              <a:t>Propriedade Industrial</a:t>
            </a:r>
            <a:endParaRPr lang="pt-PT" sz="2800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2637790" cy="513080"/>
          </a:xfrm>
          <a:prstGeom prst="rect">
            <a:avLst/>
          </a:prstGeom>
        </p:spPr>
      </p:pic>
      <p:sp>
        <p:nvSpPr>
          <p:cNvPr id="5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pt-PT" altLang="pt-PT" sz="1800" b="1" dirty="0">
                <a:latin typeface="Tahoma" pitchFamily="34" charset="0"/>
              </a:rPr>
              <a:t>A protecção da </a:t>
            </a:r>
            <a:r>
              <a:rPr lang="pt-PT" altLang="pt-PT" sz="1800" b="1" u="sng" dirty="0">
                <a:solidFill>
                  <a:schemeClr val="tx2"/>
                </a:solidFill>
                <a:latin typeface="Tahoma" pitchFamily="34" charset="0"/>
              </a:rPr>
              <a:t>Propriedade Industrial</a:t>
            </a:r>
            <a:r>
              <a:rPr lang="pt-PT" altLang="pt-PT" sz="1800" b="1" dirty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pt-PT" altLang="pt-PT" sz="1800" b="1" dirty="0">
                <a:latin typeface="Tahoma" pitchFamily="34" charset="0"/>
              </a:rPr>
              <a:t>assegura um monopólio legal: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4348" y="1988840"/>
            <a:ext cx="73453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Char char="•"/>
            </a:pPr>
            <a:r>
              <a:rPr lang="pt-PT" altLang="pt-PT" b="1" dirty="0">
                <a:latin typeface="Tahoma" pitchFamily="34" charset="0"/>
              </a:rPr>
              <a:t> </a:t>
            </a:r>
            <a:r>
              <a:rPr lang="pt-PT" altLang="pt-PT" dirty="0">
                <a:latin typeface="Tahoma" pitchFamily="34" charset="0"/>
              </a:rPr>
              <a:t>o direito de usar, produzir, comercializar em </a:t>
            </a:r>
            <a:r>
              <a:rPr lang="pt-PT" altLang="pt-PT" dirty="0" smtClean="0">
                <a:latin typeface="Tahoma" pitchFamily="34" charset="0"/>
              </a:rPr>
              <a:t>exclusivo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pt-PT" altLang="pt-PT" dirty="0" smtClean="0">
                <a:latin typeface="Tahoma" pitchFamily="34" charset="0"/>
              </a:rPr>
              <a:t> </a:t>
            </a:r>
            <a:r>
              <a:rPr lang="pt-PT" altLang="pt-PT" dirty="0">
                <a:latin typeface="Tahoma" pitchFamily="34" charset="0"/>
              </a:rPr>
              <a:t>o direito de impedir terceiros de usar, produzir, comercializar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pt-PT" altLang="pt-PT" dirty="0">
                <a:latin typeface="Tahoma" pitchFamily="34" charset="0"/>
              </a:rPr>
              <a:t> permite a transmissão e o licenciamento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1805" y="3086900"/>
            <a:ext cx="8496944" cy="64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PT" altLang="pt-PT" b="1" dirty="0">
                <a:solidFill>
                  <a:schemeClr val="tx2"/>
                </a:solidFill>
                <a:latin typeface="Tahoma" pitchFamily="34" charset="0"/>
              </a:rPr>
              <a:t>Atenção: </a:t>
            </a:r>
            <a:r>
              <a:rPr lang="pt-PT" altLang="pt-PT" b="1" dirty="0">
                <a:latin typeface="Tahoma" pitchFamily="34" charset="0"/>
              </a:rPr>
              <a:t>Esta protecção tem que ser requerida, não é </a:t>
            </a:r>
            <a:r>
              <a:rPr lang="pt-PT" altLang="pt-PT" b="1" dirty="0" smtClean="0">
                <a:latin typeface="Tahoma" pitchFamily="34" charset="0"/>
              </a:rPr>
              <a:t>automática nem obrigatória !</a:t>
            </a:r>
            <a:endParaRPr lang="pt-PT" altLang="pt-PT" b="1" dirty="0">
              <a:latin typeface="Tahoma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46627" y="3861048"/>
            <a:ext cx="78836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pt-PT" altLang="pt-PT" b="1" dirty="0" smtClean="0">
                <a:latin typeface="Tahoma" pitchFamily="34" charset="0"/>
              </a:rPr>
              <a:t>  Os Direitos de Propriedade Industrial são </a:t>
            </a:r>
            <a:r>
              <a:rPr lang="pt-PT" altLang="pt-PT" b="1" u="sng" dirty="0" smtClean="0">
                <a:solidFill>
                  <a:schemeClr val="tx2"/>
                </a:solidFill>
                <a:latin typeface="Tahoma" pitchFamily="34" charset="0"/>
              </a:rPr>
              <a:t>territoriais</a:t>
            </a:r>
            <a:r>
              <a:rPr lang="pt-PT" altLang="pt-PT" b="1" dirty="0" smtClean="0">
                <a:latin typeface="Tahoma" pitchFamily="34" charset="0"/>
              </a:rPr>
              <a:t>  - </a:t>
            </a:r>
            <a:r>
              <a:rPr lang="pt-PT" altLang="pt-PT" dirty="0" smtClean="0">
                <a:latin typeface="Tahoma" pitchFamily="34" charset="0"/>
              </a:rPr>
              <a:t>o exclusivo      é apenas garantido no território em que se encontram em vigor</a:t>
            </a:r>
            <a:endParaRPr lang="pt-PT" altLang="pt-PT" i="1" dirty="0">
              <a:latin typeface="Tahoma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09418" y="4845800"/>
            <a:ext cx="70217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b="1" dirty="0">
                <a:solidFill>
                  <a:schemeClr val="tx2"/>
                </a:solidFill>
                <a:latin typeface="Tahoma" pitchFamily="34" charset="0"/>
              </a:rPr>
              <a:t>Protecção </a:t>
            </a:r>
            <a:r>
              <a:rPr lang="pt-PT" altLang="pt-PT" b="1" u="sng" dirty="0">
                <a:solidFill>
                  <a:schemeClr val="tx2"/>
                </a:solidFill>
                <a:latin typeface="Tahoma" pitchFamily="34" charset="0"/>
              </a:rPr>
              <a:t>nacional</a:t>
            </a:r>
            <a:r>
              <a:rPr lang="pt-PT" altLang="pt-PT" b="1" dirty="0">
                <a:solidFill>
                  <a:schemeClr val="tx2"/>
                </a:solidFill>
                <a:latin typeface="Tahoma" pitchFamily="34" charset="0"/>
              </a:rPr>
              <a:t>, </a:t>
            </a:r>
            <a:r>
              <a:rPr lang="pt-PT" altLang="pt-PT" b="1" u="sng" dirty="0">
                <a:solidFill>
                  <a:schemeClr val="tx2"/>
                </a:solidFill>
                <a:latin typeface="Tahoma" pitchFamily="34" charset="0"/>
              </a:rPr>
              <a:t>europeia</a:t>
            </a:r>
            <a:r>
              <a:rPr lang="pt-PT" altLang="pt-PT" b="1" dirty="0">
                <a:solidFill>
                  <a:schemeClr val="tx2"/>
                </a:solidFill>
                <a:latin typeface="Tahoma" pitchFamily="34" charset="0"/>
              </a:rPr>
              <a:t>/</a:t>
            </a:r>
            <a:r>
              <a:rPr lang="pt-PT" altLang="pt-PT" b="1" u="sng" dirty="0">
                <a:solidFill>
                  <a:schemeClr val="tx2"/>
                </a:solidFill>
                <a:latin typeface="Tahoma" pitchFamily="34" charset="0"/>
              </a:rPr>
              <a:t>comunitária</a:t>
            </a:r>
            <a:r>
              <a:rPr lang="pt-PT" altLang="pt-PT" b="1" dirty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pt-PT" altLang="pt-PT" b="1" dirty="0" smtClean="0">
                <a:solidFill>
                  <a:schemeClr val="tx2"/>
                </a:solidFill>
                <a:latin typeface="Tahoma" pitchFamily="34" charset="0"/>
              </a:rPr>
              <a:t>e  </a:t>
            </a:r>
            <a:r>
              <a:rPr lang="pt-PT" altLang="pt-PT" b="1" u="sng" dirty="0" smtClean="0">
                <a:solidFill>
                  <a:schemeClr val="tx2"/>
                </a:solidFill>
                <a:latin typeface="Tahoma" pitchFamily="34" charset="0"/>
              </a:rPr>
              <a:t>internacional</a:t>
            </a:r>
            <a:endParaRPr lang="pt-PT" altLang="pt-PT" b="1" u="sng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179512" y="4077073"/>
            <a:ext cx="558967" cy="1138060"/>
          </a:xfrm>
          <a:prstGeom prst="curvedRightArrow">
            <a:avLst>
              <a:gd name="adj1" fmla="val 59853"/>
              <a:gd name="adj2" fmla="val 79975"/>
              <a:gd name="adj3" fmla="val 33333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200" y="5881022"/>
            <a:ext cx="1408077" cy="70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805246"/>
            <a:ext cx="2071563" cy="78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63889"/>
            <a:ext cx="1293952" cy="923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inpi - instituto nacional da propriedade industria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16" y="5987131"/>
            <a:ext cx="2332209" cy="50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692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949</Words>
  <Application>Microsoft Office PowerPoint</Application>
  <PresentationFormat>Apresentação no Ecrã (4:3)</PresentationFormat>
  <Paragraphs>128</Paragraphs>
  <Slides>24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24</vt:i4>
      </vt:variant>
    </vt:vector>
  </HeadingPairs>
  <TitlesOfParts>
    <vt:vector size="25" baseType="lpstr">
      <vt:lpstr>Tema do Office</vt:lpstr>
      <vt:lpstr>Apresentação do PowerPoint</vt:lpstr>
      <vt:lpstr>Apresentação do PowerPoint</vt:lpstr>
      <vt:lpstr>PROPRIEDADE INTELECTUAL</vt:lpstr>
      <vt:lpstr>Propriedade industrial vs inovação</vt:lpstr>
      <vt:lpstr>Patentes e Modelos de Utilidade</vt:lpstr>
      <vt:lpstr>Desenho ou modelo</vt:lpstr>
      <vt:lpstr>Sinais Distintivos do Comércio</vt:lpstr>
      <vt:lpstr>Propriedade Industrial</vt:lpstr>
      <vt:lpstr>Propriedade Industrial</vt:lpstr>
      <vt:lpstr>Evolução da Propriedade Industrial em Portugal</vt:lpstr>
      <vt:lpstr>Evolução da Propriedade Industrial em Portugal</vt:lpstr>
      <vt:lpstr>Evolução da Propriedade Industrial em Portugal</vt:lpstr>
      <vt:lpstr>Evolução da Propriedade Industrial em Portugal</vt:lpstr>
      <vt:lpstr>A importância dos DPI para as empresas</vt:lpstr>
      <vt:lpstr>A importância dos DPI nas empresas</vt:lpstr>
      <vt:lpstr>Contrafação</vt:lpstr>
      <vt:lpstr>Flash dados internacionais</vt:lpstr>
      <vt:lpstr>Flash dados internacionais</vt:lpstr>
      <vt:lpstr>Flash dados internacionais</vt:lpstr>
      <vt:lpstr>Flash dados internacionais</vt:lpstr>
      <vt:lpstr>Flash dados internacionais</vt:lpstr>
      <vt:lpstr>Flash dados internacionais</vt:lpstr>
      <vt:lpstr>Desafios da Propriedade Industrial</vt:lpstr>
      <vt:lpstr>Desafios da Propriedade Industrial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(GEE) Leonor Trindade</dc:creator>
  <cp:lastModifiedBy>(GEE) Leonor Trindade</cp:lastModifiedBy>
  <cp:revision>54</cp:revision>
  <cp:lastPrinted>2019-07-31T09:36:51Z</cp:lastPrinted>
  <dcterms:created xsi:type="dcterms:W3CDTF">2019-05-30T13:28:04Z</dcterms:created>
  <dcterms:modified xsi:type="dcterms:W3CDTF">2019-08-01T13:36:08Z</dcterms:modified>
</cp:coreProperties>
</file>