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269" r:id="rId3"/>
    <p:sldId id="307" r:id="rId4"/>
    <p:sldId id="286" r:id="rId5"/>
    <p:sldId id="285" r:id="rId6"/>
    <p:sldId id="287" r:id="rId7"/>
    <p:sldId id="275" r:id="rId8"/>
    <p:sldId id="276" r:id="rId9"/>
    <p:sldId id="271" r:id="rId10"/>
    <p:sldId id="306" r:id="rId11"/>
    <p:sldId id="292" r:id="rId12"/>
    <p:sldId id="291" r:id="rId13"/>
    <p:sldId id="293" r:id="rId14"/>
    <p:sldId id="295" r:id="rId15"/>
    <p:sldId id="303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5" r:id="rId2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rcio Mateus" initials="MM" lastIdx="4" clrIdx="0">
    <p:extLst>
      <p:ext uri="{19B8F6BF-5375-455C-9EA6-DF929625EA0E}">
        <p15:presenceInfo xmlns:p15="http://schemas.microsoft.com/office/powerpoint/2012/main" userId="Márcio Mate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26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7E9B6-B0C7-472D-ADDA-889B62253AB4}" type="datetimeFigureOut">
              <a:rPr lang="pt-PT" smtClean="0"/>
              <a:t>22/06/2021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AD6BB-07EE-40FC-A59A-CC333C9A70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869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0FBB-D7B7-4458-A9C9-108D1F6ECC77}" type="datetimeFigureOut">
              <a:rPr lang="pt-PT" smtClean="0"/>
              <a:t>22/06/2021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9168A-AB08-450C-BD11-9BFB03A3A3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80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32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31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825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01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619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663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779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847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168A-AB08-450C-BD11-9BFB03A3A3AD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508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" y="-1"/>
            <a:ext cx="12198095" cy="6858000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2946000" y="279855"/>
            <a:ext cx="6300000" cy="63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2000" y="810000"/>
            <a:ext cx="5400000" cy="2700000"/>
          </a:xfrm>
        </p:spPr>
        <p:txBody>
          <a:bodyPr wrap="square" tIns="0" bIns="0" anchor="b">
            <a:noAutofit/>
          </a:bodyPr>
          <a:lstStyle>
            <a:lvl1pPr algn="ctr">
              <a:defRPr sz="3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 smtClean="0"/>
              <a:t>Título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2000" y="3654000"/>
            <a:ext cx="5400000" cy="594000"/>
          </a:xfrm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smtClean="0"/>
              <a:t>Nome • Cargo</a:t>
            </a:r>
            <a:br>
              <a:rPr lang="pt-PT" dirty="0" smtClean="0"/>
            </a:br>
            <a:r>
              <a:rPr lang="pt-PT" dirty="0" smtClean="0"/>
              <a:t>Data</a:t>
            </a:r>
            <a:endParaRPr lang="pt-PT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4372270"/>
            <a:ext cx="5400000" cy="29898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Evento</a:t>
            </a:r>
            <a:endParaRPr lang="pt-PT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65" y="4990643"/>
            <a:ext cx="690919" cy="1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4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000" y="1440000"/>
            <a:ext cx="6751799" cy="4464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000" y="1440000"/>
            <a:ext cx="3780000" cy="4464000"/>
          </a:xfrm>
        </p:spPr>
        <p:txBody>
          <a:bodyPr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52524" y="234000"/>
            <a:ext cx="10487475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888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00" y="1440000"/>
            <a:ext cx="3780000" cy="900000"/>
          </a:xfrm>
        </p:spPr>
        <p:txBody>
          <a:bodyPr anchor="b"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86400" y="1440001"/>
            <a:ext cx="6753600" cy="446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000" y="2484000"/>
            <a:ext cx="3780000" cy="3420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9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85" y="1440000"/>
            <a:ext cx="9887228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7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900000"/>
          </a:xfrm>
        </p:spPr>
        <p:txBody>
          <a:bodyPr anchor="b">
            <a:no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484000"/>
            <a:ext cx="9887232" cy="342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8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52740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999" y="1440000"/>
            <a:ext cx="52740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5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00" y="1440000"/>
            <a:ext cx="52740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000" y="2484000"/>
            <a:ext cx="52740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800" y="1440000"/>
            <a:ext cx="52740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800" y="2484000"/>
            <a:ext cx="5274000" cy="342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52524" y="234000"/>
            <a:ext cx="10487475" cy="54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108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33372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406418" y="1440000"/>
            <a:ext cx="33372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260835" y="1440000"/>
            <a:ext cx="33372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541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52000" y="2484000"/>
            <a:ext cx="33372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406418" y="2484000"/>
            <a:ext cx="33372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8260835" y="2484000"/>
            <a:ext cx="3337200" cy="34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552000" y="1440000"/>
            <a:ext cx="33372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427400" y="1440000"/>
            <a:ext cx="33372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6"/>
          </p:nvPr>
        </p:nvSpPr>
        <p:spPr>
          <a:xfrm>
            <a:off x="8260835" y="1440000"/>
            <a:ext cx="3337200" cy="9000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9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2000" y="923925"/>
            <a:ext cx="1108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068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524" y="234000"/>
            <a:ext cx="9887089" cy="54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err="1" smtClean="0"/>
              <a:t>Título</a:t>
            </a:r>
            <a:r>
              <a:rPr lang="en-US" dirty="0" smtClean="0"/>
              <a:t> do slide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5" y="1270250"/>
            <a:ext cx="988722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0844" y="6350400"/>
            <a:ext cx="1079156" cy="25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146" y="6350400"/>
            <a:ext cx="9000000" cy="25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50" b="1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A vulnerabilidade financeira e a dívida em excesso das empresas em Portugal: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384" y="6350400"/>
            <a:ext cx="270000" cy="25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77CE0F8-6D9D-4978-9A7B-34E8BA2342E5}" type="slidenum">
              <a:rPr lang="pt-PT" smtClean="0"/>
              <a:pPr/>
              <a:t>‹#›</a:t>
            </a:fld>
            <a:r>
              <a:rPr lang="pt-PT" dirty="0" smtClean="0"/>
              <a:t> •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0" y="6264376"/>
            <a:ext cx="457369" cy="4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1234" y="810000"/>
            <a:ext cx="6849533" cy="2700000"/>
          </a:xfrm>
        </p:spPr>
        <p:txBody>
          <a:bodyPr/>
          <a:lstStyle/>
          <a:p>
            <a:r>
              <a:rPr lang="pt-PT" dirty="0"/>
              <a:t>A vulnerabilidade financeira e a dívida em excesso </a:t>
            </a:r>
            <a:r>
              <a:rPr lang="pt-PT" dirty="0" smtClean="0"/>
              <a:t>das empresas </a:t>
            </a:r>
            <a:r>
              <a:rPr lang="pt-PT" dirty="0"/>
              <a:t>em Portugal</a:t>
            </a:r>
            <a:r>
              <a:rPr lang="pt-PT" dirty="0" smtClean="0"/>
              <a:t>:</a:t>
            </a:r>
            <a:br>
              <a:rPr lang="pt-PT" dirty="0" smtClean="0"/>
            </a:br>
            <a:r>
              <a:rPr lang="pt-PT" dirty="0" smtClean="0"/>
              <a:t>uma </a:t>
            </a:r>
            <a:r>
              <a:rPr lang="pt-PT" dirty="0"/>
              <a:t>aplicação ao </a:t>
            </a:r>
            <a:r>
              <a:rPr lang="pt-PT" dirty="0" smtClean="0"/>
              <a:t>choque COVID-19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2000" y="3713269"/>
            <a:ext cx="5400000" cy="594000"/>
          </a:xfrm>
        </p:spPr>
        <p:txBody>
          <a:bodyPr/>
          <a:lstStyle/>
          <a:p>
            <a:r>
              <a:rPr lang="pt-PT" dirty="0" smtClean="0"/>
              <a:t>Francisco Augusto e Márcio Mateus</a:t>
            </a:r>
          </a:p>
          <a:p>
            <a:r>
              <a:rPr lang="pt-PT" dirty="0" smtClean="0"/>
              <a:t>23 de junho de 2021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 b="0" dirty="0"/>
          </a:p>
          <a:p>
            <a:r>
              <a:rPr lang="pt-PT" b="0" dirty="0"/>
              <a:t> </a:t>
            </a:r>
            <a:r>
              <a:rPr lang="pt-PT" dirty="0"/>
              <a:t>Seminário GEE/GPEARI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350" y="6211669"/>
            <a:ext cx="54872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pt-PT" sz="1200" dirty="0"/>
              <a:t>As análises, opiniões e conclusões aqui expressas são da exclusiva responsabilidade dos autores e não refletem necessariamente as opiniões do Banco de Portugal ou do </a:t>
            </a:r>
            <a:r>
              <a:rPr lang="pt-PT" sz="1200" dirty="0" err="1" smtClean="0"/>
              <a:t>Eurosistema</a:t>
            </a:r>
            <a:r>
              <a:rPr lang="pt-PT" sz="1200" dirty="0" smtClean="0"/>
              <a:t>.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857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Metodologia de </a:t>
            </a:r>
            <a:r>
              <a:rPr lang="pt-PT" dirty="0"/>
              <a:t>projeção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Setores de atividade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146" y="6340775"/>
            <a:ext cx="9000000" cy="259200"/>
          </a:xfrm>
        </p:spPr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10</a:t>
            </a:fld>
            <a:endParaRPr lang="pt-PT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23124" y="1538525"/>
            <a:ext cx="10954200" cy="97886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b="0" dirty="0"/>
              <a:t>A estimação das variações nominais para cada rubrica considerou 44 grupos </a:t>
            </a:r>
            <a:r>
              <a:rPr lang="pt-PT" b="0" dirty="0" smtClean="0"/>
              <a:t>de empresas (</a:t>
            </a:r>
            <a:r>
              <a:rPr lang="pt-PT" b="0" i="1" dirty="0" smtClean="0">
                <a:solidFill>
                  <a:srgbClr val="FF0000"/>
                </a:solidFill>
              </a:rPr>
              <a:t>s</a:t>
            </a:r>
            <a:r>
              <a:rPr lang="pt-PT" b="0" dirty="0" smtClean="0"/>
              <a:t>=44), </a:t>
            </a:r>
            <a:r>
              <a:rPr lang="pt-PT" b="0" dirty="0"/>
              <a:t>que resultaram do cruzamento de 11 setores de atividade com 4 </a:t>
            </a:r>
            <a:r>
              <a:rPr lang="pt-PT" b="0" dirty="0" smtClean="0"/>
              <a:t>categorias de </a:t>
            </a:r>
            <a:r>
              <a:rPr lang="pt-PT" b="0" dirty="0"/>
              <a:t>dimensão das </a:t>
            </a:r>
            <a:r>
              <a:rPr lang="pt-PT" b="0" dirty="0" smtClean="0"/>
              <a:t>empresas.</a:t>
            </a:r>
            <a:endParaRPr lang="pt-PT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24" y="3080644"/>
            <a:ext cx="6917204" cy="2626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389" y="3080644"/>
            <a:ext cx="2493294" cy="14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Metodologia de </a:t>
            </a:r>
            <a:r>
              <a:rPr lang="pt-PT" dirty="0"/>
              <a:t>projeção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Estimação EBITDA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11</a:t>
            </a:fld>
            <a:endParaRPr lang="pt-P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59" y="1989134"/>
            <a:ext cx="6019800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59" y="3062392"/>
            <a:ext cx="487200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705" y="3062392"/>
            <a:ext cx="5927246" cy="1080000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552000" y="1134264"/>
            <a:ext cx="10954200" cy="978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0" dirty="0" smtClean="0"/>
              <a:t>Equações estimadas:</a:t>
            </a:r>
            <a:endParaRPr lang="pt-PT" b="0" dirty="0"/>
          </a:p>
        </p:txBody>
      </p:sp>
      <p:sp>
        <p:nvSpPr>
          <p:cNvPr id="16" name="Rectangle 15"/>
          <p:cNvSpPr/>
          <p:nvPr/>
        </p:nvSpPr>
        <p:spPr>
          <a:xfrm>
            <a:off x="255787" y="1842744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a)</a:t>
            </a:r>
            <a:endParaRPr lang="pt-PT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179" y="4482885"/>
                <a:ext cx="11128022" cy="17644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pt-PT" sz="14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pt-PT" sz="14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∆ </a:t>
                </a: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EBITDA</a:t>
                </a:r>
                <a:r>
                  <a:rPr lang="pt-PT" sz="1600" b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ist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pt-PT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∆ </a:t>
                </a: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VAB</a:t>
                </a:r>
                <a:r>
                  <a:rPr lang="pt-PT" sz="1600" b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ist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</a:t>
                </a:r>
                <a:r>
                  <a:rPr lang="pt-PT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∆ </a:t>
                </a: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Remuneração </a:t>
                </a:r>
                <a:r>
                  <a:rPr lang="pt-PT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dos </a:t>
                </a:r>
                <a:r>
                  <a:rPr lang="pt-PT" sz="14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empregados</a:t>
                </a:r>
                <a:r>
                  <a:rPr lang="pt-PT" sz="1600" b="1" baseline="-25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ist</a:t>
                </a:r>
                <a:r>
                  <a:rPr lang="pt-PT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correspondem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à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variação absoluta do EBITDA, do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VAB e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remuneração de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empregados de uma empresa i do grupo de empresas s no ano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t;</a:t>
                </a:r>
                <a:endParaRPr lang="pt-PT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tvh</a:t>
                </a: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VAB</a:t>
                </a:r>
                <a:r>
                  <a:rPr lang="pt-PT" sz="1400" b="1" i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</a:t>
                </a: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tvh</a:t>
                </a: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Rem </a:t>
                </a: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emp</a:t>
                </a:r>
                <a:r>
                  <a:rPr lang="pt-PT" sz="1400" b="1" i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PT" sz="1400" b="1" i="1" baseline="-25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correspondem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à taxa de variação homóloga do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valor acrescentado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bruto e da remuneração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 empregados do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total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 economia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 ano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t;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pt-PT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𝑬𝒎𝒑</m:t>
                            </m:r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𝒊𝒏𝒔𝒕𝒂𝒍𝒂𝒅𝒂</m:t>
                            </m:r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b>
                        <m:r>
                          <a:rPr lang="pt-PT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t-PT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é uma variável binária que assume o valor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 um se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empresa tiver mais de 5 anos de idade no ano t;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pt-PT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𝑬𝒎𝒑</m:t>
                            </m:r>
                            <m: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𝒆𝒙𝒑𝒐𝒓𝒕𝒂𝒅𝒐𝒓𝒂</m:t>
                            </m:r>
                            <m: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b>
                        <m:r>
                          <a:rPr lang="pt-PT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t-PT" sz="14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é uma variável binária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que assume o valor de um se a empresa tem atividade exportadora no ano t;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pt-P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9" y="4482885"/>
                <a:ext cx="11128022" cy="1764494"/>
              </a:xfrm>
              <a:prstGeom prst="rect">
                <a:avLst/>
              </a:prstGeom>
              <a:blipFill rotWithShape="0">
                <a:blip r:embed="rId5"/>
                <a:stretch>
                  <a:fillRect l="-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55786" y="2878029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a1)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27576" y="2898697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a2)</a:t>
            </a:r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Metodologia de </a:t>
            </a:r>
            <a:r>
              <a:rPr lang="pt-PT" dirty="0"/>
              <a:t>projeção </a:t>
            </a:r>
            <a:r>
              <a:rPr lang="pt-PT" dirty="0" smtClean="0"/>
              <a:t>|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Estimação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Juros suportados e Dívida financeira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12</a:t>
            </a:fld>
            <a:endParaRPr lang="pt-PT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52000" y="1134264"/>
            <a:ext cx="10954200" cy="978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0" dirty="0" smtClean="0"/>
              <a:t>Equações estimadas:</a:t>
            </a:r>
            <a:endParaRPr lang="pt-PT" b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" y="2096712"/>
            <a:ext cx="6924675" cy="771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13" y="3385847"/>
            <a:ext cx="6657975" cy="7810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2241" y="1941700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b</a:t>
            </a:r>
            <a:r>
              <a:rPr lang="pt-PT" b="1" dirty="0" smtClean="0">
                <a:solidFill>
                  <a:schemeClr val="tx1"/>
                </a:solidFill>
              </a:rPr>
              <a:t>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241" y="3271965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c</a:t>
            </a:r>
            <a:r>
              <a:rPr lang="pt-PT" b="1" dirty="0" smtClean="0">
                <a:solidFill>
                  <a:schemeClr val="tx1"/>
                </a:solidFill>
              </a:rPr>
              <a:t>)</a:t>
            </a:r>
            <a:endParaRPr lang="pt-PT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8928" y="5010175"/>
                <a:ext cx="10982689" cy="12224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tvh </a:t>
                </a: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div</a:t>
                </a: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sz="1400" b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</a:t>
                </a:r>
                <a:r>
                  <a:rPr lang="pt-PT" sz="1400" b="1" i="1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correspondem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à taxa de variação homóloga </a:t>
                </a:r>
                <a:r>
                  <a:rPr lang="pt-PT" sz="1400" dirty="0" smtClean="0">
                    <a:solidFill>
                      <a:schemeClr val="tx1"/>
                    </a:solidFill>
                  </a:rPr>
                  <a:t>da </a:t>
                </a:r>
                <a:r>
                  <a:rPr lang="pt-PT" sz="1400" dirty="0">
                    <a:solidFill>
                      <a:schemeClr val="tx1"/>
                    </a:solidFill>
                  </a:rPr>
                  <a:t>dívida financeira </a:t>
                </a:r>
                <a:r>
                  <a:rPr lang="pt-PT" sz="1400" dirty="0" smtClean="0">
                    <a:solidFill>
                      <a:schemeClr val="tx1"/>
                    </a:solidFill>
                  </a:rPr>
                  <a:t>consolidada </a:t>
                </a:r>
                <a:r>
                  <a:rPr lang="pt-PT" sz="1400" dirty="0">
                    <a:solidFill>
                      <a:schemeClr val="tx1"/>
                    </a:solidFill>
                  </a:rPr>
                  <a:t>das </a:t>
                </a:r>
                <a:r>
                  <a:rPr lang="pt-PT" sz="1400" dirty="0" smtClean="0">
                    <a:solidFill>
                      <a:schemeClr val="tx1"/>
                    </a:solidFill>
                  </a:rPr>
                  <a:t>empresas;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pt-PT" sz="14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pt-PT" sz="14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tx</a:t>
                </a:r>
                <a:r>
                  <a:rPr lang="pt-PT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sz="14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nvs</a:t>
                </a:r>
                <a:r>
                  <a:rPr lang="pt-PT" sz="1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PT" sz="14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emp</a:t>
                </a:r>
                <a:r>
                  <a:rPr lang="pt-PT" sz="1400" b="1" i="1" baseline="-25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PT" sz="1400" b="1" i="1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corresponde à variação absoluta anual da taxa de juro ponderada de novos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empréstimos </a:t>
                </a:r>
                <a:r>
                  <a:rPr lang="pt-PT" sz="1400" dirty="0" smtClean="0">
                    <a:solidFill>
                      <a:schemeClr val="tx1"/>
                    </a:solidFill>
                  </a:rPr>
                  <a:t>bancários a empresas;</a:t>
                </a:r>
                <a:endParaRPr lang="pt-PT" sz="1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pt-PT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𝑰𝒏𝒅</m:t>
                            </m:r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pt-P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𝑽𝒖𝒍𝒏</m:t>
                            </m:r>
                            <m: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b>
                        <m:r>
                          <a:rPr lang="pt-PT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PT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corresponde a uma variável binária que toma o valor de um quando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empresa </a:t>
                </a:r>
                <a:r>
                  <a:rPr lang="pt-PT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 foi identificada como em vulnerabilidade no ano </a:t>
                </a:r>
                <a:r>
                  <a:rPr lang="pt-PT" sz="1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t-1.</a:t>
                </a:r>
                <a:endParaRPr lang="pt-PT" sz="1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8" y="5010175"/>
                <a:ext cx="10982689" cy="1222408"/>
              </a:xfrm>
              <a:prstGeom prst="rect">
                <a:avLst/>
              </a:prstGeom>
              <a:blipFill rotWithShape="0">
                <a:blip r:embed="rId4"/>
                <a:stretch>
                  <a:fillRect l="-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0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</a:t>
            </a:r>
            <a:r>
              <a:rPr lang="pt-PT" dirty="0"/>
              <a:t>Metodologia de </a:t>
            </a:r>
            <a:r>
              <a:rPr lang="pt-PT" dirty="0" smtClean="0"/>
              <a:t>projeção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Universo de empresas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13</a:t>
            </a:fld>
            <a:endParaRPr lang="pt-PT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1052052" y="1818968"/>
            <a:ext cx="10137058" cy="4372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</a:rPr>
              <a:t>Dados</a:t>
            </a:r>
          </a:p>
          <a:p>
            <a:endParaRPr lang="pt-PT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/>
                </a:solidFill>
              </a:rPr>
              <a:t>Unidade de análise: </a:t>
            </a:r>
            <a:r>
              <a:rPr lang="pt-PT" dirty="0" smtClean="0">
                <a:solidFill>
                  <a:schemeClr val="tx1"/>
                </a:solidFill>
              </a:rPr>
              <a:t>SNF privadas</a:t>
            </a:r>
            <a:endParaRPr lang="pt-PT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Fontes </a:t>
            </a:r>
            <a:r>
              <a:rPr lang="pt-PT" b="1" dirty="0">
                <a:solidFill>
                  <a:schemeClr val="tx1"/>
                </a:solidFill>
              </a:rPr>
              <a:t>de </a:t>
            </a:r>
            <a:r>
              <a:rPr lang="pt-PT" b="1" dirty="0" smtClean="0">
                <a:solidFill>
                  <a:schemeClr val="tx1"/>
                </a:solidFill>
              </a:rPr>
              <a:t>informação: </a:t>
            </a:r>
            <a:r>
              <a:rPr lang="pt-PT" dirty="0" smtClean="0">
                <a:solidFill>
                  <a:schemeClr val="tx1"/>
                </a:solidFill>
              </a:rPr>
              <a:t>Central de balanços (2006-2018) </a:t>
            </a:r>
            <a:r>
              <a:rPr lang="pt-PT" dirty="0">
                <a:solidFill>
                  <a:schemeClr val="tx1"/>
                </a:solidFill>
              </a:rPr>
              <a:t>/ </a:t>
            </a:r>
            <a:r>
              <a:rPr lang="pt-PT" dirty="0" smtClean="0">
                <a:solidFill>
                  <a:schemeClr val="tx1"/>
                </a:solidFill>
              </a:rPr>
              <a:t>CRC (2006-2019) </a:t>
            </a:r>
            <a:r>
              <a:rPr lang="pt-PT" dirty="0">
                <a:solidFill>
                  <a:schemeClr val="tx1"/>
                </a:solidFill>
              </a:rPr>
              <a:t>/ Contas </a:t>
            </a:r>
            <a:r>
              <a:rPr lang="pt-PT" dirty="0" smtClean="0">
                <a:solidFill>
                  <a:schemeClr val="tx1"/>
                </a:solidFill>
              </a:rPr>
              <a:t>nacionais (2006-2022</a:t>
            </a:r>
            <a:r>
              <a:rPr lang="pt-PT" dirty="0">
                <a:solidFill>
                  <a:schemeClr val="tx1"/>
                </a:solidFill>
              </a:rPr>
              <a:t>) / Projeções macroeconómicas do Banco de </a:t>
            </a:r>
            <a:r>
              <a:rPr lang="pt-PT" dirty="0" smtClean="0">
                <a:solidFill>
                  <a:schemeClr val="tx1"/>
                </a:solidFill>
              </a:rPr>
              <a:t>Portugal (2020-2022)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1"/>
                </a:solidFill>
              </a:rPr>
              <a:t>Horizonte </a:t>
            </a:r>
            <a:r>
              <a:rPr lang="pt-PT" b="1" dirty="0">
                <a:solidFill>
                  <a:schemeClr val="tx1"/>
                </a:solidFill>
              </a:rPr>
              <a:t>de </a:t>
            </a:r>
            <a:r>
              <a:rPr lang="pt-PT" b="1" dirty="0" smtClean="0">
                <a:solidFill>
                  <a:schemeClr val="tx1"/>
                </a:solidFill>
              </a:rPr>
              <a:t>projeção: </a:t>
            </a:r>
            <a:r>
              <a:rPr lang="pt-PT" dirty="0" smtClean="0">
                <a:solidFill>
                  <a:schemeClr val="tx1"/>
                </a:solidFill>
              </a:rPr>
              <a:t>2019-2022 </a:t>
            </a:r>
            <a:endParaRPr lang="pt-PT" b="1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r>
              <a:rPr lang="pt-PT" sz="2000" b="1" dirty="0">
                <a:solidFill>
                  <a:schemeClr val="tx1"/>
                </a:solidFill>
              </a:rPr>
              <a:t>Seleção de empresas</a:t>
            </a:r>
          </a:p>
          <a:p>
            <a:endParaRPr lang="pt-PT" sz="1700" dirty="0" smtClean="0">
              <a:solidFill>
                <a:schemeClr val="tx1"/>
              </a:solidFill>
            </a:endParaRPr>
          </a:p>
          <a:p>
            <a:r>
              <a:rPr lang="pt-PT" sz="1700" dirty="0" smtClean="0">
                <a:solidFill>
                  <a:schemeClr val="tx1"/>
                </a:solidFill>
              </a:rPr>
              <a:t>Uma </a:t>
            </a:r>
            <a:r>
              <a:rPr lang="pt-PT" sz="1700" dirty="0">
                <a:solidFill>
                  <a:schemeClr val="tx1"/>
                </a:solidFill>
              </a:rPr>
              <a:t>empresa </a:t>
            </a:r>
            <a:r>
              <a:rPr lang="pt-PT" sz="1700" dirty="0" smtClean="0">
                <a:solidFill>
                  <a:schemeClr val="tx1"/>
                </a:solidFill>
              </a:rPr>
              <a:t>da Central de balanços foi </a:t>
            </a:r>
            <a:r>
              <a:rPr lang="pt-PT" sz="1700" dirty="0">
                <a:solidFill>
                  <a:schemeClr val="tx1"/>
                </a:solidFill>
              </a:rPr>
              <a:t>considerada no estudo se tiver preenchido </a:t>
            </a:r>
            <a:r>
              <a:rPr lang="pt-PT" sz="1700" dirty="0" smtClean="0">
                <a:solidFill>
                  <a:schemeClr val="tx1"/>
                </a:solidFill>
              </a:rPr>
              <a:t>cada um dos requisitos </a:t>
            </a:r>
            <a:r>
              <a:rPr lang="pt-PT" sz="1700" dirty="0">
                <a:solidFill>
                  <a:schemeClr val="tx1"/>
                </a:solidFill>
              </a:rPr>
              <a:t>em pelo menos um </a:t>
            </a:r>
            <a:r>
              <a:rPr lang="pt-PT" sz="1700" dirty="0" smtClean="0">
                <a:solidFill>
                  <a:schemeClr val="tx1"/>
                </a:solidFill>
              </a:rPr>
              <a:t>ano no período 2006-2018:</a:t>
            </a:r>
          </a:p>
          <a:p>
            <a:endParaRPr lang="pt-PT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Volume </a:t>
            </a:r>
            <a:r>
              <a:rPr lang="pt-PT" dirty="0">
                <a:solidFill>
                  <a:schemeClr val="tx1"/>
                </a:solidFill>
              </a:rPr>
              <a:t>de negócios superior a </a:t>
            </a:r>
            <a:r>
              <a:rPr lang="pt-P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pt-PT" dirty="0" smtClean="0">
                <a:solidFill>
                  <a:schemeClr val="tx1"/>
                </a:solidFill>
              </a:rPr>
              <a:t>5000;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D</a:t>
            </a:r>
            <a:r>
              <a:rPr lang="pt-PT" dirty="0" smtClean="0">
                <a:solidFill>
                  <a:schemeClr val="tx1"/>
                </a:solidFill>
              </a:rPr>
              <a:t>ívida </a:t>
            </a:r>
            <a:r>
              <a:rPr lang="pt-PT" dirty="0">
                <a:solidFill>
                  <a:schemeClr val="tx1"/>
                </a:solidFill>
              </a:rPr>
              <a:t>financeira superior </a:t>
            </a:r>
            <a:r>
              <a:rPr lang="pt-PT" dirty="0" smtClean="0">
                <a:solidFill>
                  <a:schemeClr val="tx1"/>
                </a:solidFill>
              </a:rPr>
              <a:t>a </a:t>
            </a: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pt-PT" dirty="0" smtClean="0">
                <a:solidFill>
                  <a:schemeClr val="tx1"/>
                </a:solidFill>
              </a:rPr>
              <a:t> 5000;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M</a:t>
            </a:r>
            <a:r>
              <a:rPr lang="pt-PT" dirty="0" smtClean="0">
                <a:solidFill>
                  <a:schemeClr val="tx1"/>
                </a:solidFill>
              </a:rPr>
              <a:t>ais </a:t>
            </a:r>
            <a:r>
              <a:rPr lang="pt-PT" dirty="0">
                <a:solidFill>
                  <a:schemeClr val="tx1"/>
                </a:solidFill>
              </a:rPr>
              <a:t>de uma pessoa ao </a:t>
            </a:r>
            <a:r>
              <a:rPr lang="pt-PT" dirty="0" smtClean="0">
                <a:solidFill>
                  <a:schemeClr val="tx1"/>
                </a:solidFill>
              </a:rPr>
              <a:t>serviço.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O estudo teve em consideração </a:t>
            </a:r>
            <a:r>
              <a:rPr lang="pt-PT" b="1" dirty="0" smtClean="0">
                <a:solidFill>
                  <a:schemeClr val="tx1"/>
                </a:solidFill>
              </a:rPr>
              <a:t>399.621</a:t>
            </a:r>
            <a:r>
              <a:rPr lang="pt-PT" dirty="0" smtClean="0">
                <a:solidFill>
                  <a:schemeClr val="tx1"/>
                </a:solidFill>
              </a:rPr>
              <a:t> empresas distintas.</a:t>
            </a:r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59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6338" y="3700566"/>
            <a:ext cx="4820100" cy="1996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14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2. Metodologia de </a:t>
            </a:r>
            <a:r>
              <a:rPr lang="pt-PT" dirty="0" smtClean="0"/>
              <a:t>projeção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Avaliação da projeção </a:t>
            </a:r>
            <a:r>
              <a:rPr lang="pt-PT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in-sample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32" y="3709619"/>
            <a:ext cx="4843049" cy="1987020"/>
          </a:xfrm>
          <a:prstGeom prst="rect">
            <a:avLst/>
          </a:prstGeom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540579" y="1208787"/>
            <a:ext cx="10954200" cy="1332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dirty="0"/>
              <a:t>A matriz de erro sumariza a capacidade de previsão do modelo</a:t>
            </a:r>
            <a:r>
              <a:rPr lang="pt-PT" sz="1600" b="0" dirty="0"/>
              <a:t>, comparando o estado </a:t>
            </a:r>
            <a:r>
              <a:rPr lang="pt-PT" sz="1600" b="0" dirty="0" smtClean="0"/>
              <a:t>de vulnerabilidade observado (</a:t>
            </a:r>
            <a:r>
              <a:rPr lang="pt-PT" sz="1600" b="0" i="1" dirty="0" smtClean="0"/>
              <a:t>em coluna</a:t>
            </a:r>
            <a:r>
              <a:rPr lang="pt-PT" sz="1600" b="0" dirty="0" smtClean="0"/>
              <a:t>), </a:t>
            </a:r>
            <a:r>
              <a:rPr lang="pt-PT" sz="1600" b="0" dirty="0"/>
              <a:t>com o estado de vulnerabilidade estimado pelo </a:t>
            </a:r>
            <a:r>
              <a:rPr lang="pt-PT" sz="1600" b="0" dirty="0" smtClean="0"/>
              <a:t>modelo (</a:t>
            </a:r>
            <a:r>
              <a:rPr lang="pt-PT" sz="1600" b="0" i="1" dirty="0" smtClean="0"/>
              <a:t>em linha</a:t>
            </a:r>
            <a:r>
              <a:rPr lang="pt-PT" sz="1600" b="0" dirty="0" smtClean="0"/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b="0" dirty="0" smtClean="0"/>
              <a:t>As proporções correspondem à </a:t>
            </a:r>
            <a:r>
              <a:rPr lang="pt-PT" sz="1600" dirty="0" smtClean="0"/>
              <a:t>média da afetação das empresas na projeção a um ano</a:t>
            </a:r>
            <a:r>
              <a:rPr lang="pt-PT" sz="1600" b="0" dirty="0" smtClean="0"/>
              <a:t> no horizonte no período 2007-2018.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b="0" dirty="0" smtClean="0"/>
              <a:t>Com base nas estimativas a um ano do modelo para o período 2007-2018, </a:t>
            </a:r>
            <a:r>
              <a:rPr lang="pt-PT" sz="1600" dirty="0" smtClean="0"/>
              <a:t>77</a:t>
            </a:r>
            <a:r>
              <a:rPr lang="pt-PT" sz="1600" dirty="0"/>
              <a:t>% das empresas e 85% da dívida foram corretamente categorizadas</a:t>
            </a:r>
            <a:r>
              <a:rPr lang="pt-PT" sz="1600" b="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PT" sz="1600" b="0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2376581" y="3312214"/>
            <a:ext cx="7834979" cy="3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700" dirty="0"/>
              <a:t>Matrizes de erro por número de empresas e montante de dívida financeira</a:t>
            </a:r>
            <a:r>
              <a:rPr lang="pt-PT" sz="1700" b="0" dirty="0"/>
              <a:t> | </a:t>
            </a:r>
            <a:r>
              <a:rPr lang="pt-PT" sz="1700" b="0" dirty="0" smtClean="0"/>
              <a:t>Em %</a:t>
            </a:r>
            <a:endParaRPr lang="pt-PT" sz="17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134598" y="5760091"/>
            <a:ext cx="57661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Nota: </a:t>
            </a:r>
            <a:r>
              <a:rPr lang="pt-PT" sz="1000" dirty="0"/>
              <a:t>Os valores apresentados nas matrizes de erro correspondem à média do peso de cada conjunto</a:t>
            </a:r>
          </a:p>
          <a:p>
            <a:r>
              <a:rPr lang="pt-PT" sz="1000" dirty="0"/>
              <a:t>de empresas em cada ano no período </a:t>
            </a:r>
            <a:r>
              <a:rPr lang="pt-PT" sz="1000" dirty="0" smtClean="0"/>
              <a:t>2007-2018.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6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</a:t>
            </a:r>
            <a:r>
              <a:rPr lang="pt-PT" dirty="0"/>
              <a:t>Metodologia de </a:t>
            </a:r>
            <a:r>
              <a:rPr lang="pt-PT" dirty="0" smtClean="0"/>
              <a:t>projeção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Limitações do modelo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15</a:t>
            </a:fld>
            <a:endParaRPr lang="pt-PT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1052052" y="1637900"/>
            <a:ext cx="10137058" cy="4372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u="sng" dirty="0" smtClean="0">
                <a:solidFill>
                  <a:schemeClr val="tx1"/>
                </a:solidFill>
              </a:rPr>
              <a:t>Principais limitações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Variabilidade das variáveis macroeconómicas é muito inferior à variabilidade observada ao nível da empresa;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</a:rPr>
              <a:t>Número reduzido de graus de </a:t>
            </a:r>
            <a:r>
              <a:rPr lang="pt-PT" dirty="0" smtClean="0">
                <a:solidFill>
                  <a:schemeClr val="tx1"/>
                </a:solidFill>
              </a:rPr>
              <a:t>liberdade;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Não considerar medidas de apoio (apenas refletidas no cenário </a:t>
            </a:r>
            <a:r>
              <a:rPr lang="pt-PT" smtClean="0">
                <a:solidFill>
                  <a:schemeClr val="tx1"/>
                </a:solidFill>
              </a:rPr>
              <a:t>macroeconómico);</a:t>
            </a:r>
            <a:endParaRPr lang="pt-PT" dirty="0">
              <a:solidFill>
                <a:schemeClr val="tx1"/>
              </a:solidFill>
            </a:endParaRP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27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</a:t>
            </a:r>
            <a:r>
              <a:rPr lang="pt-PT" dirty="0"/>
              <a:t>Metodologia de </a:t>
            </a:r>
            <a:r>
              <a:rPr lang="pt-PT" dirty="0" smtClean="0"/>
              <a:t>projeção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Cenários de projeção, evolução agregada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16</a:t>
            </a:fld>
            <a:endParaRPr lang="pt-PT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1399" b="29874"/>
          <a:stretch/>
        </p:blipFill>
        <p:spPr>
          <a:xfrm>
            <a:off x="2509979" y="4159367"/>
            <a:ext cx="6996154" cy="1062038"/>
          </a:xfrm>
          <a:prstGeom prst="rect">
            <a:avLst/>
          </a:prstGeom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542947" y="1211904"/>
            <a:ext cx="10954200" cy="1332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b="0" dirty="0" smtClean="0"/>
              <a:t>Para o horizonte 2019-2022, consideraram-se </a:t>
            </a:r>
            <a:r>
              <a:rPr lang="pt-PT" sz="1600" b="0" dirty="0"/>
              <a:t>dois </a:t>
            </a:r>
            <a:r>
              <a:rPr lang="pt-PT" sz="1600" b="0" dirty="0" smtClean="0"/>
              <a:t>cenários: </a:t>
            </a:r>
            <a:r>
              <a:rPr lang="pt-PT" sz="1600" b="0" dirty="0"/>
              <a:t>um </a:t>
            </a:r>
            <a:r>
              <a:rPr lang="pt-PT" sz="1600" dirty="0"/>
              <a:t>cenário central</a:t>
            </a:r>
            <a:r>
              <a:rPr lang="pt-PT" sz="1600" b="0" dirty="0"/>
              <a:t> e um </a:t>
            </a:r>
            <a:r>
              <a:rPr lang="pt-PT" sz="1600" dirty="0"/>
              <a:t>cenário </a:t>
            </a:r>
            <a:r>
              <a:rPr lang="pt-PT" sz="1600" dirty="0" smtClean="0"/>
              <a:t>severo</a:t>
            </a:r>
            <a:r>
              <a:rPr lang="pt-PT" sz="1600" b="0" dirty="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b="0" dirty="0" smtClean="0"/>
              <a:t>Os dois cenários têm </a:t>
            </a:r>
            <a:r>
              <a:rPr lang="pt-PT" sz="1600" b="0" dirty="0"/>
              <a:t>por base as projeções do </a:t>
            </a:r>
            <a:r>
              <a:rPr lang="pt-PT" sz="1600" dirty="0"/>
              <a:t>Boletim Económico de dezembro de </a:t>
            </a:r>
            <a:r>
              <a:rPr lang="pt-PT" sz="1600" dirty="0" smtClean="0"/>
              <a:t>2020 do Banco de Portugal</a:t>
            </a:r>
            <a:r>
              <a:rPr lang="pt-PT" sz="1600" b="0" dirty="0" smtClean="0"/>
              <a:t>, </a:t>
            </a:r>
            <a:r>
              <a:rPr lang="pt-PT" sz="1600" b="0" dirty="0"/>
              <a:t>e consideram </a:t>
            </a:r>
            <a:r>
              <a:rPr lang="pt-PT" sz="1600" b="0" dirty="0" smtClean="0"/>
              <a:t>como ponto </a:t>
            </a:r>
            <a:r>
              <a:rPr lang="pt-PT" sz="1600" b="0" dirty="0"/>
              <a:t>de partida um impacto negativo muito próximo em 2020. Contudo, o perfil de recuperação </a:t>
            </a:r>
            <a:r>
              <a:rPr lang="pt-PT" sz="1600" b="0" dirty="0" smtClean="0"/>
              <a:t>em 2021 </a:t>
            </a:r>
            <a:r>
              <a:rPr lang="pt-PT" sz="1600" b="0" dirty="0"/>
              <a:t>e 2022 é distinto, sendo a recuperação no cenário central mais </a:t>
            </a:r>
            <a:r>
              <a:rPr lang="pt-PT" sz="1600" b="0" dirty="0" smtClean="0"/>
              <a:t>célere. A evolução da </a:t>
            </a:r>
            <a:r>
              <a:rPr lang="pt-PT" sz="1600" dirty="0" smtClean="0"/>
              <a:t>dívida financeira e dos juros suportados</a:t>
            </a:r>
            <a:r>
              <a:rPr lang="pt-PT" sz="1600" b="0" dirty="0" smtClean="0"/>
              <a:t> têm também como referência este cenário.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dirty="0" smtClean="0"/>
              <a:t>Estas projeções foram revistas em alta em 2021.</a:t>
            </a:r>
            <a:r>
              <a:rPr lang="pt-PT" sz="1600" b="0" dirty="0" smtClean="0"/>
              <a:t> Com referência ao Boletim Económico de junho de 2021, o PIB português reduziu-se 7,6% em 2020, e irá crescer 4,8% em 2021, 5,6% em 2022 e 2,4% em 2023. 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874593" y="3721259"/>
            <a:ext cx="6460836" cy="3566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700" dirty="0"/>
              <a:t>Taxa de variação anual do PIB no horizonte de projeção 2020-22 | </a:t>
            </a:r>
            <a:r>
              <a:rPr lang="pt-PT" sz="1700" b="0" dirty="0" smtClean="0"/>
              <a:t>Em %</a:t>
            </a:r>
            <a:endParaRPr lang="pt-PT" sz="17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156899" y="5320990"/>
            <a:ext cx="773278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Fonte: Banco de Portugal, </a:t>
            </a:r>
            <a:r>
              <a:rPr lang="en-US" sz="1000" dirty="0" err="1" smtClean="0"/>
              <a:t>Boletim</a:t>
            </a:r>
            <a:r>
              <a:rPr lang="en-US" sz="1000" dirty="0" smtClean="0"/>
              <a:t> </a:t>
            </a:r>
            <a:r>
              <a:rPr lang="en-US" sz="1000" dirty="0" err="1" smtClean="0"/>
              <a:t>Económico</a:t>
            </a:r>
            <a:r>
              <a:rPr lang="en-US" sz="1000" dirty="0" smtClean="0"/>
              <a:t> de </a:t>
            </a:r>
            <a:r>
              <a:rPr lang="en-US" sz="1000" dirty="0" err="1" smtClean="0"/>
              <a:t>dezembro</a:t>
            </a:r>
            <a:r>
              <a:rPr lang="en-US" sz="1000" dirty="0" smtClean="0"/>
              <a:t> de 2020. | </a:t>
            </a:r>
            <a:r>
              <a:rPr lang="en-US" sz="1000" dirty="0" err="1" smtClean="0"/>
              <a:t>Notas</a:t>
            </a:r>
            <a:r>
              <a:rPr lang="en-US" sz="1000" dirty="0" smtClean="0"/>
              <a:t>: </a:t>
            </a:r>
            <a:r>
              <a:rPr lang="pt-PT" sz="1000" dirty="0" smtClean="0"/>
              <a:t>(</a:t>
            </a:r>
            <a:r>
              <a:rPr lang="pt-PT" sz="1000" dirty="0"/>
              <a:t>a</a:t>
            </a:r>
            <a:r>
              <a:rPr lang="pt-PT" sz="1000" dirty="0" smtClean="0"/>
              <a:t>) À data da elaboração deste estudo ainda não se encontravam disponíveis os dados ao nível da empresa para o ano de 2019, tendo sido necessário estimar os valores das rubricas de balanço e demonstração de resultados das empresas também para esse ano.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425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</a:t>
            </a:r>
            <a:r>
              <a:rPr lang="pt-PT" dirty="0"/>
              <a:t>Metodologia de </a:t>
            </a:r>
            <a:r>
              <a:rPr lang="pt-PT" dirty="0" smtClean="0"/>
              <a:t>projeção |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Cenários de projeção,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decomposição por setor de atividade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17</a:t>
            </a:fld>
            <a:endParaRPr lang="pt-PT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60844" y="6350400"/>
            <a:ext cx="1079156" cy="259200"/>
          </a:xfrm>
        </p:spPr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64" y="3154409"/>
            <a:ext cx="3714750" cy="2457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85" y="3208728"/>
            <a:ext cx="3829050" cy="2381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326" y="5554972"/>
            <a:ext cx="3705225" cy="419100"/>
          </a:xfrm>
          <a:prstGeom prst="rect">
            <a:avLst/>
          </a:prstGeom>
        </p:spPr>
      </p:pic>
      <p:sp>
        <p:nvSpPr>
          <p:cNvPr id="13" name="Content Placeholder 8"/>
          <p:cNvSpPr txBox="1">
            <a:spLocks/>
          </p:cNvSpPr>
          <p:nvPr/>
        </p:nvSpPr>
        <p:spPr>
          <a:xfrm>
            <a:off x="542947" y="1209980"/>
            <a:ext cx="10954200" cy="1332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b="0" dirty="0"/>
              <a:t>Para cada setor de atividade, definiram-se três perfis de recuperação: rápida, média ou lenta.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600" b="0" dirty="0"/>
              <a:t>A alocação de um setor de atividade a um perfil tem como referência a </a:t>
            </a:r>
            <a:r>
              <a:rPr lang="pt-PT" sz="1600" dirty="0"/>
              <a:t>quebra estimada do VAB em abril de 2020</a:t>
            </a:r>
            <a:r>
              <a:rPr lang="pt-PT" sz="1600" b="0" dirty="0"/>
              <a:t>. Quebras iguais ou inferiores a 20% correspondem a uma </a:t>
            </a:r>
            <a:r>
              <a:rPr lang="pt-PT" sz="1600" dirty="0"/>
              <a:t>recuperação rápida</a:t>
            </a:r>
            <a:r>
              <a:rPr lang="pt-PT" sz="1600" b="0" dirty="0"/>
              <a:t>, quebras superiores a 20%, mas inferiores ou iguais a 40% correspondem a uma </a:t>
            </a:r>
            <a:r>
              <a:rPr lang="pt-PT" sz="1600" dirty="0"/>
              <a:t>recuperação média</a:t>
            </a:r>
            <a:r>
              <a:rPr lang="pt-PT" sz="1600" b="0" dirty="0"/>
              <a:t> e setores com quebras superiores a 40% correspondem a uma </a:t>
            </a:r>
            <a:r>
              <a:rPr lang="pt-PT" sz="1600" dirty="0"/>
              <a:t>recuperação lenta</a:t>
            </a:r>
            <a:r>
              <a:rPr lang="pt-PT" sz="1600" b="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1755" y="6033408"/>
            <a:ext cx="75959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 smtClean="0"/>
              <a:t>Notas</a:t>
            </a:r>
            <a:r>
              <a:rPr lang="en-US" sz="1000" dirty="0" smtClean="0"/>
              <a:t>: </a:t>
            </a:r>
            <a:r>
              <a:rPr lang="pt-PT" sz="1000" dirty="0" smtClean="0"/>
              <a:t>Os gráficos representados foram publicados no Relatório de Estabilidade Financeira de dezembro de 2020 no Tema </a:t>
            </a:r>
            <a:r>
              <a:rPr lang="pt-PT" sz="1000" dirty="0"/>
              <a:t>em Destaque: </a:t>
            </a:r>
            <a:r>
              <a:rPr lang="pt-PT" sz="1000" dirty="0" smtClean="0"/>
              <a:t>“A </a:t>
            </a:r>
            <a:r>
              <a:rPr lang="pt-PT" sz="1000" dirty="0"/>
              <a:t>vulnerabilidade da dívida das sociedades não financeiras na crise </a:t>
            </a:r>
            <a:r>
              <a:rPr lang="pt-PT" sz="1000" dirty="0" smtClean="0"/>
              <a:t>pandémica”.</a:t>
            </a:r>
            <a:endParaRPr lang="en-US" sz="1000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758964" y="2795275"/>
            <a:ext cx="8098081" cy="3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700" dirty="0"/>
              <a:t>Diferentes perfis de recuperação nos cenários central e severo | </a:t>
            </a:r>
            <a:r>
              <a:rPr lang="pt-PT" sz="1700" b="0" dirty="0"/>
              <a:t>Em </a:t>
            </a:r>
            <a:r>
              <a:rPr lang="pt-PT" sz="1700" b="0" dirty="0" smtClean="0"/>
              <a:t>proporção do </a:t>
            </a:r>
            <a:r>
              <a:rPr lang="pt-PT" sz="1700" b="0" dirty="0"/>
              <a:t>choque</a:t>
            </a:r>
          </a:p>
        </p:txBody>
      </p:sp>
    </p:spTree>
    <p:extLst>
      <p:ext uri="{BB962C8B-B14F-4D97-AF65-F5344CB8AC3E}">
        <p14:creationId xmlns:p14="http://schemas.microsoft.com/office/powerpoint/2010/main" val="16338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3. </a:t>
            </a:r>
            <a:r>
              <a:rPr lang="pt-PT" dirty="0" smtClean="0"/>
              <a:t>Resultados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Evolução agregada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18</a:t>
            </a:fld>
            <a:endParaRPr lang="pt-PT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22502" y="1083694"/>
            <a:ext cx="11286039" cy="1483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b="0" dirty="0"/>
              <a:t>Os dois cenários </a:t>
            </a:r>
            <a:r>
              <a:rPr lang="pt-PT" sz="1400" b="0" dirty="0" smtClean="0"/>
              <a:t>apontam </a:t>
            </a:r>
            <a:r>
              <a:rPr lang="pt-PT" sz="1400" b="0" dirty="0"/>
              <a:t>para </a:t>
            </a:r>
            <a:r>
              <a:rPr lang="pt-PT" sz="1400" dirty="0"/>
              <a:t>um aumento </a:t>
            </a:r>
            <a:r>
              <a:rPr lang="pt-PT" sz="1400" dirty="0" smtClean="0"/>
              <a:t>da vulnerabilidade </a:t>
            </a:r>
            <a:r>
              <a:rPr lang="pt-PT" sz="1400" dirty="0"/>
              <a:t>financeira e da dívida em excesso</a:t>
            </a:r>
            <a:r>
              <a:rPr lang="pt-PT" sz="1400" b="0" dirty="0"/>
              <a:t> como consequência da </a:t>
            </a:r>
            <a:r>
              <a:rPr lang="pt-PT" sz="1400" b="0" dirty="0" smtClean="0"/>
              <a:t>contração económica </a:t>
            </a:r>
            <a:r>
              <a:rPr lang="pt-PT" sz="1400" b="0" dirty="0"/>
              <a:t>provocada pela </a:t>
            </a:r>
            <a:r>
              <a:rPr lang="pt-PT" sz="1400" b="0" dirty="0" smtClean="0"/>
              <a:t>pandemia.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b="0" dirty="0" smtClean="0"/>
              <a:t>A proporção </a:t>
            </a:r>
            <a:r>
              <a:rPr lang="pt-PT" sz="1400" b="0" dirty="0"/>
              <a:t>e o montante de dívida </a:t>
            </a:r>
            <a:r>
              <a:rPr lang="pt-PT" sz="1400" b="0" dirty="0" smtClean="0"/>
              <a:t>financeira em vulnerabilidade e em excesso deverão</a:t>
            </a:r>
            <a:r>
              <a:rPr lang="pt-PT" sz="1400" dirty="0" smtClean="0"/>
              <a:t> ficar aquém do observado da crise da dívida soberana</a:t>
            </a:r>
            <a:r>
              <a:rPr lang="pt-PT" sz="1400" b="0" dirty="0" smtClean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b="0" dirty="0"/>
              <a:t>A </a:t>
            </a:r>
            <a:r>
              <a:rPr lang="pt-PT" sz="1400" dirty="0"/>
              <a:t>maior resiliência</a:t>
            </a:r>
            <a:r>
              <a:rPr lang="pt-PT" sz="1400" b="0" dirty="0"/>
              <a:t> das empresas portuguesas no contexto atual </a:t>
            </a:r>
            <a:r>
              <a:rPr lang="pt-PT" sz="1400" dirty="0"/>
              <a:t>resulta de uma melhoria dos resultados operacionais</a:t>
            </a:r>
            <a:r>
              <a:rPr lang="pt-PT" sz="1400" b="0" dirty="0"/>
              <a:t> e da </a:t>
            </a:r>
            <a:r>
              <a:rPr lang="pt-PT" sz="1400" dirty="0"/>
              <a:t>diminuição dos juros suportados no período que precedeu a crise pandémica</a:t>
            </a:r>
            <a:r>
              <a:rPr lang="pt-PT" sz="1400" b="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7" y="3095535"/>
            <a:ext cx="5270214" cy="3240000"/>
          </a:xfrm>
          <a:prstGeom prst="rect">
            <a:avLst/>
          </a:prstGeom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351288" y="2733577"/>
            <a:ext cx="5163688" cy="3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Dívida</a:t>
            </a:r>
            <a:r>
              <a:rPr lang="en-US" sz="1400" dirty="0"/>
              <a:t> das </a:t>
            </a:r>
            <a:r>
              <a:rPr lang="en-US" sz="1400" dirty="0" err="1"/>
              <a:t>empresas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situação</a:t>
            </a:r>
            <a:r>
              <a:rPr lang="en-US" sz="1400" dirty="0"/>
              <a:t> de </a:t>
            </a:r>
            <a:r>
              <a:rPr lang="en-US" sz="1400" dirty="0" err="1"/>
              <a:t>vulnerabilidade</a:t>
            </a:r>
            <a:r>
              <a:rPr lang="en-US" sz="1400" dirty="0"/>
              <a:t> </a:t>
            </a:r>
            <a:r>
              <a:rPr lang="en-US" sz="1400" dirty="0" err="1"/>
              <a:t>financeira</a:t>
            </a:r>
            <a:r>
              <a:rPr lang="en-US" sz="1400" dirty="0"/>
              <a:t> | </a:t>
            </a:r>
            <a:r>
              <a:rPr lang="en-US" sz="1400" b="0" dirty="0" err="1"/>
              <a:t>Em</a:t>
            </a:r>
            <a:r>
              <a:rPr lang="en-US" sz="1400" b="0" dirty="0"/>
              <a:t> </a:t>
            </a:r>
            <a:r>
              <a:rPr lang="en-US" sz="1400" b="0" dirty="0" err="1" smtClean="0"/>
              <a:t>mM</a:t>
            </a:r>
            <a:r>
              <a:rPr lang="en-US" sz="1400" b="0" dirty="0" smtClean="0"/>
              <a:t>€ </a:t>
            </a:r>
            <a:r>
              <a:rPr lang="en-US" sz="1400" b="0" dirty="0"/>
              <a:t>e </a:t>
            </a:r>
            <a:r>
              <a:rPr lang="en-US" sz="1400" b="0" dirty="0" err="1"/>
              <a:t>em</a:t>
            </a:r>
            <a:r>
              <a:rPr lang="en-US" sz="1400" b="0" dirty="0"/>
              <a:t> </a:t>
            </a:r>
            <a:r>
              <a:rPr lang="en-US" sz="1400" b="0" dirty="0" smtClean="0"/>
              <a:t>% </a:t>
            </a:r>
            <a:r>
              <a:rPr lang="en-US" sz="1400" b="0" dirty="0"/>
              <a:t>da </a:t>
            </a:r>
            <a:r>
              <a:rPr lang="en-US" sz="1400" b="0" dirty="0" err="1"/>
              <a:t>dívida</a:t>
            </a:r>
            <a:r>
              <a:rPr lang="en-US" sz="1400" b="0" dirty="0"/>
              <a:t> das </a:t>
            </a:r>
            <a:r>
              <a:rPr lang="en-US" sz="1400" b="0" dirty="0" err="1"/>
              <a:t>empresas</a:t>
            </a:r>
            <a:r>
              <a:rPr lang="en-US" sz="1400" dirty="0"/>
              <a:t>  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6640673" y="2800252"/>
            <a:ext cx="5272810" cy="3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/>
              <a:t>Excesso</a:t>
            </a:r>
            <a:r>
              <a:rPr lang="en-US" sz="1400" dirty="0" smtClean="0"/>
              <a:t> de </a:t>
            </a:r>
            <a:r>
              <a:rPr lang="en-US" sz="1400" dirty="0" err="1" smtClean="0"/>
              <a:t>dívida</a:t>
            </a:r>
            <a:r>
              <a:rPr lang="en-US" sz="1400" dirty="0" smtClean="0"/>
              <a:t> </a:t>
            </a:r>
            <a:r>
              <a:rPr lang="en-US" sz="1400" dirty="0"/>
              <a:t>| </a:t>
            </a:r>
            <a:r>
              <a:rPr lang="en-US" sz="1400" b="0" dirty="0" err="1"/>
              <a:t>Em</a:t>
            </a:r>
            <a:r>
              <a:rPr lang="en-US" sz="1400" b="0" dirty="0"/>
              <a:t> </a:t>
            </a:r>
            <a:r>
              <a:rPr lang="en-US" sz="1400" b="0" dirty="0" err="1"/>
              <a:t>mM</a:t>
            </a:r>
            <a:r>
              <a:rPr lang="en-US" sz="1400" b="0" dirty="0"/>
              <a:t>€ e </a:t>
            </a:r>
            <a:r>
              <a:rPr lang="en-US" sz="1400" b="0" dirty="0" err="1"/>
              <a:t>em</a:t>
            </a:r>
            <a:r>
              <a:rPr lang="en-US" sz="1400" b="0" dirty="0"/>
              <a:t> % da </a:t>
            </a:r>
            <a:r>
              <a:rPr lang="en-US" sz="1400" b="0" dirty="0" err="1"/>
              <a:t>dívida</a:t>
            </a:r>
            <a:r>
              <a:rPr lang="en-US" sz="1400" b="0" dirty="0"/>
              <a:t> das </a:t>
            </a:r>
            <a:r>
              <a:rPr lang="en-US" sz="1400" b="0" dirty="0" err="1"/>
              <a:t>empresas</a:t>
            </a:r>
            <a:r>
              <a:rPr lang="en-US" sz="1400" b="0" dirty="0"/>
              <a:t>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67" y="3140995"/>
            <a:ext cx="5106776" cy="32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19</a:t>
            </a:fld>
            <a:endParaRPr lang="pt-PT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24841" y="1088997"/>
            <a:ext cx="10954200" cy="15667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1600" b="0" dirty="0"/>
              <a:t>A decomposição da dívida em excesso por dimensão de empresa no horizonte 2020-2022 reproduz a estrutura de dívida observada no período que precedeu o impacto económico da </a:t>
            </a:r>
            <a:r>
              <a:rPr lang="pt-PT" sz="1600" b="0" dirty="0" smtClean="0"/>
              <a:t>pandemia: </a:t>
            </a:r>
            <a:r>
              <a:rPr lang="pt-PT" sz="1600" dirty="0" smtClean="0"/>
              <a:t>a proporção de dívida em excesso associada a micro empresas é superior, assim como a proporção de dívida em excesso no total de dívida das micro empresas. </a:t>
            </a:r>
            <a:endParaRPr lang="pt-PT" sz="1600" b="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PT" sz="1600" b="0" dirty="0" smtClean="0"/>
              <a:t>Contudo, </a:t>
            </a:r>
            <a:r>
              <a:rPr lang="pt-PT" sz="1600" dirty="0" smtClean="0"/>
              <a:t>o peso da dívida em excesso das grandes empresas no total de dívida em excesso aumenta</a:t>
            </a:r>
            <a:r>
              <a:rPr lang="pt-PT" sz="1600" b="0" dirty="0" smtClean="0"/>
              <a:t>. Estima-se um crescimento maior da dívida em excesso neste grupo de empresas em 2020.</a:t>
            </a:r>
            <a:endParaRPr lang="pt-PT" sz="1600" b="0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152524" y="234000"/>
            <a:ext cx="9887089" cy="540000"/>
          </a:xfrm>
        </p:spPr>
        <p:txBody>
          <a:bodyPr/>
          <a:lstStyle/>
          <a:p>
            <a:r>
              <a:rPr lang="pt-PT" dirty="0"/>
              <a:t>3. </a:t>
            </a:r>
            <a:r>
              <a:rPr lang="pt-PT" dirty="0" smtClean="0"/>
              <a:t>Resultados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Evolução por dimensão de empresa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3345302" y="2879154"/>
            <a:ext cx="5163688" cy="3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PT" sz="1400" dirty="0"/>
              <a:t>Evolução da dívida em excesso no cenário central e cenário severo, por dimensão de empresa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60" y="3368692"/>
            <a:ext cx="5492972" cy="30055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60872" y="5666394"/>
            <a:ext cx="28609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Nota: </a:t>
            </a:r>
            <a:r>
              <a:rPr lang="pt-PT" sz="1000" dirty="0"/>
              <a:t>Em linha, e </a:t>
            </a:r>
            <a:r>
              <a:rPr lang="pt-PT" sz="1000" dirty="0" smtClean="0"/>
              <a:t>tendo como </a:t>
            </a:r>
            <a:r>
              <a:rPr lang="pt-PT" sz="1000" dirty="0"/>
              <a:t>referência a </a:t>
            </a:r>
            <a:r>
              <a:rPr lang="pt-PT" sz="1000" dirty="0" smtClean="0"/>
              <a:t>escala da </a:t>
            </a:r>
            <a:r>
              <a:rPr lang="pt-PT" sz="1000" dirty="0"/>
              <a:t>direita, é apresentado o peso do montante de dívida em excesso no total </a:t>
            </a:r>
            <a:r>
              <a:rPr lang="pt-PT" sz="1000" dirty="0" smtClean="0"/>
              <a:t>de dívida </a:t>
            </a:r>
            <a:r>
              <a:rPr lang="pt-PT" sz="1000" dirty="0"/>
              <a:t>financeira em cada dimensão de empresa.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64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Objetivos e motivação deste estudo 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585603"/>
            <a:ext cx="9887232" cy="34200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 smtClean="0"/>
              <a:t>Dispor </a:t>
            </a:r>
            <a:r>
              <a:rPr lang="pt-PT" b="0" dirty="0"/>
              <a:t>de uma ferramenta </a:t>
            </a:r>
            <a:r>
              <a:rPr lang="pt-PT" b="0" dirty="0" smtClean="0"/>
              <a:t>simples e flexível </a:t>
            </a:r>
            <a:r>
              <a:rPr lang="pt-PT" b="0" dirty="0"/>
              <a:t>que permita tirar partido da correlação existente entre as variáveis financeiras das empresas e </a:t>
            </a:r>
            <a:r>
              <a:rPr lang="pt-PT" b="0" dirty="0" smtClean="0"/>
              <a:t>agregados macroeconómicos e assim projetar a situação financeira das empresas no curto e médio prazo;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 smtClean="0"/>
              <a:t>Como </a:t>
            </a:r>
            <a:r>
              <a:rPr lang="pt-PT" b="0" dirty="0"/>
              <a:t>é que a queda dos resultados operacionais das empresas </a:t>
            </a:r>
            <a:r>
              <a:rPr lang="pt-PT" b="0" dirty="0" smtClean="0"/>
              <a:t>ou a eventual </a:t>
            </a:r>
            <a:r>
              <a:rPr lang="pt-PT" b="0" dirty="0"/>
              <a:t>subida dos juros suportados </a:t>
            </a:r>
            <a:r>
              <a:rPr lang="pt-PT" b="0" dirty="0" smtClean="0"/>
              <a:t>pelas empresas afeta a sua vulnerabilidade financeira?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/>
              <a:t>Analisar o impacto do choque económico associado à pandemia da </a:t>
            </a:r>
            <a:r>
              <a:rPr lang="pt-PT" b="0" dirty="0" smtClean="0"/>
              <a:t>COVID-19 na </a:t>
            </a:r>
            <a:r>
              <a:rPr lang="pt-PT" b="0" dirty="0"/>
              <a:t>vulnerabilidade das empresas portuguesas;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b="0" dirty="0"/>
          </a:p>
          <a:p>
            <a:endParaRPr lang="pt-PT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83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 vulnerabilidade financeira e a dívida em excesso das empresas em Portugal: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20</a:t>
            </a:fld>
            <a:endParaRPr lang="pt-PT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52000" y="1197637"/>
            <a:ext cx="5353500" cy="4885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pt-PT"/>
            </a:defPPr>
            <a:lvl1pPr marL="342900" indent="-342900" algn="just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 sz="1600" b="0"/>
            </a:lvl1pPr>
            <a:lvl2pPr marL="0" indent="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marL="0" indent="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marL="180000" indent="-1800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360000" indent="-1800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lvl5pPr>
            <a:lvl6pPr marL="540000" indent="-1800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lvl6pPr>
            <a:lvl7pPr marL="720000" indent="-1800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PT" dirty="0"/>
              <a:t>O impacto do choque pandémico na evolução dos setores de atividade é </a:t>
            </a:r>
            <a:r>
              <a:rPr lang="pt-PT" b="1" dirty="0" smtClean="0"/>
              <a:t>heterogéneo</a:t>
            </a:r>
            <a:r>
              <a:rPr lang="pt-PT" dirty="0" smtClean="0"/>
              <a:t>, em linha com a evolução projetada do VAB.</a:t>
            </a:r>
          </a:p>
          <a:p>
            <a:r>
              <a:rPr lang="pt-PT" dirty="0" smtClean="0"/>
              <a:t>Setores com maior aumento da proporção da </a:t>
            </a:r>
            <a:r>
              <a:rPr lang="pt-PT" dirty="0"/>
              <a:t>dívida em excesso entre 2019 e </a:t>
            </a:r>
            <a:r>
              <a:rPr lang="pt-PT" dirty="0" smtClean="0"/>
              <a:t>2020: </a:t>
            </a:r>
            <a:r>
              <a:rPr lang="pt-PT" b="1" dirty="0" smtClean="0"/>
              <a:t>Indústria </a:t>
            </a:r>
            <a:r>
              <a:rPr lang="pt-PT" b="1" dirty="0"/>
              <a:t>transformadora</a:t>
            </a:r>
            <a:r>
              <a:rPr lang="pt-PT" dirty="0"/>
              <a:t> </a:t>
            </a:r>
            <a:r>
              <a:rPr lang="pt-PT" dirty="0" smtClean="0"/>
              <a:t>(+5 p.p</a:t>
            </a:r>
            <a:r>
              <a:rPr lang="pt-PT" dirty="0"/>
              <a:t>.), </a:t>
            </a:r>
            <a:r>
              <a:rPr lang="pt-PT" b="1" dirty="0"/>
              <a:t>Comércio</a:t>
            </a:r>
            <a:r>
              <a:rPr lang="pt-PT" dirty="0"/>
              <a:t> </a:t>
            </a:r>
            <a:r>
              <a:rPr lang="pt-PT" dirty="0" smtClean="0"/>
              <a:t>(+5 </a:t>
            </a:r>
            <a:r>
              <a:rPr lang="pt-PT" dirty="0"/>
              <a:t>p.p.), </a:t>
            </a:r>
            <a:r>
              <a:rPr lang="pt-PT" b="1" dirty="0"/>
              <a:t>A</a:t>
            </a:r>
            <a:r>
              <a:rPr lang="pt-PT" b="1" dirty="0" smtClean="0"/>
              <a:t>lojamento e </a:t>
            </a:r>
            <a:r>
              <a:rPr lang="pt-PT" b="1" dirty="0"/>
              <a:t>restauração</a:t>
            </a:r>
            <a:r>
              <a:rPr lang="pt-PT" dirty="0"/>
              <a:t> </a:t>
            </a:r>
            <a:r>
              <a:rPr lang="pt-PT" dirty="0" smtClean="0"/>
              <a:t>(+9 </a:t>
            </a:r>
            <a:r>
              <a:rPr lang="pt-PT" dirty="0"/>
              <a:t>p.p.) e atividades de consultoria, técnicas e administrativas </a:t>
            </a:r>
            <a:r>
              <a:rPr lang="pt-PT" dirty="0" smtClean="0"/>
              <a:t>(+11 </a:t>
            </a:r>
            <a:r>
              <a:rPr lang="pt-PT" dirty="0"/>
              <a:t>p.p</a:t>
            </a:r>
            <a:r>
              <a:rPr lang="pt-PT" dirty="0" smtClean="0"/>
              <a:t>.).</a:t>
            </a:r>
          </a:p>
          <a:p>
            <a:r>
              <a:rPr lang="pt-PT" b="1" dirty="0" smtClean="0"/>
              <a:t>O </a:t>
            </a:r>
            <a:r>
              <a:rPr lang="pt-PT" b="1" dirty="0"/>
              <a:t>peso da dívida em excesso reduz-se em 2022 </a:t>
            </a:r>
            <a:r>
              <a:rPr lang="pt-PT" b="1" dirty="0" smtClean="0"/>
              <a:t>para níveis </a:t>
            </a:r>
            <a:r>
              <a:rPr lang="pt-PT" b="1" dirty="0"/>
              <a:t>próximos dos observados em 2019</a:t>
            </a:r>
            <a:r>
              <a:rPr lang="pt-PT" dirty="0"/>
              <a:t>. Esta evolução observa-se também na </a:t>
            </a:r>
            <a:r>
              <a:rPr lang="pt-PT" dirty="0" smtClean="0"/>
              <a:t>dívida financeira </a:t>
            </a:r>
            <a:r>
              <a:rPr lang="pt-PT" dirty="0"/>
              <a:t>associada a empresas em vulnerabilidade.</a:t>
            </a:r>
            <a:endParaRPr lang="pt-PT" dirty="0" smtClean="0"/>
          </a:p>
          <a:p>
            <a:r>
              <a:rPr lang="pt-PT" dirty="0" smtClean="0"/>
              <a:t>Identifica-se uma </a:t>
            </a:r>
            <a:r>
              <a:rPr lang="pt-PT" b="1" dirty="0"/>
              <a:t>alteração na estrutura de dívida em excesso </a:t>
            </a:r>
            <a:r>
              <a:rPr lang="pt-PT" dirty="0"/>
              <a:t>por setor de atividade face ao observado </a:t>
            </a:r>
            <a:r>
              <a:rPr lang="pt-PT" dirty="0" smtClean="0"/>
              <a:t>em 2019.</a:t>
            </a:r>
          </a:p>
          <a:p>
            <a:r>
              <a:rPr lang="pt-PT" dirty="0" smtClean="0"/>
              <a:t>O peso da dívida em excesso do setor da construção no total da dívida em excesso reduz-se. Aumenta o peso da Indústria transformadora, Comércio e Alojamento e restauração.</a:t>
            </a:r>
            <a:endParaRPr lang="pt-PT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152524" y="234000"/>
            <a:ext cx="9887089" cy="540000"/>
          </a:xfrm>
        </p:spPr>
        <p:txBody>
          <a:bodyPr/>
          <a:lstStyle/>
          <a:p>
            <a:r>
              <a:rPr lang="pt-PT" dirty="0"/>
              <a:t>3. </a:t>
            </a:r>
            <a:r>
              <a:rPr lang="pt-PT" dirty="0" smtClean="0"/>
              <a:t>Resultados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Evolução por setor de atividade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21" y="1695451"/>
            <a:ext cx="5898785" cy="4600574"/>
          </a:xfrm>
          <a:prstGeom prst="rect">
            <a:avLst/>
          </a:prstGeom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6609662" y="1184551"/>
            <a:ext cx="5163688" cy="3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PT" sz="1400" dirty="0"/>
              <a:t>Proporção da dívida em excesso face à dívida total de cada setor no cenário </a:t>
            </a:r>
            <a:r>
              <a:rPr lang="pt-PT" sz="1400" dirty="0" smtClean="0"/>
              <a:t>base </a:t>
            </a:r>
            <a:r>
              <a:rPr lang="pt-PT" sz="1400" dirty="0"/>
              <a:t>| </a:t>
            </a:r>
            <a:r>
              <a:rPr lang="pt-PT" sz="1400" b="0" dirty="0"/>
              <a:t>Em </a:t>
            </a:r>
            <a:r>
              <a:rPr lang="pt-PT" sz="1400" b="0" dirty="0" smtClean="0"/>
              <a:t>%</a:t>
            </a:r>
            <a:endParaRPr lang="pt-PT" sz="1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146" y="5155800"/>
            <a:ext cx="1212854" cy="1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</a:t>
            </a:r>
            <a:r>
              <a:rPr lang="pt-PT" dirty="0" smtClean="0"/>
              <a:t>. </a:t>
            </a:r>
            <a:r>
              <a:rPr lang="pt-PT" dirty="0"/>
              <a:t>As empresas em vulnerabilidade e os rácios de liquidez e capitalização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21</a:t>
            </a:fld>
            <a:endParaRPr lang="pt-PT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52000" y="1134264"/>
            <a:ext cx="10954200" cy="978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600" dirty="0" smtClean="0"/>
              <a:t>Empresas </a:t>
            </a:r>
            <a:r>
              <a:rPr lang="pt-PT" sz="1600" dirty="0"/>
              <a:t>com maiores níveis de liquidez</a:t>
            </a:r>
            <a:r>
              <a:rPr lang="pt-PT" sz="1600" b="0" dirty="0"/>
              <a:t> terão mais recursos disponíveis para limitar o impacto negativo dos choques no curto prazo. </a:t>
            </a:r>
            <a:r>
              <a:rPr lang="pt-PT" sz="1600" dirty="0" smtClean="0"/>
              <a:t>Empresas </a:t>
            </a:r>
            <a:r>
              <a:rPr lang="pt-PT" sz="1600" dirty="0"/>
              <a:t>mais capitalizadas</a:t>
            </a:r>
            <a:r>
              <a:rPr lang="pt-PT" sz="1600" b="0" dirty="0"/>
              <a:t> </a:t>
            </a:r>
            <a:r>
              <a:rPr lang="pt-PT" sz="1600" b="0" dirty="0" smtClean="0"/>
              <a:t>terão </a:t>
            </a:r>
            <a:r>
              <a:rPr lang="pt-PT" sz="1600" b="0" dirty="0"/>
              <a:t>maior margem para evitar a insolvência caso registem perdas </a:t>
            </a:r>
            <a:r>
              <a:rPr lang="pt-PT" sz="1600" b="0" dirty="0" smtClean="0"/>
              <a:t>prolongadas.</a:t>
            </a:r>
            <a:endParaRPr lang="pt-PT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600" b="0" dirty="0" smtClean="0"/>
              <a:t>Em </a:t>
            </a:r>
            <a:r>
              <a:rPr lang="pt-PT" sz="1600" b="0" dirty="0"/>
              <a:t>2020, cerca de 50% da dívida das empresas vulneráveis encontra-se </a:t>
            </a:r>
            <a:r>
              <a:rPr lang="pt-PT" sz="1600" b="0" dirty="0" smtClean="0"/>
              <a:t>concentrada em </a:t>
            </a:r>
            <a:r>
              <a:rPr lang="pt-PT" sz="1600" b="0" dirty="0"/>
              <a:t>empresas situadas, simultaneamente, nos dois quartis inferiores dos rácios </a:t>
            </a:r>
            <a:r>
              <a:rPr lang="pt-PT" sz="1600" b="0" dirty="0" smtClean="0"/>
              <a:t>de capitalização </a:t>
            </a:r>
            <a:r>
              <a:rPr lang="pt-PT" sz="1600" b="0" dirty="0"/>
              <a:t>e </a:t>
            </a:r>
            <a:r>
              <a:rPr lang="pt-PT" sz="1600" b="0" dirty="0" smtClean="0"/>
              <a:t>liquidez. </a:t>
            </a:r>
            <a:r>
              <a:rPr lang="pt-PT" sz="1600" dirty="0" smtClean="0"/>
              <a:t>A dívida </a:t>
            </a:r>
            <a:r>
              <a:rPr lang="pt-PT" sz="1600" dirty="0"/>
              <a:t>das empresas </a:t>
            </a:r>
            <a:r>
              <a:rPr lang="pt-PT" sz="1600" dirty="0" smtClean="0"/>
              <a:t>não vulneráveis encontra-se concentrada nos quartis </a:t>
            </a:r>
            <a:r>
              <a:rPr lang="pt-PT" sz="1600" dirty="0"/>
              <a:t>intermédios de capitalização e </a:t>
            </a:r>
            <a:r>
              <a:rPr lang="pt-PT" sz="1600" dirty="0" smtClean="0"/>
              <a:t>liquidez</a:t>
            </a:r>
            <a:r>
              <a:rPr lang="pt-PT" sz="1600" b="0" dirty="0" smtClean="0"/>
              <a:t>, padrão que também se observa no detalhe para os </a:t>
            </a:r>
            <a:r>
              <a:rPr lang="pt-PT" sz="1600" b="0" dirty="0"/>
              <a:t>diferentes sectores de atividade</a:t>
            </a:r>
            <a:r>
              <a:rPr lang="pt-PT" sz="1600" b="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600" dirty="0"/>
              <a:t>Os empréstimos bancários evidenciam um padrão similar</a:t>
            </a:r>
            <a:r>
              <a:rPr lang="pt-PT" sz="1600" b="0" dirty="0"/>
              <a:t>, </a:t>
            </a:r>
            <a:r>
              <a:rPr lang="pt-PT" sz="1600" b="0" dirty="0" smtClean="0"/>
              <a:t>mas a </a:t>
            </a:r>
            <a:r>
              <a:rPr lang="pt-PT" sz="1600" b="0" dirty="0"/>
              <a:t>exposição aos quartis de menor liquidez e </a:t>
            </a:r>
            <a:r>
              <a:rPr lang="pt-PT" sz="1600" b="0" dirty="0" smtClean="0"/>
              <a:t>capitalização é inferior.</a:t>
            </a:r>
            <a:endParaRPr lang="pt-PT" sz="16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7887"/>
          <a:stretch/>
        </p:blipFill>
        <p:spPr>
          <a:xfrm>
            <a:off x="296521" y="4600757"/>
            <a:ext cx="5533017" cy="1383580"/>
          </a:xfrm>
          <a:prstGeom prst="rect">
            <a:avLst/>
          </a:prstGeom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3035871" y="4016627"/>
            <a:ext cx="5986457" cy="356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PT" sz="1400" dirty="0"/>
              <a:t>Distribuição da dívida das empresas vulneráveis e não vulneráveis por rácio </a:t>
            </a:r>
            <a:r>
              <a:rPr lang="pt-PT" sz="1400" dirty="0" smtClean="0"/>
              <a:t>de liquidez </a:t>
            </a:r>
            <a:r>
              <a:rPr lang="pt-PT" sz="1400" dirty="0"/>
              <a:t>e capitalização | </a:t>
            </a:r>
            <a:r>
              <a:rPr lang="pt-PT" sz="1400" b="0" dirty="0"/>
              <a:t>Em </a:t>
            </a:r>
            <a:r>
              <a:rPr lang="pt-PT" sz="1400" b="0" dirty="0" smtClean="0"/>
              <a:t>% </a:t>
            </a:r>
            <a:r>
              <a:rPr lang="pt-PT" sz="1400" b="0" dirty="0"/>
              <a:t>da dívida projetada para o final de </a:t>
            </a:r>
            <a:r>
              <a:rPr lang="pt-PT" sz="1400" b="0" dirty="0" smtClean="0"/>
              <a:t>2020</a:t>
            </a:r>
            <a:endParaRPr lang="pt-PT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0749"/>
          <a:stretch/>
        </p:blipFill>
        <p:spPr>
          <a:xfrm>
            <a:off x="6370762" y="4573598"/>
            <a:ext cx="5533017" cy="13076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8990" y="5971749"/>
            <a:ext cx="97216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Nota: Os </a:t>
            </a:r>
            <a:r>
              <a:rPr lang="pt-PT" sz="1000" dirty="0"/>
              <a:t>quartis de capitalização e liquidez foram calculados com </a:t>
            </a:r>
            <a:r>
              <a:rPr lang="pt-PT" sz="1000" dirty="0" smtClean="0"/>
              <a:t>na CB </a:t>
            </a:r>
            <a:r>
              <a:rPr lang="pt-PT" sz="1000" dirty="0"/>
              <a:t>de </a:t>
            </a:r>
            <a:r>
              <a:rPr lang="pt-PT" sz="1000" dirty="0" smtClean="0"/>
              <a:t>2018. O </a:t>
            </a:r>
            <a:r>
              <a:rPr lang="pt-PT" sz="1000" b="1" dirty="0"/>
              <a:t>rácio de liquidez</a:t>
            </a:r>
            <a:r>
              <a:rPr lang="pt-PT" sz="1000" dirty="0"/>
              <a:t> corresponde ao rácio de caixa e depósitos sobre o passivo corrente. O </a:t>
            </a:r>
            <a:r>
              <a:rPr lang="pt-PT" sz="1000" b="1" dirty="0"/>
              <a:t>rácio </a:t>
            </a:r>
            <a:r>
              <a:rPr lang="pt-PT" sz="1000" b="1" dirty="0" smtClean="0"/>
              <a:t>de capitalização</a:t>
            </a:r>
            <a:r>
              <a:rPr lang="pt-PT" sz="1000" dirty="0" smtClean="0"/>
              <a:t> </a:t>
            </a:r>
            <a:r>
              <a:rPr lang="pt-PT" sz="1000" dirty="0"/>
              <a:t>resulta do quociente entre o capital próprio e o </a:t>
            </a:r>
            <a:r>
              <a:rPr lang="pt-PT" sz="1000" dirty="0" smtClean="0"/>
              <a:t>ativo. </a:t>
            </a:r>
            <a:r>
              <a:rPr lang="pt-PT" sz="1000" dirty="0"/>
              <a:t>A informação </a:t>
            </a:r>
            <a:r>
              <a:rPr lang="pt-PT" sz="1000" dirty="0" smtClean="0"/>
              <a:t>sobre empréstimos </a:t>
            </a:r>
            <a:r>
              <a:rPr lang="pt-PT" sz="1000" dirty="0"/>
              <a:t>bancários </a:t>
            </a:r>
            <a:r>
              <a:rPr lang="pt-PT" sz="1000" dirty="0" smtClean="0"/>
              <a:t>com referência a </a:t>
            </a:r>
            <a:r>
              <a:rPr lang="pt-PT" sz="1000" dirty="0"/>
              <a:t>setembro de </a:t>
            </a:r>
            <a:r>
              <a:rPr lang="pt-PT" sz="1000" dirty="0" smtClean="0"/>
              <a:t>2020 segundo a CRC.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6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5</a:t>
            </a:r>
            <a:r>
              <a:rPr lang="pt-PT" dirty="0" smtClean="0"/>
              <a:t>. Conclusão</a:t>
            </a:r>
            <a:endParaRPr lang="pt-P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52385" y="1295150"/>
            <a:ext cx="9887228" cy="49104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 smtClean="0"/>
              <a:t>O </a:t>
            </a:r>
            <a:r>
              <a:rPr lang="pt-PT" b="0" dirty="0"/>
              <a:t>choque económico associado à pandemia da COVID-19 </a:t>
            </a:r>
            <a:r>
              <a:rPr lang="pt-PT" b="0" dirty="0" smtClean="0"/>
              <a:t>condiciona a geração </a:t>
            </a:r>
            <a:r>
              <a:rPr lang="pt-PT" b="0" dirty="0"/>
              <a:t>de resultados das empresas </a:t>
            </a:r>
            <a:r>
              <a:rPr lang="pt-PT" b="0" dirty="0" smtClean="0"/>
              <a:t>portuguesas implicando riscos para a sua situação financeira.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 smtClean="0"/>
              <a:t>O impacto deste choque na situação financeira das empresas é avaliado no período 2020-2022 recorrendo a dois indicadores: vulnerabilidade financeira e dívida em excesso.</a:t>
            </a:r>
            <a:endParaRPr lang="pt-PT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 smtClean="0"/>
              <a:t>Estima-se </a:t>
            </a:r>
            <a:r>
              <a:rPr lang="pt-PT" b="0" dirty="0"/>
              <a:t>um aumento de 9 p.p. da dívida associada a empresas em vulnerabilidade financeira em 2020, </a:t>
            </a:r>
            <a:r>
              <a:rPr lang="pt-PT" b="0" dirty="0" smtClean="0"/>
              <a:t>o que corresponde a </a:t>
            </a:r>
            <a:r>
              <a:rPr lang="pt-PT" b="0" dirty="0"/>
              <a:t>31% do total da dívida das empresas </a:t>
            </a:r>
            <a:r>
              <a:rPr lang="pt-PT" b="0" dirty="0" smtClean="0"/>
              <a:t>portuguesas.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 smtClean="0"/>
              <a:t>Em 2021 </a:t>
            </a:r>
            <a:r>
              <a:rPr lang="pt-PT" b="0" dirty="0"/>
              <a:t>e 2022, estima-se uma diminuição da dívida associada às empresas mais vulneráveis que será tanto menor quanto maior for a intensidade e a duração do choque económico.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/>
              <a:t>A proporção de dívida financeira associada a empresas em vulnerabilidade deverá, no entanto, ficar aquém dos valores máximos observados no contexto da crise da dívida </a:t>
            </a:r>
            <a:r>
              <a:rPr lang="pt-PT" b="0" dirty="0" smtClean="0"/>
              <a:t>soberana.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 smtClean="0"/>
              <a:t>Os </a:t>
            </a:r>
            <a:r>
              <a:rPr lang="pt-PT" b="0" dirty="0"/>
              <a:t>setores de atividade para os quais são estimados maiores aumentos dos níveis de vulnerabilidade são a indústria transformadora, o comércio e o alojamento e restauração</a:t>
            </a:r>
            <a:r>
              <a:rPr lang="pt-PT" b="0" dirty="0" smtClean="0"/>
              <a:t>.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91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1309074"/>
            <a:ext cx="9887232" cy="440366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0" dirty="0"/>
              <a:t>De Socio, Antonio e Valentina Michelangeli (2017). “A model to assess the </a:t>
            </a:r>
            <a:r>
              <a:rPr lang="it-IT" b="0" dirty="0" smtClean="0"/>
              <a:t>financial </a:t>
            </a:r>
            <a:r>
              <a:rPr lang="en-US" b="0" dirty="0" smtClean="0"/>
              <a:t>vulnerability </a:t>
            </a:r>
            <a:r>
              <a:rPr lang="en-US" b="0" dirty="0"/>
              <a:t>of Italian firms.” Journal of Policy Modeling, 39(1), 147–168</a:t>
            </a:r>
            <a:r>
              <a:rPr lang="en-US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Klein, </a:t>
            </a:r>
            <a:r>
              <a:rPr lang="en-US" b="0" dirty="0" err="1"/>
              <a:t>Nir</a:t>
            </a:r>
            <a:r>
              <a:rPr lang="en-US" b="0" dirty="0"/>
              <a:t> (2016). Corporate sector vulnerabilities in Ireland. International Monetary Fund</a:t>
            </a:r>
            <a:r>
              <a:rPr lang="en-US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 err="1"/>
              <a:t>Martinis</a:t>
            </a:r>
            <a:r>
              <a:rPr lang="pt-PT" b="0" dirty="0"/>
              <a:t>, Ana, Igor </a:t>
            </a:r>
            <a:r>
              <a:rPr lang="pt-PT" b="0" dirty="0" err="1"/>
              <a:t>Ljubaj</a:t>
            </a:r>
            <a:r>
              <a:rPr lang="pt-PT" b="0" dirty="0"/>
              <a:t>, </a:t>
            </a:r>
            <a:r>
              <a:rPr lang="pt-PT" b="0" dirty="0" err="1"/>
              <a:t>et</a:t>
            </a:r>
            <a:r>
              <a:rPr lang="pt-PT" b="0" dirty="0"/>
              <a:t> al. (2017). “</a:t>
            </a:r>
            <a:r>
              <a:rPr lang="pt-PT" b="0" dirty="0" err="1"/>
              <a:t>Corporate</a:t>
            </a:r>
            <a:r>
              <a:rPr lang="pt-PT" b="0" dirty="0"/>
              <a:t> </a:t>
            </a:r>
            <a:r>
              <a:rPr lang="pt-PT" b="0" dirty="0" err="1"/>
              <a:t>Debt</a:t>
            </a:r>
            <a:r>
              <a:rPr lang="pt-PT" b="0" dirty="0"/>
              <a:t> </a:t>
            </a:r>
            <a:r>
              <a:rPr lang="pt-PT" b="0" dirty="0" err="1"/>
              <a:t>Overhang</a:t>
            </a:r>
            <a:r>
              <a:rPr lang="pt-PT" b="0" dirty="0"/>
              <a:t> in </a:t>
            </a:r>
            <a:r>
              <a:rPr lang="pt-PT" b="0" dirty="0" err="1"/>
              <a:t>Croatia</a:t>
            </a:r>
            <a:r>
              <a:rPr lang="pt-PT" b="0" dirty="0"/>
              <a:t>: </a:t>
            </a:r>
            <a:r>
              <a:rPr lang="pt-PT" b="0" dirty="0" smtClean="0"/>
              <a:t>Micro </a:t>
            </a:r>
            <a:r>
              <a:rPr lang="en-US" b="0" dirty="0" smtClean="0"/>
              <a:t>Assessment </a:t>
            </a:r>
            <a:r>
              <a:rPr lang="en-US" b="0" dirty="0"/>
              <a:t>and Macro Implications.” Croatian National Bank W, 51</a:t>
            </a:r>
            <a:r>
              <a:rPr lang="en-US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Bonfim</a:t>
            </a:r>
            <a:r>
              <a:rPr lang="en-US" b="0" dirty="0"/>
              <a:t>, Diana (2009). “Credit risk drivers: Evaluating the contribution of firm level information and of macroeconomic dynamics.” Journal of Banking &amp; Finance, 33(2), </a:t>
            </a:r>
            <a:r>
              <a:rPr lang="pt-PT" b="0" dirty="0"/>
              <a:t>281–299</a:t>
            </a:r>
            <a:r>
              <a:rPr lang="pt-PT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/>
              <a:t>Martinho, Ricardo e António Antunes (2012). “Um modelo de </a:t>
            </a:r>
            <a:r>
              <a:rPr lang="pt-PT" b="0" dirty="0" err="1"/>
              <a:t>scoring</a:t>
            </a:r>
            <a:r>
              <a:rPr lang="pt-PT" b="0" dirty="0"/>
              <a:t> para as </a:t>
            </a:r>
            <a:r>
              <a:rPr lang="pt-PT" b="0" dirty="0" smtClean="0"/>
              <a:t>empresas portuguesas</a:t>
            </a:r>
            <a:r>
              <a:rPr lang="pt-PT" b="0" dirty="0"/>
              <a:t>.” Relatório de Estabilidade Financeira</a:t>
            </a:r>
            <a:r>
              <a:rPr lang="pt-PT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0" dirty="0"/>
              <a:t>Antunes, António, Homero Gonçalves, Pedro Prego, </a:t>
            </a:r>
            <a:r>
              <a:rPr lang="pt-PT" b="0" dirty="0" err="1"/>
              <a:t>et</a:t>
            </a:r>
            <a:r>
              <a:rPr lang="pt-PT" b="0" dirty="0"/>
              <a:t> al. (2016). “</a:t>
            </a:r>
            <a:r>
              <a:rPr lang="pt-PT" b="0" dirty="0" err="1"/>
              <a:t>Firm</a:t>
            </a:r>
            <a:r>
              <a:rPr lang="pt-PT" b="0" dirty="0"/>
              <a:t> </a:t>
            </a:r>
            <a:r>
              <a:rPr lang="pt-PT" b="0" dirty="0" err="1" smtClean="0"/>
              <a:t>default</a:t>
            </a:r>
            <a:r>
              <a:rPr lang="pt-PT" b="0" dirty="0" smtClean="0"/>
              <a:t> </a:t>
            </a:r>
            <a:r>
              <a:rPr lang="en-US" b="0" dirty="0" smtClean="0"/>
              <a:t>probabilities </a:t>
            </a:r>
            <a:r>
              <a:rPr lang="en-US" b="0" dirty="0"/>
              <a:t>revisited.” Economic Bulletin and Financial Stability Report Articles.</a:t>
            </a:r>
            <a:endParaRPr lang="pt-PT" b="0" dirty="0" smtClean="0"/>
          </a:p>
          <a:p>
            <a:endParaRPr lang="pt-PT" b="0" dirty="0" smtClean="0"/>
          </a:p>
          <a:p>
            <a:endParaRPr lang="pt-PT" b="0" dirty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pt-PT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23</a:t>
            </a:fld>
            <a:endParaRPr lang="pt-PT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152524" y="234000"/>
            <a:ext cx="9887089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1800" dirty="0" smtClean="0"/>
              <a:t>Referências | Apresentação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41939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608446"/>
            <a:ext cx="9887232" cy="358412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 smtClean="0"/>
              <a:t>A </a:t>
            </a:r>
            <a:r>
              <a:rPr lang="pt-PT" b="0" dirty="0"/>
              <a:t>redução abrupta da faturação e a dificuldade de ajustar a estrutura de custos fixos em conformidade refletiram-se num aumento das necessidades de liquidez das </a:t>
            </a:r>
            <a:r>
              <a:rPr lang="pt-PT" b="0" dirty="0" smtClean="0"/>
              <a:t>empresas.</a:t>
            </a:r>
            <a:r>
              <a:rPr lang="pt-PT" b="0" dirty="0"/>
              <a:t> </a:t>
            </a:r>
            <a:r>
              <a:rPr lang="pt-PT" b="0" dirty="0" smtClean="0"/>
              <a:t>Contexto de elevada incerteza sobre o momento da retoma e a velocidade de recuperação da economia;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 smtClean="0"/>
              <a:t>O elevado endividamento das empresas constituiu uma vulnerabilidade na crise da dívida soberana e, </a:t>
            </a:r>
            <a:r>
              <a:rPr lang="pt-PT" b="0" dirty="0"/>
              <a:t>a</a:t>
            </a:r>
            <a:r>
              <a:rPr lang="pt-PT" b="0" dirty="0" smtClean="0"/>
              <a:t>pesar da redução registada nos últimos anos, este ainda permanece elevado;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 smtClean="0"/>
              <a:t>Importante avaliar a evolução da dívida associada a empresas financeiramente vulneráveis no contexto da crise pandémica.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b="0" dirty="0" smtClean="0"/>
          </a:p>
          <a:p>
            <a:endParaRPr lang="pt-PT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3</a:t>
            </a:fld>
            <a:endParaRPr lang="pt-P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2384" y="1440000"/>
            <a:ext cx="9887232" cy="900000"/>
          </a:xfrm>
        </p:spPr>
        <p:txBody>
          <a:bodyPr/>
          <a:lstStyle/>
          <a:p>
            <a:r>
              <a:rPr lang="pt-PT" dirty="0" smtClean="0"/>
              <a:t>Objetivos e motivação deste estudo: crise pandémica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72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Literatura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585603"/>
            <a:ext cx="9887232" cy="34200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 smtClean="0"/>
              <a:t>A metodologia </a:t>
            </a:r>
            <a:r>
              <a:rPr lang="pt-PT" b="0" dirty="0"/>
              <a:t>considerada neste artigo tem como referência os trabalhos de </a:t>
            </a:r>
            <a:r>
              <a:rPr lang="pt-PT" b="0" dirty="0" err="1"/>
              <a:t>De</a:t>
            </a:r>
            <a:r>
              <a:rPr lang="pt-PT" b="0" dirty="0"/>
              <a:t> </a:t>
            </a:r>
            <a:r>
              <a:rPr lang="pt-PT" b="0" dirty="0" smtClean="0"/>
              <a:t>Socio e </a:t>
            </a:r>
            <a:r>
              <a:rPr lang="pt-PT" b="0" dirty="0" err="1"/>
              <a:t>Michelangeli</a:t>
            </a:r>
            <a:r>
              <a:rPr lang="pt-PT" b="0" dirty="0"/>
              <a:t> (2017), Klein (2016) e </a:t>
            </a:r>
            <a:r>
              <a:rPr lang="pt-PT" b="0" dirty="0" err="1"/>
              <a:t>Martinis</a:t>
            </a:r>
            <a:r>
              <a:rPr lang="pt-PT" b="0" dirty="0"/>
              <a:t> </a:t>
            </a:r>
            <a:r>
              <a:rPr lang="pt-PT" b="0" dirty="0" err="1"/>
              <a:t>et</a:t>
            </a:r>
            <a:r>
              <a:rPr lang="pt-PT" b="0" dirty="0"/>
              <a:t> al. (2017), que analisam, </a:t>
            </a:r>
            <a:r>
              <a:rPr lang="pt-PT" b="0" dirty="0" smtClean="0"/>
              <a:t>respetivamente, a </a:t>
            </a:r>
            <a:r>
              <a:rPr lang="pt-PT" b="0" dirty="0"/>
              <a:t>vulnerabilidade financeira das empresas em Itália, Irlanda e Croácia</a:t>
            </a:r>
            <a:r>
              <a:rPr lang="pt-PT" b="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b="0" dirty="0"/>
              <a:t>Para Portugal, este artigo complementa estudos anteriores de análise do risco de crédito ao nível da empresa (Bonfim (2009), Martinho e Antunes (2012) e Antunes </a:t>
            </a:r>
            <a:r>
              <a:rPr lang="pt-PT" b="0" dirty="0" err="1"/>
              <a:t>et</a:t>
            </a:r>
            <a:r>
              <a:rPr lang="pt-PT" b="0" dirty="0"/>
              <a:t> al. (2016)).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85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384" y="2585603"/>
            <a:ext cx="9887232" cy="342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PT" dirty="0" smtClean="0"/>
              <a:t>Indicadores de vulnerabilidade da dívida financeira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Metodologia de projeção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Resultados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As empresas em vulnerabilidade e os rácios de liquidez e capitalização </a:t>
            </a:r>
            <a:endParaRPr lang="pt-PT" dirty="0" smtClean="0"/>
          </a:p>
          <a:p>
            <a:pPr marL="457200" indent="-457200">
              <a:buFont typeface="+mj-lt"/>
              <a:buAutoNum type="arabicPeriod"/>
            </a:pPr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90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2000" y="2433865"/>
            <a:ext cx="11087999" cy="360325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800" b="0" dirty="0"/>
              <a:t>A avaliação da vulnerabilidade financeira das empresas </a:t>
            </a:r>
            <a:r>
              <a:rPr lang="pt-PT" sz="1800" b="0" dirty="0" smtClean="0"/>
              <a:t>tem como </a:t>
            </a:r>
            <a:r>
              <a:rPr lang="pt-PT" sz="1800" b="0" dirty="0"/>
              <a:t>ponto de partida o rácio de cobertura de juros (</a:t>
            </a:r>
            <a:r>
              <a:rPr lang="pt-PT" sz="1800" b="0" dirty="0" smtClean="0"/>
              <a:t>RCJ). Uma </a:t>
            </a:r>
            <a:r>
              <a:rPr lang="pt-PT" sz="1800" b="0" dirty="0"/>
              <a:t>empresa </a:t>
            </a:r>
            <a:r>
              <a:rPr lang="pt-PT" sz="1800" b="0" dirty="0" smtClean="0"/>
              <a:t>foi </a:t>
            </a:r>
            <a:r>
              <a:rPr lang="pt-PT" sz="1800" b="0" dirty="0"/>
              <a:t>identificada como estando em vulnerabilidade </a:t>
            </a:r>
            <a:r>
              <a:rPr lang="pt-PT" sz="1800" b="0" dirty="0" smtClean="0"/>
              <a:t>num determinado ano se </a:t>
            </a:r>
            <a:r>
              <a:rPr lang="pt-PT" sz="1800" b="0" dirty="0"/>
              <a:t>o seu rácio de cobertura de </a:t>
            </a:r>
            <a:r>
              <a:rPr lang="pt-PT" sz="1800" b="0" dirty="0" smtClean="0"/>
              <a:t>juros for </a:t>
            </a:r>
            <a:r>
              <a:rPr lang="pt-PT" sz="1800" b="0" dirty="0"/>
              <a:t>superior a 0,5 nesse ano ou se o seu </a:t>
            </a:r>
            <a:r>
              <a:rPr lang="pt-PT" sz="1800" b="0" dirty="0" smtClean="0"/>
              <a:t>EBITDA for negativo:</a:t>
            </a:r>
          </a:p>
          <a:p>
            <a:pPr algn="just"/>
            <a:endParaRPr lang="pt-PT" sz="1600" b="0" dirty="0"/>
          </a:p>
          <a:p>
            <a:pPr algn="just"/>
            <a:endParaRPr lang="pt-PT" sz="1600" b="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800" b="0" dirty="0"/>
              <a:t>O limiar de 0,5 é utilizado como referência </a:t>
            </a:r>
            <a:r>
              <a:rPr lang="pt-PT" sz="1800" b="0" dirty="0" smtClean="0"/>
              <a:t>em vários </a:t>
            </a:r>
            <a:r>
              <a:rPr lang="pt-PT" sz="1800" b="0" dirty="0"/>
              <a:t>estudos </a:t>
            </a:r>
            <a:r>
              <a:rPr lang="pt-PT" sz="1800" b="0" dirty="0" smtClean="0"/>
              <a:t>sobre vulnerabilidade </a:t>
            </a:r>
            <a:r>
              <a:rPr lang="pt-PT" sz="1800" b="0" dirty="0"/>
              <a:t>da dívida das empresas, estando associado a uma </a:t>
            </a:r>
            <a:r>
              <a:rPr lang="pt-PT" sz="1800" b="0" dirty="0" smtClean="0"/>
              <a:t>PD de </a:t>
            </a:r>
            <a:r>
              <a:rPr lang="pt-PT" sz="1800" b="0" dirty="0"/>
              <a:t>20% num horizonte temporal de 5 </a:t>
            </a:r>
            <a:r>
              <a:rPr lang="pt-PT" sz="1800" b="0" dirty="0" smtClean="0"/>
              <a:t>anos;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6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</a:t>
            </a:r>
            <a:r>
              <a:rPr lang="pt-PT" dirty="0" smtClean="0"/>
              <a:t>. </a:t>
            </a:r>
            <a:r>
              <a:rPr lang="pt-PT" dirty="0"/>
              <a:t>Indicadores de vulnerabilidade da dívida financeira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Vulnerabilidade financeira</a:t>
            </a:r>
            <a:endParaRPr lang="pt-P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012" y="3707676"/>
            <a:ext cx="4451953" cy="60481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51998" y="1404069"/>
            <a:ext cx="5274000" cy="558208"/>
          </a:xfrm>
        </p:spPr>
        <p:txBody>
          <a:bodyPr/>
          <a:lstStyle/>
          <a:p>
            <a:r>
              <a:rPr lang="pt-PT" dirty="0" smtClean="0"/>
              <a:t>Vulnerabilidade financeira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96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51998" y="2082472"/>
            <a:ext cx="11086800" cy="1151822"/>
          </a:xfrm>
        </p:spPr>
        <p:txBody>
          <a:bodyPr>
            <a:normAutofit/>
          </a:bodyPr>
          <a:lstStyle/>
          <a:p>
            <a:pPr algn="just"/>
            <a:r>
              <a:rPr lang="pt-PT" sz="1800" b="0" dirty="0" smtClean="0"/>
              <a:t>Foi </a:t>
            </a:r>
            <a:r>
              <a:rPr lang="pt-PT" sz="1800" b="0" dirty="0"/>
              <a:t>estimado </a:t>
            </a:r>
            <a:r>
              <a:rPr lang="pt-PT" sz="1800" b="0" dirty="0" smtClean="0"/>
              <a:t>o montante máximo de dívida </a:t>
            </a:r>
            <a:r>
              <a:rPr lang="pt-PT" sz="1800" b="0" dirty="0"/>
              <a:t>que cada empresa pode suportar </a:t>
            </a:r>
            <a:r>
              <a:rPr lang="pt-PT" sz="1800" b="0" dirty="0" smtClean="0"/>
              <a:t>sem entrar em vulnerabilidade. A diferença entre a dívida das empresas e este </a:t>
            </a:r>
            <a:r>
              <a:rPr lang="pt-PT" sz="1800" b="0" dirty="0"/>
              <a:t>limiar </a:t>
            </a:r>
            <a:r>
              <a:rPr lang="pt-PT" sz="1800" b="0" dirty="0" smtClean="0"/>
              <a:t>é definido como dívida </a:t>
            </a:r>
            <a:r>
              <a:rPr lang="pt-PT" sz="1800" b="0" dirty="0"/>
              <a:t>em </a:t>
            </a:r>
            <a:r>
              <a:rPr lang="pt-PT" sz="1800" b="0" dirty="0" smtClean="0"/>
              <a:t>excesso.</a:t>
            </a:r>
            <a:endParaRPr lang="pt-PT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7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</a:t>
            </a:r>
            <a:r>
              <a:rPr lang="pt-PT" dirty="0" smtClean="0"/>
              <a:t>. </a:t>
            </a:r>
            <a:r>
              <a:rPr lang="pt-PT" dirty="0"/>
              <a:t>Indicadores de vulnerabilidade da dívida financeira 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Dívida em excesso</a:t>
            </a:r>
            <a:endParaRPr lang="pt-PT" dirty="0"/>
          </a:p>
        </p:txBody>
      </p:sp>
      <p:pic>
        <p:nvPicPr>
          <p:cNvPr id="13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71" y="3060760"/>
            <a:ext cx="6426469" cy="1049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871" y="5243716"/>
            <a:ext cx="4638044" cy="5193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15973" y="3309701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a)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5972" y="4437163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b</a:t>
            </a:r>
            <a:r>
              <a:rPr lang="pt-PT" b="1" dirty="0" smtClean="0">
                <a:solidFill>
                  <a:schemeClr val="tx1"/>
                </a:solidFill>
              </a:rPr>
              <a:t>)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5971" y="5222320"/>
            <a:ext cx="757083" cy="54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c</a:t>
            </a:r>
            <a:r>
              <a:rPr lang="pt-PT" b="1" dirty="0" smtClean="0">
                <a:solidFill>
                  <a:schemeClr val="tx1"/>
                </a:solidFill>
              </a:rPr>
              <a:t>)</a:t>
            </a:r>
            <a:endParaRPr lang="pt-PT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871" y="4606757"/>
            <a:ext cx="6152840" cy="319081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idx="1"/>
          </p:nvPr>
        </p:nvSpPr>
        <p:spPr>
          <a:xfrm>
            <a:off x="551998" y="1404069"/>
            <a:ext cx="5274000" cy="558208"/>
          </a:xfrm>
        </p:spPr>
        <p:txBody>
          <a:bodyPr/>
          <a:lstStyle/>
          <a:p>
            <a:r>
              <a:rPr lang="pt-PT" dirty="0"/>
              <a:t>Dívida em excesso</a:t>
            </a:r>
          </a:p>
        </p:txBody>
      </p:sp>
    </p:spTree>
    <p:extLst>
      <p:ext uri="{BB962C8B-B14F-4D97-AF65-F5344CB8AC3E}">
        <p14:creationId xmlns:p14="http://schemas.microsoft.com/office/powerpoint/2010/main" val="6945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0243" y="1402634"/>
            <a:ext cx="10954200" cy="9788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b="0" dirty="0"/>
              <a:t>O número de empresas em vulnerabilidade, assim como o montante de </a:t>
            </a:r>
            <a:r>
              <a:rPr lang="pt-PT" b="0" dirty="0" smtClean="0"/>
              <a:t>dívida financeira associado a empresas em vulnerabilidade, </a:t>
            </a:r>
            <a:r>
              <a:rPr lang="pt-PT" b="0" dirty="0"/>
              <a:t>diminuiu de forma significativa desde 2013, </a:t>
            </a:r>
            <a:r>
              <a:rPr lang="pt-PT" b="0" dirty="0" smtClean="0"/>
              <a:t>acompanhando a </a:t>
            </a:r>
            <a:r>
              <a:rPr lang="pt-PT" b="0" dirty="0"/>
              <a:t>recuperação da atividade económica após o período da crise da dívida </a:t>
            </a:r>
            <a:r>
              <a:rPr lang="pt-PT" b="0" dirty="0" smtClean="0"/>
              <a:t>soberana.</a:t>
            </a:r>
            <a:endParaRPr lang="pt-PT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8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</a:t>
            </a:r>
            <a:r>
              <a:rPr lang="pt-PT" dirty="0" smtClean="0"/>
              <a:t>. </a:t>
            </a:r>
            <a:r>
              <a:rPr lang="pt-PT" dirty="0"/>
              <a:t>Indicadores de vulnerabilidade da dívida </a:t>
            </a:r>
            <a:r>
              <a:rPr lang="pt-PT" dirty="0" smtClean="0"/>
              <a:t>financeira |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Evolução histórica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43" y="3070756"/>
            <a:ext cx="5306010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693" y="3070756"/>
            <a:ext cx="54522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</a:t>
            </a:r>
            <a:r>
              <a:rPr lang="pt-PT" dirty="0" smtClean="0"/>
              <a:t>. Metodologia de </a:t>
            </a:r>
            <a:r>
              <a:rPr lang="pt-PT" dirty="0"/>
              <a:t>projeção </a:t>
            </a:r>
            <a:r>
              <a:rPr lang="pt-PT" dirty="0" smtClean="0"/>
              <a:t>| 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Rubricas de balanço</a:t>
            </a:r>
            <a:endParaRPr lang="pt-PT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237" y="3326770"/>
            <a:ext cx="4276725" cy="4286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23 de julho de 2021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A vulnerabilidade financeira e a dívida em excesso das empresas em Portugal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0F8-6D9D-4978-9A7B-34E8BA2342E5}" type="slidenum">
              <a:rPr lang="pt-PT" smtClean="0"/>
              <a:t>9</a:t>
            </a:fld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01" y="3923671"/>
            <a:ext cx="64008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63" y="4679320"/>
            <a:ext cx="6696075" cy="457200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483499" y="1388943"/>
            <a:ext cx="10954200" cy="978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b="0" dirty="0"/>
              <a:t>A estimação </a:t>
            </a:r>
            <a:r>
              <a:rPr lang="pt-PT" sz="2000" b="0" dirty="0" smtClean="0"/>
              <a:t>da </a:t>
            </a:r>
            <a:r>
              <a:rPr lang="pt-PT" sz="2000" b="0" dirty="0"/>
              <a:t>vulnerabilidade e da dívida em excesso das empresas em </a:t>
            </a:r>
            <a:r>
              <a:rPr lang="pt-PT" sz="2000" b="0" dirty="0" smtClean="0"/>
              <a:t>períodos futuros é obtida a partir da </a:t>
            </a:r>
            <a:r>
              <a:rPr lang="pt-PT" sz="2000" b="0" dirty="0"/>
              <a:t>correlação entre as </a:t>
            </a:r>
            <a:r>
              <a:rPr lang="pt-PT" sz="2000" b="0" dirty="0" smtClean="0"/>
              <a:t>variações das rubricas </a:t>
            </a:r>
            <a:r>
              <a:rPr lang="pt-PT" sz="2000" b="0" dirty="0"/>
              <a:t>de balanço </a:t>
            </a:r>
            <a:r>
              <a:rPr lang="pt-PT" sz="2000" b="0" dirty="0" smtClean="0"/>
              <a:t>e da demonstração de </a:t>
            </a:r>
            <a:r>
              <a:rPr lang="pt-PT" sz="2000" b="0" dirty="0"/>
              <a:t>resultados das empresas e as variações de agregados macroeconómicos</a:t>
            </a:r>
            <a:r>
              <a:rPr lang="pt-PT" sz="2000" b="0" dirty="0" smtClean="0"/>
              <a:t>.</a:t>
            </a:r>
            <a:endParaRPr lang="pt-PT" sz="2000" b="0" dirty="0"/>
          </a:p>
        </p:txBody>
      </p:sp>
    </p:spTree>
    <p:extLst>
      <p:ext uri="{BB962C8B-B14F-4D97-AF65-F5344CB8AC3E}">
        <p14:creationId xmlns:p14="http://schemas.microsoft.com/office/powerpoint/2010/main" val="16243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es BdP - Relatórios">
      <a:dk1>
        <a:sysClr val="windowText" lastClr="000000"/>
      </a:dk1>
      <a:lt1>
        <a:sysClr val="window" lastClr="FFFFFF"/>
      </a:lt1>
      <a:dk2>
        <a:srgbClr val="002C44"/>
      </a:dk2>
      <a:lt2>
        <a:srgbClr val="EEECE1"/>
      </a:lt2>
      <a:accent1>
        <a:srgbClr val="9B7D40"/>
      </a:accent1>
      <a:accent2>
        <a:srgbClr val="002138"/>
      </a:accent2>
      <a:accent3>
        <a:srgbClr val="7D2022"/>
      </a:accent3>
      <a:accent4>
        <a:srgbClr val="31563A"/>
      </a:accent4>
      <a:accent5>
        <a:srgbClr val="B66113"/>
      </a:accent5>
      <a:accent6>
        <a:srgbClr val="A0A0A0"/>
      </a:accent6>
      <a:hlink>
        <a:srgbClr val="832326"/>
      </a:hlink>
      <a:folHlink>
        <a:srgbClr val="B661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Banco de Portugal_Final" id="{D83210C6-0FED-4A28-BC01-2B7B832FD748}" vid="{5F8BE655-7F87-48C6-A79E-6097FB3077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Banco de Portugal_PT</Template>
  <TotalTime>3099</TotalTime>
  <Words>2800</Words>
  <Application>Microsoft Office PowerPoint</Application>
  <PresentationFormat>Widescreen</PresentationFormat>
  <Paragraphs>217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Office Theme</vt:lpstr>
      <vt:lpstr>A vulnerabilidade financeira e a dívida em excesso das empresas em Portugal: uma aplicação ao choque COVID-19</vt:lpstr>
      <vt:lpstr>Objetivos e motivação deste estudo </vt:lpstr>
      <vt:lpstr>Objetivos e motivação deste estudo: crise pandémica </vt:lpstr>
      <vt:lpstr>Literatura</vt:lpstr>
      <vt:lpstr>Agenda</vt:lpstr>
      <vt:lpstr>1. Indicadores de vulnerabilidade da dívida financeira | Vulnerabilidade financeira</vt:lpstr>
      <vt:lpstr>1. Indicadores de vulnerabilidade da dívida financeira | Dívida em excesso</vt:lpstr>
      <vt:lpstr>1. Indicadores de vulnerabilidade da dívida financeira | Evolução histórica</vt:lpstr>
      <vt:lpstr>2. Metodologia de projeção | Rubricas de balanço</vt:lpstr>
      <vt:lpstr>2. Metodologia de projeção | Setores de atividade</vt:lpstr>
      <vt:lpstr>2. Metodologia de projeção | Estimação EBITDA</vt:lpstr>
      <vt:lpstr>2. Metodologia de projeção | Estimação Juros suportados e Dívida financeira</vt:lpstr>
      <vt:lpstr>2. Metodologia de projeção | Universo de empresas</vt:lpstr>
      <vt:lpstr>2. Metodologia de projeção | Avaliação da projeção in-sample</vt:lpstr>
      <vt:lpstr>2. Metodologia de projeção | Limitações do modelo</vt:lpstr>
      <vt:lpstr>2. Metodologia de projeção | Cenários de projeção, evolução agregada</vt:lpstr>
      <vt:lpstr>2. Metodologia de projeção | Cenários de projeção, decomposição por setor de atividade</vt:lpstr>
      <vt:lpstr>3. Resultados | Evolução agregada</vt:lpstr>
      <vt:lpstr>3. Resultados | Evolução por dimensão de empresa</vt:lpstr>
      <vt:lpstr>3. Resultados | Evolução por setor de atividade</vt:lpstr>
      <vt:lpstr>4. As empresas em vulnerabilidade e os rácios de liquidez e capitalização</vt:lpstr>
      <vt:lpstr>5. Conclusão</vt:lpstr>
      <vt:lpstr>PowerPoint Presentation</vt:lpstr>
    </vt:vector>
  </TitlesOfParts>
  <Company>Banco de Portugal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vulnerabilidade financeira e a dívida em excesso das empresas em Portugal: uma aplicação ao choque COVID-19</dc:title>
  <dc:creator>Francisco Augusto</dc:creator>
  <cp:lastModifiedBy>Márcio Mateus</cp:lastModifiedBy>
  <cp:revision>91</cp:revision>
  <dcterms:created xsi:type="dcterms:W3CDTF">2021-06-14T13:43:43Z</dcterms:created>
  <dcterms:modified xsi:type="dcterms:W3CDTF">2021-06-22T17:34:02Z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339546-1082-4534-91e1-91aa69eb15e8_Enabled">
    <vt:lpwstr>true</vt:lpwstr>
  </property>
  <property fmtid="{D5CDD505-2E9C-101B-9397-08002B2CF9AE}" pid="3" name="MSIP_Label_84339546-1082-4534-91e1-91aa69eb15e8_SetDate">
    <vt:lpwstr>2021-06-14T13:47:59Z</vt:lpwstr>
  </property>
  <property fmtid="{D5CDD505-2E9C-101B-9397-08002B2CF9AE}" pid="4" name="MSIP_Label_84339546-1082-4534-91e1-91aa69eb15e8_Method">
    <vt:lpwstr>Privileged</vt:lpwstr>
  </property>
  <property fmtid="{D5CDD505-2E9C-101B-9397-08002B2CF9AE}" pid="5" name="MSIP_Label_84339546-1082-4534-91e1-91aa69eb15e8_Name">
    <vt:lpwstr>Interno - Sem marca de água</vt:lpwstr>
  </property>
  <property fmtid="{D5CDD505-2E9C-101B-9397-08002B2CF9AE}" pid="6" name="MSIP_Label_84339546-1082-4534-91e1-91aa69eb15e8_SiteId">
    <vt:lpwstr>f92c299d-3d5a-4621-abd4-755e52e5161d</vt:lpwstr>
  </property>
  <property fmtid="{D5CDD505-2E9C-101B-9397-08002B2CF9AE}" pid="7" name="MSIP_Label_84339546-1082-4534-91e1-91aa69eb15e8_ActionId">
    <vt:lpwstr>4dcce75a-ede7-4281-9a03-33bd594a3ec0</vt:lpwstr>
  </property>
  <property fmtid="{D5CDD505-2E9C-101B-9397-08002B2CF9AE}" pid="8" name="MSIP_Label_84339546-1082-4534-91e1-91aa69eb15e8_ContentBits">
    <vt:lpwstr>0</vt:lpwstr>
  </property>
</Properties>
</file>