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313" r:id="rId3"/>
    <p:sldId id="307" r:id="rId4"/>
    <p:sldId id="308" r:id="rId5"/>
    <p:sldId id="301" r:id="rId6"/>
    <p:sldId id="302" r:id="rId7"/>
    <p:sldId id="304" r:id="rId8"/>
    <p:sldId id="309" r:id="rId9"/>
    <p:sldId id="310" r:id="rId10"/>
    <p:sldId id="306" r:id="rId11"/>
    <p:sldId id="311" r:id="rId12"/>
    <p:sldId id="305" r:id="rId13"/>
    <p:sldId id="312" r:id="rId14"/>
    <p:sldId id="300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A0BC6AD-5EA4-47DE-ACBF-B519989FFB63}">
          <p14:sldIdLst>
            <p14:sldId id="257"/>
            <p14:sldId id="313"/>
            <p14:sldId id="307"/>
            <p14:sldId id="308"/>
            <p14:sldId id="301"/>
            <p14:sldId id="302"/>
            <p14:sldId id="304"/>
            <p14:sldId id="309"/>
            <p14:sldId id="310"/>
            <p14:sldId id="306"/>
            <p14:sldId id="311"/>
            <p14:sldId id="305"/>
            <p14:sldId id="312"/>
            <p14:sldId id="30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epmann, Hannah" initials="LH" lastIdx="3" clrIdx="0">
    <p:extLst>
      <p:ext uri="{19B8F6BF-5375-455C-9EA6-DF929625EA0E}">
        <p15:presenceInfo xmlns:p15="http://schemas.microsoft.com/office/powerpoint/2012/main" userId="Liepmann, Hannah" providerId="None"/>
      </p:ext>
    </p:extLst>
  </p:cmAuthor>
  <p:cmAuthor id="2" name="Martin Ostermeier" initials="MO" lastIdx="4" clrIdx="1">
    <p:extLst>
      <p:ext uri="{19B8F6BF-5375-455C-9EA6-DF929625EA0E}">
        <p15:presenceInfo xmlns:p15="http://schemas.microsoft.com/office/powerpoint/2012/main" userId="Martin Ostermeier" providerId="None"/>
      </p:ext>
    </p:extLst>
  </p:cmAuthor>
  <p:cmAuthor id="3" name="Harasty, Claire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343" autoAdjust="0"/>
  </p:normalViewPr>
  <p:slideViewPr>
    <p:cSldViewPr snapToGrid="0">
      <p:cViewPr varScale="1">
        <p:scale>
          <a:sx n="73" d="100"/>
          <a:sy n="73" d="100"/>
        </p:scale>
        <p:origin x="534" y="54"/>
      </p:cViewPr>
      <p:guideLst/>
    </p:cSldViewPr>
  </p:slideViewPr>
  <p:outlineViewPr>
    <p:cViewPr>
      <p:scale>
        <a:sx n="33" d="100"/>
        <a:sy n="33" d="100"/>
      </p:scale>
      <p:origin x="0" y="-8496"/>
    </p:cViewPr>
  </p:outlin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F0515-7CD1-4DF3-ACC3-52377F521E56}" type="datetimeFigureOut">
              <a:rPr lang="en-GB" smtClean="0"/>
              <a:t>22/11/2020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0419F-8C0D-447D-91F7-9A53765BA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5612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068C6-7325-408C-921E-B389FF684A63}" type="datetimeFigureOut">
              <a:rPr lang="en-GB" smtClean="0"/>
              <a:t>22/11/2020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2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26FEE-2901-4F80-B040-94DEDE5C3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438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6A4C3-111B-455D-8C8A-C821CA11AD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889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538" y="2873014"/>
            <a:ext cx="7200000" cy="608525"/>
          </a:xfrm>
        </p:spPr>
        <p:txBody>
          <a:bodyPr wrap="square" bIns="54000" anchor="t" anchorCtr="0">
            <a:noAutofit/>
          </a:bodyPr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0538" y="3481539"/>
            <a:ext cx="7200000" cy="1655762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1200"/>
              </a:spcAft>
              <a:buNone/>
              <a:defRPr sz="4000" b="0">
                <a:solidFill>
                  <a:schemeClr val="accent1"/>
                </a:solidFill>
              </a:defRPr>
            </a:lvl1pPr>
            <a:lvl2pPr marL="0" indent="0" algn="l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0538" y="6180035"/>
            <a:ext cx="2743200" cy="216000"/>
          </a:xfrm>
        </p:spPr>
        <p:txBody>
          <a:bodyPr anchor="b" anchorCtr="0">
            <a:noAutofit/>
          </a:bodyPr>
          <a:lstStyle>
            <a:lvl1pPr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GB" smtClean="0"/>
              <a:t>Date: Monday / 01 / October /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0538" y="6858000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 smtClean="0"/>
              <a:t>Advancing social justice, promoting decent work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2946400" y="0"/>
            <a:ext cx="9245600" cy="5321300"/>
          </a:xfrm>
          <a:custGeom>
            <a:avLst/>
            <a:gdLst>
              <a:gd name="connsiteX0" fmla="*/ 0 w 9245600"/>
              <a:gd name="connsiteY0" fmla="*/ 0 h 5321300"/>
              <a:gd name="connsiteX1" fmla="*/ 9245600 w 9245600"/>
              <a:gd name="connsiteY1" fmla="*/ 0 h 5321300"/>
              <a:gd name="connsiteX2" fmla="*/ 9245600 w 9245600"/>
              <a:gd name="connsiteY2" fmla="*/ 5321300 h 5321300"/>
              <a:gd name="connsiteX3" fmla="*/ 0 w 9245600"/>
              <a:gd name="connsiteY3" fmla="*/ 5321300 h 5321300"/>
              <a:gd name="connsiteX4" fmla="*/ 0 w 9245600"/>
              <a:gd name="connsiteY4" fmla="*/ 0 h 5321300"/>
              <a:gd name="connsiteX0" fmla="*/ 0 w 9245600"/>
              <a:gd name="connsiteY0" fmla="*/ 0 h 5321300"/>
              <a:gd name="connsiteX1" fmla="*/ 9245600 w 9245600"/>
              <a:gd name="connsiteY1" fmla="*/ 0 h 5321300"/>
              <a:gd name="connsiteX2" fmla="*/ 9245600 w 9245600"/>
              <a:gd name="connsiteY2" fmla="*/ 5321300 h 5321300"/>
              <a:gd name="connsiteX3" fmla="*/ 0 w 9245600"/>
              <a:gd name="connsiteY3" fmla="*/ 0 h 532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600" h="5321300">
                <a:moveTo>
                  <a:pt x="0" y="0"/>
                </a:moveTo>
                <a:lnTo>
                  <a:pt x="9245600" y="0"/>
                </a:lnTo>
                <a:lnTo>
                  <a:pt x="9245600" y="53213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>
            <a:no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icon to insert picture, or leave unchanged for plain colour fill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135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7200000" cy="165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GB" smtClean="0"/>
              <a:t>Date: Monday / 01 / October /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1088" y="6867374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 smtClean="0"/>
              <a:t>Advancing social justice, promoting decent work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sp>
        <p:nvSpPr>
          <p:cNvPr id="8" name="Right Triangle 7"/>
          <p:cNvSpPr/>
          <p:nvPr userDrawn="1"/>
        </p:nvSpPr>
        <p:spPr>
          <a:xfrm flipH="1">
            <a:off x="5529262" y="3007518"/>
            <a:ext cx="6662738" cy="385048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57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7200000" cy="165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GB" smtClean="0"/>
              <a:t>Date: Monday / 01 / October /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02038" y="6866325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 smtClean="0"/>
              <a:t>Advancing social justice, promoting decent work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sp>
        <p:nvSpPr>
          <p:cNvPr id="8" name="Right Triangle 7"/>
          <p:cNvSpPr/>
          <p:nvPr userDrawn="1"/>
        </p:nvSpPr>
        <p:spPr>
          <a:xfrm flipH="1">
            <a:off x="8286750" y="4601106"/>
            <a:ext cx="3905250" cy="225689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  <p:sp>
        <p:nvSpPr>
          <p:cNvPr id="10" name="Right Triangle 9"/>
          <p:cNvSpPr/>
          <p:nvPr userDrawn="1"/>
        </p:nvSpPr>
        <p:spPr>
          <a:xfrm rot="10800000">
            <a:off x="3191027" y="2238"/>
            <a:ext cx="8999022" cy="520065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045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7200000" cy="165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GB" smtClean="0"/>
              <a:t>Date: Monday / 01 / October /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02038" y="6866325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 smtClean="0"/>
              <a:t>Advancing social justice, promoting decent work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  <p:sp>
        <p:nvSpPr>
          <p:cNvPr id="10" name="Right Triangle 9"/>
          <p:cNvSpPr/>
          <p:nvPr userDrawn="1"/>
        </p:nvSpPr>
        <p:spPr>
          <a:xfrm rot="10800000">
            <a:off x="5307376" y="0"/>
            <a:ext cx="6884624" cy="39787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992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7200000" cy="165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GB" smtClean="0"/>
              <a:t>Date: Monday / 01 / October /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02038" y="6870450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 smtClean="0"/>
              <a:t>Advancing social justice, promoting decent work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02" y="490538"/>
            <a:ext cx="1371472" cy="4944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222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Patter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1407" r="38481" b="40746"/>
          <a:stretch/>
        </p:blipFill>
        <p:spPr>
          <a:xfrm>
            <a:off x="-1397975" y="1085561"/>
            <a:ext cx="13604217" cy="57848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5868000" cy="648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GB" smtClean="0"/>
              <a:t>Date: Monday / 01 / October /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49663" y="6870450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 smtClean="0"/>
              <a:t>Advancing social justice, promoting decent work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282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Date: Monday / 01 / October / 2019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Advancing social justice, promoting decent work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088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Date: Monday / 01 / October / 2019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Advancing social justice, promoting decent work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956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Date: Monday / 01 / October /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Advancing social justice, promoting decent work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29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9" y="2393950"/>
            <a:ext cx="7311862" cy="34829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Date: Monday / 01 / October /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Advancing social justice, promoting decent work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34" b="41970"/>
          <a:stretch/>
        </p:blipFill>
        <p:spPr>
          <a:xfrm>
            <a:off x="4581526" y="3244430"/>
            <a:ext cx="7619999" cy="3623095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0538" y="4796725"/>
            <a:ext cx="3412800" cy="970829"/>
          </a:xfrm>
        </p:spPr>
        <p:txBody>
          <a:bodyPr tIns="108000">
            <a:spAutoFit/>
          </a:bodyPr>
          <a:lstStyle>
            <a:lvl1pPr marL="489600" indent="-489600">
              <a:buSzPct val="150000"/>
              <a:buFontTx/>
              <a:buBlip>
                <a:blip r:embed="rId3"/>
              </a:buBlip>
              <a:defRPr b="0">
                <a:solidFill>
                  <a:schemeClr val="tx1"/>
                </a:solidFill>
              </a:defRPr>
            </a:lvl1pPr>
            <a:lvl2pPr marL="669600" indent="-180000">
              <a:buClr>
                <a:schemeClr val="accent2"/>
              </a:buClr>
              <a:buSzPct val="80000"/>
              <a:buFont typeface="Wingdings 3" panose="05040102010807070707" pitchFamily="18" charset="2"/>
              <a:buChar char="u"/>
              <a:defRPr sz="1000"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1085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Corn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692650" y="2538000"/>
            <a:ext cx="7499350" cy="4320000"/>
          </a:xfrm>
          <a:custGeom>
            <a:avLst/>
            <a:gdLst>
              <a:gd name="connsiteX0" fmla="*/ 0 w 7499350"/>
              <a:gd name="connsiteY0" fmla="*/ 0 h 4320000"/>
              <a:gd name="connsiteX1" fmla="*/ 7499350 w 7499350"/>
              <a:gd name="connsiteY1" fmla="*/ 0 h 4320000"/>
              <a:gd name="connsiteX2" fmla="*/ 7499350 w 7499350"/>
              <a:gd name="connsiteY2" fmla="*/ 4320000 h 4320000"/>
              <a:gd name="connsiteX3" fmla="*/ 0 w 7499350"/>
              <a:gd name="connsiteY3" fmla="*/ 4320000 h 4320000"/>
              <a:gd name="connsiteX4" fmla="*/ 0 w 7499350"/>
              <a:gd name="connsiteY4" fmla="*/ 0 h 4320000"/>
              <a:gd name="connsiteX0" fmla="*/ 0 w 7499350"/>
              <a:gd name="connsiteY0" fmla="*/ 4320000 h 4320000"/>
              <a:gd name="connsiteX1" fmla="*/ 7499350 w 7499350"/>
              <a:gd name="connsiteY1" fmla="*/ 0 h 4320000"/>
              <a:gd name="connsiteX2" fmla="*/ 7499350 w 7499350"/>
              <a:gd name="connsiteY2" fmla="*/ 4320000 h 4320000"/>
              <a:gd name="connsiteX3" fmla="*/ 0 w 7499350"/>
              <a:gd name="connsiteY3" fmla="*/ 4320000 h 43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99350" h="4320000">
                <a:moveTo>
                  <a:pt x="0" y="4320000"/>
                </a:moveTo>
                <a:lnTo>
                  <a:pt x="7499350" y="0"/>
                </a:lnTo>
                <a:lnTo>
                  <a:pt x="7499350" y="4320000"/>
                </a:lnTo>
                <a:lnTo>
                  <a:pt x="0" y="4320000"/>
                </a:lnTo>
                <a:close/>
              </a:path>
            </a:pathLst>
          </a:custGeom>
        </p:spPr>
        <p:txBody>
          <a:bodyPr anchor="b" anchorCtr="0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icon to insert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9" y="2393950"/>
            <a:ext cx="7311862" cy="34829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Date: Monday / 01 / October /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Advancing social justice, promoting decent work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4686300" y="6870450"/>
            <a:ext cx="75057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 smtClean="0"/>
              <a:t>NB Manually place “ilo.org” device in front of image</a:t>
            </a:r>
            <a:endParaRPr lang="en-GB" sz="1000"/>
          </a:p>
        </p:txBody>
      </p:sp>
    </p:spTree>
    <p:extLst>
      <p:ext uri="{BB962C8B-B14F-4D97-AF65-F5344CB8AC3E}">
        <p14:creationId xmlns:p14="http://schemas.microsoft.com/office/powerpoint/2010/main" val="259065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Image/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9" y="2393950"/>
            <a:ext cx="7311862" cy="34829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Date: Monday / 01 / October /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Advancing social justice, promoting decent work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4686300" y="6870450"/>
            <a:ext cx="75057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 smtClean="0"/>
              <a:t>NB Manually place “ilo.org” device in front of image</a:t>
            </a:r>
            <a:endParaRPr lang="en-GB" sz="100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8289130" y="981075"/>
            <a:ext cx="3902869" cy="5876925"/>
          </a:xfrm>
          <a:custGeom>
            <a:avLst/>
            <a:gdLst>
              <a:gd name="connsiteX0" fmla="*/ 0 w 3902869"/>
              <a:gd name="connsiteY0" fmla="*/ 0 h 5876925"/>
              <a:gd name="connsiteX1" fmla="*/ 3902869 w 3902869"/>
              <a:gd name="connsiteY1" fmla="*/ 0 h 5876925"/>
              <a:gd name="connsiteX2" fmla="*/ 3902869 w 3902869"/>
              <a:gd name="connsiteY2" fmla="*/ 5876925 h 5876925"/>
              <a:gd name="connsiteX3" fmla="*/ 0 w 3902869"/>
              <a:gd name="connsiteY3" fmla="*/ 5876925 h 5876925"/>
              <a:gd name="connsiteX4" fmla="*/ 0 w 3902869"/>
              <a:gd name="connsiteY4" fmla="*/ 0 h 5876925"/>
              <a:gd name="connsiteX0" fmla="*/ 0 w 3902869"/>
              <a:gd name="connsiteY0" fmla="*/ 0 h 5876925"/>
              <a:gd name="connsiteX1" fmla="*/ 3898107 w 3902869"/>
              <a:gd name="connsiteY1" fmla="*/ 2252663 h 5876925"/>
              <a:gd name="connsiteX2" fmla="*/ 3902869 w 3902869"/>
              <a:gd name="connsiteY2" fmla="*/ 5876925 h 5876925"/>
              <a:gd name="connsiteX3" fmla="*/ 0 w 3902869"/>
              <a:gd name="connsiteY3" fmla="*/ 5876925 h 5876925"/>
              <a:gd name="connsiteX4" fmla="*/ 0 w 3902869"/>
              <a:gd name="connsiteY4" fmla="*/ 0 h 587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2869" h="5876925">
                <a:moveTo>
                  <a:pt x="0" y="0"/>
                </a:moveTo>
                <a:lnTo>
                  <a:pt x="3898107" y="2252663"/>
                </a:lnTo>
                <a:cubicBezTo>
                  <a:pt x="3899694" y="3460750"/>
                  <a:pt x="3901282" y="4668838"/>
                  <a:pt x="3902869" y="5876925"/>
                </a:cubicBezTo>
                <a:lnTo>
                  <a:pt x="0" y="5876925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icon to insert picture</a:t>
            </a:r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8288338" y="5876925"/>
            <a:ext cx="3413125" cy="247650"/>
          </a:xfrm>
          <a:custGeom>
            <a:avLst/>
            <a:gdLst>
              <a:gd name="connsiteX0" fmla="*/ 0 w 3413125"/>
              <a:gd name="connsiteY0" fmla="*/ 0 h 247650"/>
              <a:gd name="connsiteX1" fmla="*/ 3413125 w 3413125"/>
              <a:gd name="connsiteY1" fmla="*/ 0 h 247650"/>
              <a:gd name="connsiteX2" fmla="*/ 3413125 w 3413125"/>
              <a:gd name="connsiteY2" fmla="*/ 247650 h 247650"/>
              <a:gd name="connsiteX3" fmla="*/ 0 w 3413125"/>
              <a:gd name="connsiteY3" fmla="*/ 247650 h 247650"/>
              <a:gd name="connsiteX4" fmla="*/ 0 w 3413125"/>
              <a:gd name="connsiteY4" fmla="*/ 0 h 247650"/>
              <a:gd name="connsiteX0" fmla="*/ 0 w 3413125"/>
              <a:gd name="connsiteY0" fmla="*/ 0 h 247650"/>
              <a:gd name="connsiteX1" fmla="*/ 3153569 w 3413125"/>
              <a:gd name="connsiteY1" fmla="*/ 0 h 247650"/>
              <a:gd name="connsiteX2" fmla="*/ 3413125 w 3413125"/>
              <a:gd name="connsiteY2" fmla="*/ 247650 h 247650"/>
              <a:gd name="connsiteX3" fmla="*/ 0 w 3413125"/>
              <a:gd name="connsiteY3" fmla="*/ 247650 h 247650"/>
              <a:gd name="connsiteX4" fmla="*/ 0 w 3413125"/>
              <a:gd name="connsiteY4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3125" h="247650">
                <a:moveTo>
                  <a:pt x="0" y="0"/>
                </a:moveTo>
                <a:lnTo>
                  <a:pt x="3153569" y="0"/>
                </a:lnTo>
                <a:lnTo>
                  <a:pt x="3413125" y="247650"/>
                </a:lnTo>
                <a:lnTo>
                  <a:pt x="0" y="2476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lIns="108000" anchor="ctr" anchorCtr="0"/>
          <a:lstStyle>
            <a:lvl1pPr>
              <a:defRPr sz="1000" b="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7128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538" y="2393950"/>
            <a:ext cx="5360400" cy="34829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1062" y="2393949"/>
            <a:ext cx="5360400" cy="348297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Date: Monday / 01 / October / 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Advancing social justice, promoting decent work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13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538" y="2393950"/>
            <a:ext cx="3412800" cy="34829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9600" y="2393949"/>
            <a:ext cx="3412800" cy="348297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Date: Monday / 01 / October / 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Advancing social justice, promoting decent work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8288662" y="2393949"/>
            <a:ext cx="3412800" cy="348297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147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538" y="2393950"/>
            <a:ext cx="3412800" cy="34829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9600" y="2393949"/>
            <a:ext cx="3412800" cy="348297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Date: Monday / 01 / October / 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Advancing social justice, promoting decent work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288662" y="2393950"/>
            <a:ext cx="3412801" cy="3482975"/>
          </a:xfrm>
        </p:spPr>
        <p:txBody>
          <a:bodyPr tIns="54000"/>
          <a:lstStyle>
            <a:lvl1pPr marL="360000" indent="-360000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>
                <a:schemeClr val="accent2"/>
              </a:buClr>
              <a:buFontTx/>
              <a:buBlip>
                <a:blip r:embed="rId2"/>
              </a:buBlip>
              <a:defRPr sz="6000" b="0" spc="-200" baseline="0">
                <a:solidFill>
                  <a:schemeClr val="accent1"/>
                </a:solidFill>
              </a:defRPr>
            </a:lvl1pPr>
            <a:lvl2pPr marL="360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/>
            </a:lvl2pPr>
          </a:lstStyle>
          <a:p>
            <a:pPr lvl="0"/>
            <a:r>
              <a:rPr lang="en-US" smtClean="0"/>
              <a:t>00.0%</a:t>
            </a:r>
          </a:p>
          <a:p>
            <a:pPr lvl="1"/>
            <a:r>
              <a:rPr lang="en-US" smtClean="0"/>
              <a:t>Supporting 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062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Date: Monday / 01 / October / 2019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Advancing social justice, promoting decent work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90538" y="2393950"/>
            <a:ext cx="7380000" cy="3482976"/>
          </a:xfrm>
        </p:spPr>
        <p:txBody>
          <a:bodyPr tIns="0">
            <a:noAutofit/>
          </a:bodyPr>
          <a:lstStyle>
            <a:lvl1pPr marL="489600" indent="-489600">
              <a:buSzPct val="120000"/>
              <a:buFontTx/>
              <a:buBlip>
                <a:blip r:embed="rId2"/>
              </a:buBlip>
              <a:defRPr sz="2300" b="0">
                <a:solidFill>
                  <a:schemeClr val="tx1"/>
                </a:solidFill>
              </a:defRPr>
            </a:lvl1pPr>
            <a:lvl2pPr marL="489600" indent="0">
              <a:buClr>
                <a:schemeClr val="accent2"/>
              </a:buClr>
              <a:buSzPct val="80000"/>
              <a:buFont typeface="Wingdings 3" panose="05040102010807070707" pitchFamily="18" charset="2"/>
              <a:buNone/>
              <a:defRPr sz="2300" baseline="0"/>
            </a:lvl2pPr>
            <a:lvl3pPr marL="669600" indent="-180000">
              <a:spcBef>
                <a:spcPts val="1800"/>
              </a:spcBef>
              <a:defRPr sz="1000"/>
            </a:lvl3pPr>
          </a:lstStyle>
          <a:p>
            <a:pPr lvl="0"/>
            <a:r>
              <a:rPr lang="en-US" smtClean="0"/>
              <a:t>Quote (level 1)</a:t>
            </a:r>
          </a:p>
          <a:p>
            <a:pPr lvl="1"/>
            <a:r>
              <a:rPr lang="en-US" smtClean="0"/>
              <a:t>Continuation paras (level 2)</a:t>
            </a:r>
          </a:p>
          <a:p>
            <a:pPr lvl="2"/>
            <a:r>
              <a:rPr lang="en-GB" smtClean="0"/>
              <a:t>Source (level 3)</a:t>
            </a:r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270663" y="2447925"/>
            <a:ext cx="3430800" cy="3429000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444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0538" y="1423195"/>
            <a:ext cx="11210924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2393950"/>
            <a:ext cx="11210924" cy="348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0538" y="6870450"/>
            <a:ext cx="2743200" cy="21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noFill/>
              </a:defRPr>
            </a:lvl1pPr>
          </a:lstStyle>
          <a:p>
            <a:r>
              <a:rPr lang="en-GB" smtClean="0"/>
              <a:t>Date: Monday / 01 / October /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Advancing social justice, promoting decent work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61462" y="432000"/>
            <a:ext cx="540000" cy="28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1" y="1519079"/>
            <a:ext cx="119513" cy="1402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063" y="6367463"/>
            <a:ext cx="644400" cy="17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61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65" r:id="rId4"/>
    <p:sldLayoutId id="2147483666" r:id="rId5"/>
    <p:sldLayoutId id="2147483652" r:id="rId6"/>
    <p:sldLayoutId id="2147483664" r:id="rId7"/>
    <p:sldLayoutId id="2147483668" r:id="rId8"/>
    <p:sldLayoutId id="2147483669" r:id="rId9"/>
    <p:sldLayoutId id="2147483651" r:id="rId10"/>
    <p:sldLayoutId id="2147483660" r:id="rId11"/>
    <p:sldLayoutId id="2147483661" r:id="rId12"/>
    <p:sldLayoutId id="2147483662" r:id="rId13"/>
    <p:sldLayoutId id="2147483663" r:id="rId14"/>
    <p:sldLayoutId id="2147483654" r:id="rId15"/>
    <p:sldLayoutId id="2147483655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240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52000" indent="-252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SzPct val="70000"/>
        <a:buFont typeface="Wingdings 3" panose="05040102010807070707" pitchFamily="18" charset="2"/>
        <a:buChar char="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2400"/>
        </a:spcBef>
        <a:spcAft>
          <a:spcPts val="450"/>
        </a:spcAft>
        <a:buClr>
          <a:schemeClr val="accent2"/>
        </a:buClr>
        <a:buSzPct val="80000"/>
        <a:buFont typeface="Arial" panose="020B0604020202020204" pitchFamily="34" charset="0"/>
        <a:buNone/>
        <a:defRPr sz="1400" b="1" kern="1200">
          <a:solidFill>
            <a:schemeClr val="accent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450"/>
        </a:spcBef>
        <a:spcAft>
          <a:spcPts val="450"/>
        </a:spcAft>
        <a:buClr>
          <a:schemeClr val="accent2"/>
        </a:buClr>
        <a:buSzPct val="80000"/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00" indent="-252000" algn="l" defTabSz="914400" rtl="0" eaLnBrk="1" latinLnBrk="0" hangingPunct="1">
        <a:lnSpc>
          <a:spcPct val="100000"/>
        </a:lnSpc>
        <a:spcBef>
          <a:spcPts val="450"/>
        </a:spcBef>
        <a:buClr>
          <a:schemeClr val="accent2"/>
        </a:buClr>
        <a:buSzPct val="70000"/>
        <a:buFont typeface="Wingdings 3" panose="05040102010807070707" pitchFamily="18" charset="2"/>
        <a:buChar char="u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09" userDrawn="1">
          <p15:clr>
            <a:srgbClr val="F26B43"/>
          </p15:clr>
        </p15:guide>
        <p15:guide id="4" pos="7371" userDrawn="1">
          <p15:clr>
            <a:srgbClr val="F26B43"/>
          </p15:clr>
        </p15:guide>
        <p15:guide id="5" orient="horz" pos="309" userDrawn="1">
          <p15:clr>
            <a:srgbClr val="F26B43"/>
          </p15:clr>
        </p15:guide>
        <p15:guide id="6" orient="horz" pos="4011" userDrawn="1">
          <p15:clr>
            <a:srgbClr val="F26B43"/>
          </p15:clr>
        </p15:guide>
        <p15:guide id="7" orient="horz" pos="1508" userDrawn="1">
          <p15:clr>
            <a:srgbClr val="F26B43"/>
          </p15:clr>
        </p15:guide>
        <p15:guide id="8" orient="horz" pos="3702" userDrawn="1">
          <p15:clr>
            <a:srgbClr val="F26B43"/>
          </p15:clr>
        </p15:guide>
        <p15:guide id="9" orient="horz" pos="15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ilo.org/global/topics/coronavirus" TargetMode="External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lo.org/employment/Whatwedo/Publications/policy-briefs/WCMS_756676/lang--en/index.htm" TargetMode="External"/><Relationship Id="rId5" Type="http://schemas.openxmlformats.org/officeDocument/2006/relationships/hyperlink" Target="https://www.ilo.org/emppolicy/areas/covid/lang--en/index.htm" TargetMode="External"/><Relationship Id="rId4" Type="http://schemas.openxmlformats.org/officeDocument/2006/relationships/hyperlink" Target="https://www.ilo.org/employment/Informationresources/covid-19/lang--en/index.ht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538" y="2925541"/>
            <a:ext cx="7200000" cy="1182476"/>
          </a:xfrm>
        </p:spPr>
        <p:txBody>
          <a:bodyPr/>
          <a:lstStyle/>
          <a:p>
            <a:r>
              <a:rPr lang="en-US" sz="3400" dirty="0" smtClean="0"/>
              <a:t>Impact of the COVID-19 Crisis on Employment Around the World</a:t>
            </a:r>
            <a:endParaRPr lang="en-GB" sz="3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0538" y="4316145"/>
            <a:ext cx="9895408" cy="1655762"/>
          </a:xfrm>
        </p:spPr>
        <p:txBody>
          <a:bodyPr/>
          <a:lstStyle/>
          <a:p>
            <a:pPr lvl="1"/>
            <a:r>
              <a:rPr lang="en-GB" sz="1800" i="1" dirty="0" smtClean="0"/>
              <a:t>Maurizio Bussi </a:t>
            </a:r>
          </a:p>
          <a:p>
            <a:pPr lvl="1"/>
            <a:r>
              <a:rPr lang="en-GB" sz="1800" dirty="0" smtClean="0"/>
              <a:t>Deputy Regional Director for Europe and Central Asia, ILO</a:t>
            </a:r>
            <a:endParaRPr lang="en-GB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0538" y="5804374"/>
            <a:ext cx="6856412" cy="335065"/>
          </a:xfrm>
        </p:spPr>
        <p:txBody>
          <a:bodyPr/>
          <a:lstStyle/>
          <a:p>
            <a:r>
              <a:rPr lang="en-US" sz="2000" dirty="0" smtClean="0"/>
              <a:t>GEE Seminar, </a:t>
            </a:r>
            <a:r>
              <a:rPr lang="en-GB" sz="2000" dirty="0" smtClean="0"/>
              <a:t>24 November 2020</a:t>
            </a:r>
            <a:endParaRPr lang="en-GB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Advancing social justice, promoting decent work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1</a:t>
            </a:fld>
            <a:endParaRPr lang="en-GB"/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2" b="67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0000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situation in Portugal (I)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Date: Monday / 01 / October / 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Advancing social justice, promoting decent work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10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90538" y="2143195"/>
            <a:ext cx="11210924" cy="399634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Portuguese economy contracted slightly more than the Eurozone average, driven by a drop in exports (especially in tourism) and a decline in domestic consumption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Similar to the global trend, Q2 and Q3 saw higher rises in inactivity than in employment – we might see a reversal when temporary measures run 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Contrary to the global trend though, men seem to be more likely to become inactive in Portugal. </a:t>
            </a:r>
            <a:endParaRPr lang="en-GB" dirty="0" smtClean="0"/>
          </a:p>
          <a:p>
            <a:r>
              <a:rPr lang="en-US" dirty="0" smtClean="0"/>
              <a:t>	</a:t>
            </a:r>
            <a:r>
              <a:rPr lang="en-US" dirty="0" smtClean="0">
                <a:sym typeface="Wingdings" panose="05000000000000000000" pitchFamily="2" charset="2"/>
              </a:rPr>
              <a:t>  </a:t>
            </a:r>
            <a:r>
              <a:rPr lang="en-US" dirty="0" smtClean="0"/>
              <a:t>Mainly </a:t>
            </a:r>
            <a:r>
              <a:rPr lang="en-US" dirty="0"/>
              <a:t>driven by prime-age workers and </a:t>
            </a:r>
            <a:r>
              <a:rPr lang="en-US" dirty="0" smtClean="0"/>
              <a:t>NEETs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Declines in employment strongest among temporary workers – continues challenge of </a:t>
            </a:r>
            <a:r>
              <a:rPr lang="en-US" dirty="0" err="1" smtClean="0"/>
              <a:t>labour</a:t>
            </a:r>
            <a:r>
              <a:rPr lang="en-US" dirty="0" smtClean="0"/>
              <a:t> market segmentation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172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situation in Portugal (II)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Date: Monday / 01 / October / 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Advancing social justice, promoting decent work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11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90538" y="2143195"/>
            <a:ext cx="11210924" cy="3996348"/>
          </a:xfrm>
        </p:spPr>
        <p:txBody>
          <a:bodyPr/>
          <a:lstStyle/>
          <a:p>
            <a:r>
              <a:rPr lang="en-US" dirty="0" smtClean="0"/>
              <a:t>A magnified risk of scaring effects for young and prime-age workers, for three reasons:</a:t>
            </a:r>
          </a:p>
          <a:p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it </a:t>
            </a:r>
            <a:r>
              <a:rPr lang="en-GB" dirty="0"/>
              <a:t>is not clear how long the effects of the current crisis are going to last</a:t>
            </a:r>
            <a:r>
              <a:rPr lang="en-US" dirty="0" smtClean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the current generation of young has already endured a previous severe labour market </a:t>
            </a:r>
            <a:r>
              <a:rPr lang="en-GB" dirty="0" smtClean="0"/>
              <a:t>crisis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there are indications that the current crisis is accelerating structural transformation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856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Policy strategies for a robust, sustainable and inclusive recovery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8" y="1861457"/>
            <a:ext cx="11371262" cy="4343399"/>
          </a:xfrm>
        </p:spPr>
        <p:txBody>
          <a:bodyPr/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fr-CH" dirty="0" err="1" smtClean="0">
                <a:solidFill>
                  <a:srgbClr val="FF0000"/>
                </a:solidFill>
              </a:rPr>
              <a:t>Overall</a:t>
            </a:r>
            <a:r>
              <a:rPr lang="fr-CH" dirty="0" smtClean="0">
                <a:solidFill>
                  <a:srgbClr val="FF0000"/>
                </a:solidFill>
              </a:rPr>
              <a:t> stimulus </a:t>
            </a:r>
            <a:r>
              <a:rPr lang="fr-CH" dirty="0" err="1" smtClean="0">
                <a:solidFill>
                  <a:srgbClr val="FF0000"/>
                </a:solidFill>
              </a:rPr>
              <a:t>is</a:t>
            </a:r>
            <a:r>
              <a:rPr lang="fr-CH" dirty="0" smtClean="0">
                <a:solidFill>
                  <a:srgbClr val="FF0000"/>
                </a:solidFill>
              </a:rPr>
              <a:t> </a:t>
            </a:r>
            <a:r>
              <a:rPr lang="fr-CH" dirty="0" err="1" smtClean="0">
                <a:solidFill>
                  <a:srgbClr val="FF0000"/>
                </a:solidFill>
              </a:rPr>
              <a:t>still</a:t>
            </a:r>
            <a:r>
              <a:rPr lang="fr-CH" dirty="0" smtClean="0">
                <a:solidFill>
                  <a:srgbClr val="FF0000"/>
                </a:solidFill>
              </a:rPr>
              <a:t> </a:t>
            </a:r>
            <a:r>
              <a:rPr lang="fr-CH" dirty="0" err="1" smtClean="0">
                <a:solidFill>
                  <a:srgbClr val="FF0000"/>
                </a:solidFill>
              </a:rPr>
              <a:t>playing</a:t>
            </a:r>
            <a:r>
              <a:rPr lang="fr-CH" dirty="0" smtClean="0">
                <a:solidFill>
                  <a:srgbClr val="FF0000"/>
                </a:solidFill>
              </a:rPr>
              <a:t> a crucial (</a:t>
            </a:r>
            <a:r>
              <a:rPr lang="fr-CH" dirty="0" err="1" smtClean="0">
                <a:solidFill>
                  <a:srgbClr val="FF0000"/>
                </a:solidFill>
              </a:rPr>
              <a:t>unprecendeted</a:t>
            </a:r>
            <a:r>
              <a:rPr lang="fr-CH" dirty="0" smtClean="0">
                <a:solidFill>
                  <a:srgbClr val="FF0000"/>
                </a:solidFill>
              </a:rPr>
              <a:t>) </a:t>
            </a:r>
            <a:r>
              <a:rPr lang="fr-CH" dirty="0" err="1" smtClean="0">
                <a:solidFill>
                  <a:srgbClr val="FF0000"/>
                </a:solidFill>
              </a:rPr>
              <a:t>role</a:t>
            </a:r>
            <a:r>
              <a:rPr lang="fr-CH" dirty="0" smtClean="0">
                <a:solidFill>
                  <a:srgbClr val="FF0000"/>
                </a:solidFill>
              </a:rPr>
              <a:t> – </a:t>
            </a:r>
            <a:r>
              <a:rPr lang="en-GB" dirty="0" smtClean="0">
                <a:solidFill>
                  <a:srgbClr val="FF0000"/>
                </a:solidFill>
              </a:rPr>
              <a:t>as at 11 September, fiscal measures are estimated at $11.7 trillion globally, or close to 12 percent of global GDP (IMF)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Balance </a:t>
            </a:r>
            <a:r>
              <a:rPr lang="en-GB" dirty="0">
                <a:solidFill>
                  <a:srgbClr val="FF0000"/>
                </a:solidFill>
              </a:rPr>
              <a:t>and sequence of health, </a:t>
            </a:r>
            <a:r>
              <a:rPr lang="en-GB" dirty="0" smtClean="0">
                <a:solidFill>
                  <a:srgbClr val="FF0000"/>
                </a:solidFill>
              </a:rPr>
              <a:t>economic, employment </a:t>
            </a:r>
            <a:r>
              <a:rPr lang="en-GB" dirty="0">
                <a:solidFill>
                  <a:srgbClr val="FF0000"/>
                </a:solidFill>
              </a:rPr>
              <a:t>and social policy interventions continues to be crucial. Premature loosening of health measures risks prolonging the pandemic, which would worsen its overall labour market impact</a:t>
            </a:r>
            <a:r>
              <a:rPr lang="en-GB" dirty="0" smtClean="0">
                <a:solidFill>
                  <a:srgbClr val="FF0000"/>
                </a:solidFill>
              </a:rPr>
              <a:t>.	</a:t>
            </a:r>
            <a:endParaRPr lang="en-GB" dirty="0">
              <a:solidFill>
                <a:srgbClr val="FF0000"/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Support </a:t>
            </a:r>
            <a:r>
              <a:rPr lang="en-GB" dirty="0">
                <a:solidFill>
                  <a:srgbClr val="FF0000"/>
                </a:solidFill>
              </a:rPr>
              <a:t>for jobs and labour income will need to continue well into 2021 – to keep employment, businesses and incomes </a:t>
            </a:r>
            <a:r>
              <a:rPr lang="en-GB" dirty="0" smtClean="0">
                <a:solidFill>
                  <a:srgbClr val="FF0000"/>
                </a:solidFill>
              </a:rPr>
              <a:t>afloat, along with adapting support for growing/target sectors (e.g. care, green, digital economy)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Solidarity is needed to fill the stimulus gap in low- and middle-income countries</a:t>
            </a:r>
            <a:endParaRPr lang="en-GB" dirty="0">
              <a:solidFill>
                <a:srgbClr val="FF0000"/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Income </a:t>
            </a:r>
            <a:r>
              <a:rPr lang="en-GB" dirty="0">
                <a:solidFill>
                  <a:srgbClr val="FF0000"/>
                </a:solidFill>
              </a:rPr>
              <a:t>support measures for vulnerable and hard-hit groups, including women, young people and informal workers, should </a:t>
            </a:r>
            <a:r>
              <a:rPr lang="en-GB" dirty="0" smtClean="0">
                <a:solidFill>
                  <a:srgbClr val="FF0000"/>
                </a:solidFill>
              </a:rPr>
              <a:t>remain </a:t>
            </a:r>
            <a:r>
              <a:rPr lang="en-GB" dirty="0">
                <a:solidFill>
                  <a:srgbClr val="FF0000"/>
                </a:solidFill>
              </a:rPr>
              <a:t>a </a:t>
            </a:r>
            <a:r>
              <a:rPr lang="en-GB" dirty="0" smtClean="0">
                <a:solidFill>
                  <a:srgbClr val="FF0000"/>
                </a:solidFill>
              </a:rPr>
              <a:t>priority, while strengthening social protection system for greater resilience.</a:t>
            </a:r>
            <a:endParaRPr lang="en-GB" dirty="0">
              <a:solidFill>
                <a:srgbClr val="FF0000"/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Given the complexity of these challenges, </a:t>
            </a:r>
            <a:r>
              <a:rPr lang="en-GB" dirty="0">
                <a:solidFill>
                  <a:srgbClr val="FF0000"/>
                </a:solidFill>
              </a:rPr>
              <a:t>social dialogue </a:t>
            </a:r>
            <a:r>
              <a:rPr lang="en-GB" dirty="0" smtClean="0">
                <a:solidFill>
                  <a:srgbClr val="FF0000"/>
                </a:solidFill>
              </a:rPr>
              <a:t>has a key role to play.  </a:t>
            </a:r>
            <a:endParaRPr lang="en-GB" dirty="0">
              <a:solidFill>
                <a:srgbClr val="FF0000"/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Date: Monday / 01 / October / 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Advancing social justice, promoting decent work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67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human-centered approach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8" y="1783195"/>
            <a:ext cx="11210924" cy="455410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ILO Centenary Declaration on the Future of Work calls for a human-centered approach to make the future of work what we want it to be. This means </a:t>
            </a:r>
            <a:r>
              <a:rPr lang="en-GB" dirty="0" smtClean="0"/>
              <a:t>increased </a:t>
            </a:r>
            <a:r>
              <a:rPr lang="en-GB" dirty="0"/>
              <a:t>investment </a:t>
            </a:r>
            <a:r>
              <a:rPr lang="en-GB" dirty="0" smtClean="0"/>
              <a:t>…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… in </a:t>
            </a:r>
            <a:r>
              <a:rPr lang="en-GB" dirty="0"/>
              <a:t>people’s </a:t>
            </a:r>
            <a:r>
              <a:rPr lang="en-GB" dirty="0" smtClean="0"/>
              <a:t>capabilities</a:t>
            </a:r>
            <a:r>
              <a:rPr lang="en-GB" dirty="0"/>
              <a:t> </a:t>
            </a:r>
            <a:r>
              <a:rPr lang="en-GB" dirty="0" smtClean="0"/>
              <a:t>(lifelong learning, supporting people through transitions, a transformative agenda for gender equality)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… in </a:t>
            </a:r>
            <a:r>
              <a:rPr lang="en-GB" dirty="0"/>
              <a:t>the institutions of </a:t>
            </a:r>
            <a:r>
              <a:rPr lang="en-GB" dirty="0" smtClean="0"/>
              <a:t>work</a:t>
            </a:r>
            <a:r>
              <a:rPr lang="en-GB" dirty="0"/>
              <a:t> </a:t>
            </a:r>
            <a:r>
              <a:rPr lang="en-GB" dirty="0" smtClean="0"/>
              <a:t>(respect of Fundamental Principles and Rights at Work, adequate minimum wages, limits on working time, and occupational safety and health as a fundamental right)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… and </a:t>
            </a:r>
            <a:r>
              <a:rPr lang="en-GB" dirty="0"/>
              <a:t>in decent and sustainable jobs for the </a:t>
            </a:r>
            <a:r>
              <a:rPr lang="en-GB" dirty="0" smtClean="0"/>
              <a:t>future (making decent employment a central aim of macro policies; trade, industrial and sectoral policies that promote decent work and higher productivity; clear rules for a digitalised world of work, </a:t>
            </a:r>
            <a:r>
              <a:rPr lang="en-GB" smtClean="0"/>
              <a:t>etc.)</a:t>
            </a:r>
            <a:endParaRPr lang="en-GB" dirty="0" smtClean="0"/>
          </a:p>
          <a:p>
            <a:pPr lvl="2">
              <a:spcBef>
                <a:spcPts val="24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To </a:t>
            </a:r>
            <a:r>
              <a:rPr lang="en-US" b="1" dirty="0">
                <a:solidFill>
                  <a:schemeClr val="accent2"/>
                </a:solidFill>
              </a:rPr>
              <a:t>achieve </a:t>
            </a:r>
            <a:r>
              <a:rPr lang="en-US" b="1" dirty="0" smtClean="0">
                <a:solidFill>
                  <a:schemeClr val="accent2"/>
                </a:solidFill>
              </a:rPr>
              <a:t>this, </a:t>
            </a:r>
            <a:r>
              <a:rPr lang="en-US" b="1" dirty="0">
                <a:solidFill>
                  <a:schemeClr val="accent2"/>
                </a:solidFill>
              </a:rPr>
              <a:t>we need to trust and invest in international cooperation, </a:t>
            </a:r>
            <a:r>
              <a:rPr lang="en-US" b="1" dirty="0" smtClean="0">
                <a:solidFill>
                  <a:schemeClr val="accent2"/>
                </a:solidFill>
              </a:rPr>
              <a:t>ensure </a:t>
            </a:r>
            <a:r>
              <a:rPr lang="en-US" b="1" dirty="0">
                <a:solidFill>
                  <a:schemeClr val="accent2"/>
                </a:solidFill>
              </a:rPr>
              <a:t>that existing </a:t>
            </a:r>
            <a:r>
              <a:rPr lang="en-US" b="1" dirty="0" smtClean="0">
                <a:solidFill>
                  <a:schemeClr val="accent2"/>
                </a:solidFill>
              </a:rPr>
              <a:t>International </a:t>
            </a:r>
            <a:r>
              <a:rPr lang="en-US" b="1" dirty="0" err="1">
                <a:solidFill>
                  <a:schemeClr val="accent2"/>
                </a:solidFill>
              </a:rPr>
              <a:t>L</a:t>
            </a:r>
            <a:r>
              <a:rPr lang="en-US" b="1" dirty="0" err="1" smtClean="0">
                <a:solidFill>
                  <a:schemeClr val="accent2"/>
                </a:solidFill>
              </a:rPr>
              <a:t>abour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S</a:t>
            </a:r>
            <a:r>
              <a:rPr lang="en-US" b="1" dirty="0" smtClean="0">
                <a:solidFill>
                  <a:schemeClr val="accent2"/>
                </a:solidFill>
              </a:rPr>
              <a:t>tandards </a:t>
            </a:r>
            <a:r>
              <a:rPr lang="en-US" b="1" dirty="0">
                <a:solidFill>
                  <a:schemeClr val="accent2"/>
                </a:solidFill>
              </a:rPr>
              <a:t>are the vertebrae of this human-centered recovery, and </a:t>
            </a:r>
            <a:r>
              <a:rPr lang="en-US" b="1" dirty="0" smtClean="0">
                <a:solidFill>
                  <a:schemeClr val="accent2"/>
                </a:solidFill>
              </a:rPr>
              <a:t>reach </a:t>
            </a:r>
            <a:r>
              <a:rPr lang="en-US" b="1" dirty="0">
                <a:solidFill>
                  <a:schemeClr val="accent2"/>
                </a:solidFill>
              </a:rPr>
              <a:t>our solutions through </a:t>
            </a:r>
            <a:r>
              <a:rPr lang="en-US" b="1" dirty="0" smtClean="0">
                <a:solidFill>
                  <a:schemeClr val="accent2"/>
                </a:solidFill>
              </a:rPr>
              <a:t>social dialogue </a:t>
            </a:r>
            <a:r>
              <a:rPr lang="en-US" b="1" dirty="0">
                <a:solidFill>
                  <a:schemeClr val="accent2"/>
                </a:solidFill>
              </a:rPr>
              <a:t>and compromise.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Date: Monday / 01 / October /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Advancing social justice, promoting decent work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335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79676" y="1754869"/>
            <a:ext cx="5724636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83820" lvl="0" indent="0" algn="just" defTabSz="6858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Tx/>
              <a:buSzTx/>
              <a:buFontTx/>
              <a:buNone/>
              <a:tabLst>
                <a:tab pos="323850" algn="l"/>
              </a:tabLst>
              <a:defRPr/>
            </a:pP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2136" y="2764519"/>
            <a:ext cx="6509792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E2DBE"/>
                </a:solidFill>
                <a:effectLst/>
                <a:uLnTx/>
                <a:uFillTx/>
                <a:latin typeface="Arial" panose="020B0604020202020204"/>
                <a:ea typeface="Arial Unicode MS"/>
                <a:cs typeface="Times New Roman" panose="02020603050405020304" pitchFamily="18" charset="0"/>
              </a:rPr>
              <a:t>COVID-19 crisis response: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1E2DBE"/>
              </a:solidFill>
              <a:effectLst/>
              <a:uLnTx/>
              <a:uFillTx/>
              <a:latin typeface="Arial" panose="020B0604020202020204"/>
              <a:ea typeface="Arial Unicode MS"/>
              <a:cs typeface="Times New Roman" panose="02020603050405020304" pitchFamily="18" charset="0"/>
            </a:endParaRPr>
          </a:p>
          <a:p>
            <a:pPr marL="342900" indent="-342900" defTabSz="457200">
              <a:spcBef>
                <a:spcPts val="300"/>
              </a:spcBef>
              <a:spcAft>
                <a:spcPts val="300"/>
              </a:spcAft>
              <a:buClr>
                <a:srgbClr val="FA3C4B"/>
              </a:buClr>
              <a:buFont typeface="Wingdings 3" panose="05040102010807070707" pitchFamily="18" charset="2"/>
              <a:buChar char=""/>
              <a:defRPr/>
            </a:pPr>
            <a:r>
              <a:rPr lang="fr-CH" sz="1500" dirty="0">
                <a:solidFill>
                  <a:srgbClr val="1E2DBE"/>
                </a:solidFill>
                <a:ea typeface="Arial Unicode MS"/>
                <a:hlinkClick r:id="rId3" action="ppaction://hlinkfile"/>
              </a:rPr>
              <a:t>ILO portal on COVID-19 and the world of </a:t>
            </a:r>
            <a:r>
              <a:rPr lang="fr-CH" sz="1500" dirty="0" err="1" smtClean="0">
                <a:solidFill>
                  <a:srgbClr val="1E2DBE"/>
                </a:solidFill>
                <a:ea typeface="Arial Unicode MS"/>
                <a:hlinkClick r:id="rId3" action="ppaction://hlinkfile"/>
              </a:rPr>
              <a:t>work</a:t>
            </a:r>
            <a:endParaRPr lang="fr-CH" sz="1500" dirty="0" smtClean="0">
              <a:solidFill>
                <a:srgbClr val="1E2DBE"/>
              </a:solidFill>
              <a:ea typeface="Arial Unicode MS"/>
            </a:endParaRPr>
          </a:p>
          <a:p>
            <a:pPr defTabSz="457200">
              <a:spcBef>
                <a:spcPts val="300"/>
              </a:spcBef>
              <a:spcAft>
                <a:spcPts val="300"/>
              </a:spcAft>
              <a:buClr>
                <a:srgbClr val="FA3C4B"/>
              </a:buClr>
              <a:defRPr/>
            </a:pPr>
            <a:endParaRPr lang="fr-CH" sz="1500" dirty="0">
              <a:solidFill>
                <a:srgbClr val="1E2DBE"/>
              </a:solidFill>
              <a:ea typeface="Arial Unicode MS"/>
            </a:endParaRPr>
          </a:p>
          <a:p>
            <a:pPr marL="342900" indent="-342900" defTabSz="457200">
              <a:spcBef>
                <a:spcPts val="300"/>
              </a:spcBef>
              <a:spcAft>
                <a:spcPts val="300"/>
              </a:spcAft>
              <a:buClr>
                <a:srgbClr val="FA3C4B"/>
              </a:buClr>
              <a:buFont typeface="Wingdings 3" panose="05040102010807070707" pitchFamily="18" charset="2"/>
              <a:buChar char=""/>
              <a:defRPr/>
            </a:pPr>
            <a:r>
              <a:rPr lang="en-US" sz="1500" dirty="0" smtClean="0">
                <a:solidFill>
                  <a:srgbClr val="1E2DBE"/>
                </a:solidFill>
                <a:ea typeface="Arial Unicode MS"/>
                <a:hlinkClick r:id="rId4"/>
              </a:rPr>
              <a:t>ILO’s </a:t>
            </a:r>
            <a:r>
              <a:rPr lang="en-US" sz="1500" dirty="0">
                <a:solidFill>
                  <a:srgbClr val="1E2DBE"/>
                </a:solidFill>
                <a:ea typeface="Arial Unicode MS"/>
                <a:hlinkClick r:id="rId4"/>
              </a:rPr>
              <a:t>response to the impact of COVID-19 on employment, </a:t>
            </a:r>
            <a:r>
              <a:rPr lang="en-US" sz="1500" dirty="0" smtClean="0">
                <a:solidFill>
                  <a:srgbClr val="1E2DBE"/>
                </a:solidFill>
                <a:ea typeface="Arial Unicode MS"/>
                <a:hlinkClick r:id="rId4"/>
              </a:rPr>
              <a:t>including</a:t>
            </a:r>
            <a:endParaRPr lang="en-US" sz="1500" dirty="0" smtClean="0">
              <a:solidFill>
                <a:srgbClr val="1E2DBE"/>
              </a:solidFill>
              <a:ea typeface="Arial Unicode MS"/>
            </a:endParaRPr>
          </a:p>
          <a:p>
            <a:pPr defTabSz="457200">
              <a:spcBef>
                <a:spcPts val="300"/>
              </a:spcBef>
              <a:spcAft>
                <a:spcPts val="300"/>
              </a:spcAft>
              <a:buClr>
                <a:srgbClr val="FA3C4B"/>
              </a:buClr>
              <a:defRPr/>
            </a:pPr>
            <a:endParaRPr lang="en-US" sz="1500" dirty="0">
              <a:solidFill>
                <a:srgbClr val="1E2DBE"/>
              </a:solidFill>
              <a:ea typeface="Arial Unicode MS"/>
            </a:endParaRPr>
          </a:p>
          <a:p>
            <a:pPr marL="800100" lvl="1" indent="-342900" defTabSz="457200">
              <a:spcBef>
                <a:spcPts val="300"/>
              </a:spcBef>
              <a:spcAft>
                <a:spcPts val="300"/>
              </a:spcAft>
              <a:buClr>
                <a:srgbClr val="FA3C4B"/>
              </a:buClr>
              <a:buFont typeface="Wingdings 3" panose="05040102010807070707" pitchFamily="18" charset="2"/>
              <a:buChar char=""/>
              <a:defRPr/>
            </a:pPr>
            <a:r>
              <a:rPr lang="en-US" sz="1500" dirty="0">
                <a:solidFill>
                  <a:srgbClr val="1E2DBE"/>
                </a:solidFill>
                <a:ea typeface="Arial Unicode MS"/>
                <a:hlinkClick r:id="rId5"/>
              </a:rPr>
              <a:t>Rapid assessments and country-level guidelines</a:t>
            </a:r>
            <a:endParaRPr lang="en-US" sz="1500" dirty="0">
              <a:solidFill>
                <a:srgbClr val="1E2DBE"/>
              </a:solidFill>
              <a:ea typeface="Arial Unicode MS"/>
            </a:endParaRPr>
          </a:p>
          <a:p>
            <a:pPr marL="800100" lvl="1" indent="-342900" defTabSz="457200">
              <a:spcBef>
                <a:spcPts val="300"/>
              </a:spcBef>
              <a:spcAft>
                <a:spcPts val="300"/>
              </a:spcAft>
              <a:buClr>
                <a:srgbClr val="FA3C4B"/>
              </a:buClr>
              <a:buFont typeface="Wingdings 3" panose="05040102010807070707" pitchFamily="18" charset="2"/>
              <a:buChar char=""/>
              <a:defRPr/>
            </a:pPr>
            <a:r>
              <a:rPr lang="en-US" sz="1500" dirty="0">
                <a:solidFill>
                  <a:srgbClr val="1E2DBE"/>
                </a:solidFill>
                <a:ea typeface="Arial Unicode MS"/>
              </a:rPr>
              <a:t>Briefs: </a:t>
            </a:r>
            <a:r>
              <a:rPr lang="en-GB" sz="1500" dirty="0">
                <a:solidFill>
                  <a:srgbClr val="1E2DBE"/>
                </a:solidFill>
                <a:ea typeface="Arial Unicode MS"/>
                <a:hlinkClick r:id="rId6"/>
              </a:rPr>
              <a:t>National employment policies for an inclusive, job-rich recovery from the COVID-19 </a:t>
            </a:r>
            <a:r>
              <a:rPr lang="en-GB" sz="1500" dirty="0" smtClean="0">
                <a:solidFill>
                  <a:srgbClr val="1E2DBE"/>
                </a:solidFill>
                <a:ea typeface="Arial Unicode MS"/>
                <a:hlinkClick r:id="rId6"/>
              </a:rPr>
              <a:t>crisis</a:t>
            </a:r>
            <a:endParaRPr lang="en-US" sz="1500" u="sng" dirty="0">
              <a:solidFill>
                <a:srgbClr val="1E2DBE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 rot="16200000">
            <a:off x="-894797" y="3716782"/>
            <a:ext cx="2933865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214813" algn="l"/>
              </a:tabLst>
              <a:defRPr/>
            </a:pPr>
            <a:r>
              <a:rPr kumimoji="0" lang="en-GB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E2DBE"/>
                </a:solidFill>
                <a:effectLst/>
                <a:uLnTx/>
                <a:uFillTx/>
                <a:latin typeface="Arial" panose="020B0604020202020204"/>
                <a:ea typeface="+mj-ea"/>
                <a:cs typeface="Arial" panose="020B0604020202020204" pitchFamily="34" charset="0"/>
              </a:rPr>
              <a:t>Useful resources</a:t>
            </a:r>
            <a:endParaRPr kumimoji="0" lang="en-GB" sz="2500" b="1" i="0" u="none" strike="noStrike" kern="1200" cap="none" spc="0" normalizeH="0" baseline="0" noProof="0" dirty="0">
              <a:ln>
                <a:noFill/>
              </a:ln>
              <a:solidFill>
                <a:srgbClr val="1E2DBE"/>
              </a:solidFill>
              <a:effectLst/>
              <a:uLnTx/>
              <a:uFillTx/>
              <a:latin typeface="Arial" panose="020B0604020202020204"/>
              <a:ea typeface="+mj-ea"/>
              <a:cs typeface="Arial" panose="020B0604020202020204" pitchFamily="34" charset="0"/>
            </a:endParaRPr>
          </a:p>
        </p:txBody>
      </p:sp>
      <p:pic>
        <p:nvPicPr>
          <p:cNvPr id="7" name="Picture Placeholder 2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0" t="4528" r="17927" b="44302"/>
          <a:stretch/>
        </p:blipFill>
        <p:spPr>
          <a:xfrm>
            <a:off x="4692650" y="2538000"/>
            <a:ext cx="7499350" cy="4320000"/>
          </a:xfrm>
          <a:custGeom>
            <a:avLst/>
            <a:gdLst>
              <a:gd name="connsiteX0" fmla="*/ 0 w 7499350"/>
              <a:gd name="connsiteY0" fmla="*/ 0 h 4320000"/>
              <a:gd name="connsiteX1" fmla="*/ 7499350 w 7499350"/>
              <a:gd name="connsiteY1" fmla="*/ 0 h 4320000"/>
              <a:gd name="connsiteX2" fmla="*/ 7499350 w 7499350"/>
              <a:gd name="connsiteY2" fmla="*/ 4320000 h 4320000"/>
              <a:gd name="connsiteX3" fmla="*/ 0 w 7499350"/>
              <a:gd name="connsiteY3" fmla="*/ 4320000 h 4320000"/>
              <a:gd name="connsiteX4" fmla="*/ 0 w 7499350"/>
              <a:gd name="connsiteY4" fmla="*/ 0 h 4320000"/>
              <a:gd name="connsiteX0" fmla="*/ 0 w 7499350"/>
              <a:gd name="connsiteY0" fmla="*/ 4320000 h 4320000"/>
              <a:gd name="connsiteX1" fmla="*/ 7499350 w 7499350"/>
              <a:gd name="connsiteY1" fmla="*/ 0 h 4320000"/>
              <a:gd name="connsiteX2" fmla="*/ 7499350 w 7499350"/>
              <a:gd name="connsiteY2" fmla="*/ 4320000 h 4320000"/>
              <a:gd name="connsiteX3" fmla="*/ 0 w 7499350"/>
              <a:gd name="connsiteY3" fmla="*/ 4320000 h 43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99350" h="4320000">
                <a:moveTo>
                  <a:pt x="0" y="4320000"/>
                </a:moveTo>
                <a:lnTo>
                  <a:pt x="7499350" y="0"/>
                </a:lnTo>
                <a:lnTo>
                  <a:pt x="7499350" y="4320000"/>
                </a:lnTo>
                <a:lnTo>
                  <a:pt x="0" y="4320000"/>
                </a:lnTo>
                <a:close/>
              </a:path>
            </a:pathLst>
          </a:custGeom>
        </p:spPr>
      </p:pic>
      <p:sp>
        <p:nvSpPr>
          <p:cNvPr id="5" name="TextBox 4"/>
          <p:cNvSpPr txBox="1"/>
          <p:nvPr/>
        </p:nvSpPr>
        <p:spPr>
          <a:xfrm>
            <a:off x="4120357" y="1612522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3200" b="1" dirty="0" err="1" smtClean="0">
                <a:solidFill>
                  <a:schemeClr val="accent1"/>
                </a:solidFill>
              </a:rPr>
              <a:t>Thank</a:t>
            </a:r>
            <a:r>
              <a:rPr lang="fr-CH" sz="3200" b="1" dirty="0" smtClean="0">
                <a:solidFill>
                  <a:schemeClr val="accent1"/>
                </a:solidFill>
              </a:rPr>
              <a:t> </a:t>
            </a:r>
            <a:r>
              <a:rPr lang="fr-CH" sz="3200" b="1" dirty="0" err="1" smtClean="0">
                <a:solidFill>
                  <a:schemeClr val="accent1"/>
                </a:solidFill>
              </a:rPr>
              <a:t>you</a:t>
            </a:r>
            <a:r>
              <a:rPr lang="fr-CH" sz="3200" b="1" dirty="0" smtClean="0">
                <a:solidFill>
                  <a:schemeClr val="accent1"/>
                </a:solidFill>
              </a:rPr>
              <a:t>!</a:t>
            </a:r>
            <a:endParaRPr lang="en-GB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69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A central policy challenge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373" y="2496343"/>
            <a:ext cx="11210924" cy="3482975"/>
          </a:xfrm>
        </p:spPr>
        <p:txBody>
          <a:bodyPr/>
          <a:lstStyle/>
          <a:p>
            <a:r>
              <a:rPr lang="en-GB" sz="2800" dirty="0" smtClean="0"/>
              <a:t>Primary focus on implementing and monitoring public health measures….. </a:t>
            </a:r>
          </a:p>
          <a:p>
            <a:r>
              <a:rPr lang="en-GB" sz="2800" dirty="0" smtClean="0"/>
              <a:t>….while maintaining an adequate and sustainable level of economic activities</a:t>
            </a:r>
          </a:p>
          <a:p>
            <a:endParaRPr lang="en-GB" sz="2800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Date: Monday / 01 / October /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Advancing social justice, promoting decent work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552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Overview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socioeconomic impact of COVID-19 – a global overview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Some observations on Portugal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Policy strategies for a robust, sustainable and inclusive recovery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Q&amp;A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Date: Monday / 01 / October /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Advancing social justice, promoting decent work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089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ILO support to constituents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Broadly speaking, two lines of support</a:t>
            </a:r>
          </a:p>
          <a:p>
            <a:endParaRPr lang="en-US" dirty="0" smtClean="0"/>
          </a:p>
          <a:p>
            <a:pPr marL="342900" lvl="1" indent="-342900">
              <a:buFont typeface="+mj-lt"/>
              <a:buAutoNum type="arabicPeriod"/>
            </a:pPr>
            <a:r>
              <a:rPr lang="en-US" b="1" dirty="0" smtClean="0"/>
              <a:t>Technical Advisory services</a:t>
            </a:r>
            <a:r>
              <a:rPr lang="en-US" dirty="0" smtClean="0"/>
              <a:t>: physical and legal measures to contain spread of COVID; extending scope and coverage of social protection; protecting the vulnerable; supporting business continuity</a:t>
            </a:r>
          </a:p>
          <a:p>
            <a:pPr marL="342900" lvl="1" indent="-342900">
              <a:buFont typeface="+mj-lt"/>
              <a:buAutoNum type="arabicPeriod"/>
            </a:pPr>
            <a:r>
              <a:rPr lang="en-US" b="1" dirty="0" smtClean="0"/>
              <a:t>Broadening the knowledge base for the socioeconomic impact of the crisis</a:t>
            </a:r>
            <a:r>
              <a:rPr lang="en-US" dirty="0" smtClean="0"/>
              <a:t>: ILO Monitor (six editions), sectoral briefs, thematic briefs (social protection, effects on SMEs, role of International </a:t>
            </a:r>
            <a:r>
              <a:rPr lang="en-US" dirty="0" err="1" smtClean="0"/>
              <a:t>Labour</a:t>
            </a:r>
            <a:r>
              <a:rPr lang="en-US" dirty="0" smtClean="0"/>
              <a:t> Standards, strategies to help informal workers, etc.)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Date: Monday / 01 / October /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Advancing social justice, promoting decent work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96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COVID-19 crisis has damaged economies and labour markets around the world</a:t>
            </a:r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8" y="2314588"/>
            <a:ext cx="6441384" cy="3817565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162800" y="2314588"/>
            <a:ext cx="4462462" cy="3482977"/>
          </a:xfrm>
        </p:spPr>
        <p:txBody>
          <a:bodyPr/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Working-hour losses in 2020Q2 (relative to 2019Q4) estimated at 17.3%, </a:t>
            </a:r>
            <a:r>
              <a:rPr lang="en-GB" dirty="0"/>
              <a:t>or 495 </a:t>
            </a:r>
            <a:r>
              <a:rPr lang="en-GB" dirty="0" smtClean="0"/>
              <a:t>million full-time </a:t>
            </a:r>
            <a:r>
              <a:rPr lang="en-GB" dirty="0"/>
              <a:t>equivalent (FTE) </a:t>
            </a:r>
            <a:r>
              <a:rPr lang="en-GB" dirty="0" smtClean="0"/>
              <a:t>jobs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Global labour income is estimated to have declined by 10.7%, or US$ 3.5 trillion, in the first three quarters of 2020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fr-CH" dirty="0" err="1" smtClean="0"/>
              <a:t>Lower</a:t>
            </a:r>
            <a:r>
              <a:rPr lang="fr-CH" dirty="0" smtClean="0"/>
              <a:t>-middle-</a:t>
            </a:r>
            <a:r>
              <a:rPr lang="fr-CH" dirty="0" err="1" smtClean="0"/>
              <a:t>income</a:t>
            </a:r>
            <a:r>
              <a:rPr lang="fr-CH" dirty="0" smtClean="0"/>
              <a:t> countries and </a:t>
            </a:r>
            <a:r>
              <a:rPr lang="fr-CH" dirty="0" err="1" smtClean="0"/>
              <a:t>some</a:t>
            </a:r>
            <a:r>
              <a:rPr lang="fr-CH" dirty="0" smtClean="0"/>
              <a:t> </a:t>
            </a:r>
            <a:r>
              <a:rPr lang="fr-CH" dirty="0" err="1" smtClean="0"/>
              <a:t>regions</a:t>
            </a:r>
            <a:r>
              <a:rPr lang="fr-CH" dirty="0" smtClean="0"/>
              <a:t> (esp. </a:t>
            </a:r>
            <a:r>
              <a:rPr lang="fr-CH" dirty="0" err="1" smtClean="0"/>
              <a:t>Americas</a:t>
            </a:r>
            <a:r>
              <a:rPr lang="fr-CH" dirty="0" smtClean="0"/>
              <a:t>) have been hard hit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fr-CH" dirty="0" smtClean="0"/>
              <a:t>Certain </a:t>
            </a:r>
            <a:r>
              <a:rPr lang="fr-CH" dirty="0" err="1" smtClean="0"/>
              <a:t>sectors</a:t>
            </a:r>
            <a:r>
              <a:rPr lang="fr-CH" dirty="0" smtClean="0"/>
              <a:t> (accommodation &amp; </a:t>
            </a:r>
            <a:r>
              <a:rPr lang="fr-CH" dirty="0" err="1" smtClean="0"/>
              <a:t>food</a:t>
            </a:r>
            <a:r>
              <a:rPr lang="fr-CH" dirty="0" smtClean="0"/>
              <a:t> service, </a:t>
            </a:r>
            <a:r>
              <a:rPr lang="fr-CH" dirty="0" err="1" smtClean="0"/>
              <a:t>retail</a:t>
            </a:r>
            <a:r>
              <a:rPr lang="fr-CH" dirty="0" smtClean="0"/>
              <a:t>) and groups (</a:t>
            </a:r>
            <a:r>
              <a:rPr lang="fr-CH" dirty="0" err="1" smtClean="0"/>
              <a:t>women</a:t>
            </a:r>
            <a:r>
              <a:rPr lang="fr-CH" dirty="0" smtClean="0"/>
              <a:t>, </a:t>
            </a:r>
            <a:r>
              <a:rPr lang="fr-CH" dirty="0" err="1" smtClean="0"/>
              <a:t>youth</a:t>
            </a:r>
            <a:r>
              <a:rPr lang="fr-CH" dirty="0" smtClean="0"/>
              <a:t>) are </a:t>
            </a:r>
            <a:r>
              <a:rPr lang="fr-CH" dirty="0" err="1" smtClean="0"/>
              <a:t>badly</a:t>
            </a:r>
            <a:r>
              <a:rPr lang="fr-CH" dirty="0" smtClean="0"/>
              <a:t> </a:t>
            </a:r>
            <a:r>
              <a:rPr lang="fr-CH" dirty="0" err="1" smtClean="0"/>
              <a:t>affected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Date: Monday / 01 / October /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Advancing social justice, promoting decent work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5</a:t>
            </a:fld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90538" y="6028299"/>
            <a:ext cx="702598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400" b="0" i="0" u="none" strike="noStrike" kern="1200" spc="0" baseline="0">
                <a:solidFill>
                  <a:srgbClr val="23005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GB" sz="1100" dirty="0">
                <a:solidFill>
                  <a:srgbClr val="230050">
                    <a:lumMod val="65000"/>
                    <a:lumOff val="35000"/>
                  </a:srgbClr>
                </a:solidFill>
              </a:rPr>
              <a:t>Source: </a:t>
            </a:r>
            <a:r>
              <a:rPr lang="en-GB" sz="1100" dirty="0" smtClean="0">
                <a:solidFill>
                  <a:srgbClr val="230050">
                    <a:lumMod val="65000"/>
                    <a:lumOff val="35000"/>
                  </a:srgbClr>
                </a:solidFill>
              </a:rPr>
              <a:t>6</a:t>
            </a:r>
            <a:r>
              <a:rPr lang="en-GB" sz="1100" baseline="30000" dirty="0" smtClean="0">
                <a:solidFill>
                  <a:srgbClr val="230050">
                    <a:lumMod val="65000"/>
                    <a:lumOff val="35000"/>
                  </a:srgbClr>
                </a:solidFill>
              </a:rPr>
              <a:t>th</a:t>
            </a:r>
            <a:r>
              <a:rPr lang="en-GB" sz="1100" dirty="0" smtClean="0">
                <a:solidFill>
                  <a:srgbClr val="230050">
                    <a:lumMod val="65000"/>
                    <a:lumOff val="35000"/>
                  </a:srgbClr>
                </a:solidFill>
              </a:rPr>
              <a:t> ILO Monitor.</a:t>
            </a:r>
            <a:endParaRPr lang="en-GB" sz="1100" dirty="0">
              <a:solidFill>
                <a:srgbClr val="23005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17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Recovery</a:t>
            </a:r>
            <a:r>
              <a:rPr lang="fr-CH" dirty="0" smtClean="0"/>
              <a:t> </a:t>
            </a:r>
            <a:r>
              <a:rPr lang="fr-CH" dirty="0" err="1" smtClean="0"/>
              <a:t>will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 slow, </a:t>
            </a:r>
            <a:r>
              <a:rPr lang="fr-CH" dirty="0" err="1" smtClean="0"/>
              <a:t>painful</a:t>
            </a:r>
            <a:r>
              <a:rPr lang="fr-CH" dirty="0" smtClean="0"/>
              <a:t> and </a:t>
            </a:r>
            <a:r>
              <a:rPr lang="fr-CH" dirty="0" err="1" smtClean="0"/>
              <a:t>uncertain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8" y="2143195"/>
            <a:ext cx="6918410" cy="404170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94600" y="2143195"/>
            <a:ext cx="4106862" cy="3838505"/>
          </a:xfrm>
        </p:spPr>
        <p:txBody>
          <a:bodyPr/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Global working-hour </a:t>
            </a:r>
            <a:r>
              <a:rPr lang="en-GB" dirty="0"/>
              <a:t>losses are expected to </a:t>
            </a:r>
            <a:r>
              <a:rPr lang="en-GB" dirty="0" smtClean="0"/>
              <a:t>amount to </a:t>
            </a:r>
            <a:r>
              <a:rPr lang="en-GB" dirty="0"/>
              <a:t>8.6 per cent in the fourth quarter of 2020</a:t>
            </a:r>
            <a:r>
              <a:rPr lang="en-GB" dirty="0" smtClean="0"/>
              <a:t>, equivalent </a:t>
            </a:r>
            <a:r>
              <a:rPr lang="en-GB" dirty="0"/>
              <a:t>to 245 million full-time </a:t>
            </a:r>
            <a:r>
              <a:rPr lang="en-GB" dirty="0" smtClean="0"/>
              <a:t>jobs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fr-CH" dirty="0" smtClean="0"/>
              <a:t>Or </a:t>
            </a:r>
            <a:r>
              <a:rPr lang="fr-CH" dirty="0" err="1" smtClean="0"/>
              <a:t>worse</a:t>
            </a:r>
            <a:r>
              <a:rPr lang="fr-CH" dirty="0" smtClean="0"/>
              <a:t>, </a:t>
            </a:r>
            <a:r>
              <a:rPr lang="fr-CH" dirty="0" err="1" smtClean="0"/>
              <a:t>especially</a:t>
            </a:r>
            <a:r>
              <a:rPr lang="fr-CH" dirty="0" smtClean="0"/>
              <a:t> </a:t>
            </a:r>
            <a:r>
              <a:rPr lang="fr-CH" dirty="0" err="1" smtClean="0"/>
              <a:t>since</a:t>
            </a:r>
            <a:r>
              <a:rPr lang="fr-CH" dirty="0" smtClean="0"/>
              <a:t> </a:t>
            </a:r>
            <a:r>
              <a:rPr lang="fr-CH" dirty="0" err="1" smtClean="0"/>
              <a:t>we</a:t>
            </a:r>
            <a:r>
              <a:rPr lang="fr-CH" dirty="0" smtClean="0"/>
              <a:t> </a:t>
            </a:r>
            <a:r>
              <a:rPr lang="fr-CH" dirty="0" err="1" smtClean="0"/>
              <a:t>now</a:t>
            </a:r>
            <a:r>
              <a:rPr lang="fr-CH" dirty="0" smtClean="0"/>
              <a:t> </a:t>
            </a:r>
            <a:r>
              <a:rPr lang="fr-CH" dirty="0" err="1" smtClean="0"/>
              <a:t>see</a:t>
            </a:r>
            <a:r>
              <a:rPr lang="fr-CH" dirty="0" smtClean="0"/>
              <a:t> a </a:t>
            </a:r>
            <a:r>
              <a:rPr lang="fr-CH" dirty="0" err="1" smtClean="0"/>
              <a:t>resurgence</a:t>
            </a:r>
            <a:r>
              <a:rPr lang="fr-CH" dirty="0" smtClean="0"/>
              <a:t> in the virus and new </a:t>
            </a:r>
            <a:r>
              <a:rPr lang="fr-CH" dirty="0" err="1" smtClean="0"/>
              <a:t>lockdown</a:t>
            </a:r>
            <a:r>
              <a:rPr lang="fr-CH" dirty="0" smtClean="0"/>
              <a:t> </a:t>
            </a:r>
            <a:r>
              <a:rPr lang="fr-CH" dirty="0" err="1" smtClean="0"/>
              <a:t>measures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Date: Monday / 01 / October / 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Advancing social justice, promoting decent work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6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90538" y="6028299"/>
            <a:ext cx="702598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400" b="0" i="0" u="none" strike="noStrike" kern="1200" spc="0" baseline="0">
                <a:solidFill>
                  <a:srgbClr val="23005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GB" sz="1100" dirty="0">
                <a:solidFill>
                  <a:srgbClr val="230050">
                    <a:lumMod val="65000"/>
                    <a:lumOff val="35000"/>
                  </a:srgbClr>
                </a:solidFill>
              </a:rPr>
              <a:t>Source: </a:t>
            </a:r>
            <a:r>
              <a:rPr lang="en-GB" sz="1100" dirty="0" smtClean="0">
                <a:solidFill>
                  <a:srgbClr val="230050">
                    <a:lumMod val="65000"/>
                    <a:lumOff val="35000"/>
                  </a:srgbClr>
                </a:solidFill>
              </a:rPr>
              <a:t>6</a:t>
            </a:r>
            <a:r>
              <a:rPr lang="en-GB" sz="1100" baseline="30000" dirty="0" smtClean="0">
                <a:solidFill>
                  <a:srgbClr val="230050">
                    <a:lumMod val="65000"/>
                    <a:lumOff val="35000"/>
                  </a:srgbClr>
                </a:solidFill>
              </a:rPr>
              <a:t>th</a:t>
            </a:r>
            <a:r>
              <a:rPr lang="en-GB" sz="1100" dirty="0" smtClean="0">
                <a:solidFill>
                  <a:srgbClr val="230050">
                    <a:lumMod val="65000"/>
                    <a:lumOff val="35000"/>
                  </a:srgbClr>
                </a:solidFill>
              </a:rPr>
              <a:t> ILO Monitor.</a:t>
            </a:r>
            <a:endParaRPr lang="en-GB" sz="1100" dirty="0">
              <a:solidFill>
                <a:srgbClr val="23005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49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Employment</a:t>
            </a:r>
            <a:r>
              <a:rPr lang="fr-CH" dirty="0" smtClean="0"/>
              <a:t> </a:t>
            </a:r>
            <a:r>
              <a:rPr lang="fr-CH" dirty="0" err="1" smtClean="0"/>
              <a:t>losses</a:t>
            </a:r>
            <a:r>
              <a:rPr lang="fr-CH" dirty="0" smtClean="0"/>
              <a:t> in 2020Q2 have been </a:t>
            </a:r>
            <a:r>
              <a:rPr lang="fr-CH" dirty="0" err="1" smtClean="0"/>
              <a:t>substantial</a:t>
            </a:r>
            <a:r>
              <a:rPr lang="fr-CH" dirty="0" smtClean="0"/>
              <a:t> in a </a:t>
            </a:r>
            <a:r>
              <a:rPr lang="fr-CH" dirty="0" err="1" smtClean="0"/>
              <a:t>number</a:t>
            </a:r>
            <a:r>
              <a:rPr lang="fr-CH" dirty="0" smtClean="0"/>
              <a:t> of countries, </a:t>
            </a:r>
            <a:r>
              <a:rPr lang="fr-CH" dirty="0" err="1" smtClean="0"/>
              <a:t>particularly</a:t>
            </a:r>
            <a:r>
              <a:rPr lang="fr-CH" dirty="0" smtClean="0"/>
              <a:t> for </a:t>
            </a:r>
            <a:r>
              <a:rPr lang="fr-CH" dirty="0" err="1" smtClean="0"/>
              <a:t>women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37" y="2306843"/>
            <a:ext cx="6380163" cy="395716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64401" y="2117797"/>
            <a:ext cx="4525962" cy="3714603"/>
          </a:xfrm>
        </p:spPr>
        <p:txBody>
          <a:bodyPr/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Working-hour losses are reflected in a fall in employment – catastrophic declines in the Americas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dirty="0"/>
              <a:t>Decline in employment numbers has generally been greater for women than for </a:t>
            </a:r>
            <a:r>
              <a:rPr lang="en-GB" dirty="0" smtClean="0"/>
              <a:t>men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In response, inactivity increased </a:t>
            </a:r>
            <a:r>
              <a:rPr lang="en-GB" dirty="0"/>
              <a:t>to a </a:t>
            </a:r>
            <a:r>
              <a:rPr lang="en-GB" dirty="0" smtClean="0"/>
              <a:t>greater extent </a:t>
            </a:r>
            <a:r>
              <a:rPr lang="en-GB" dirty="0"/>
              <a:t>than </a:t>
            </a:r>
            <a:r>
              <a:rPr lang="en-GB" dirty="0" smtClean="0"/>
              <a:t>unemployment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Rising inactivity is </a:t>
            </a:r>
            <a:r>
              <a:rPr lang="en-GB" dirty="0"/>
              <a:t>a notable feature of the current job </a:t>
            </a:r>
            <a:r>
              <a:rPr lang="en-GB" dirty="0" smtClean="0"/>
              <a:t>crisis calling </a:t>
            </a:r>
            <a:r>
              <a:rPr lang="en-GB" dirty="0"/>
              <a:t>for </a:t>
            </a:r>
            <a:r>
              <a:rPr lang="en-GB" dirty="0" smtClean="0"/>
              <a:t>careful monitoring and strong </a:t>
            </a:r>
            <a:r>
              <a:rPr lang="en-GB" dirty="0"/>
              <a:t>policy </a:t>
            </a:r>
            <a:r>
              <a:rPr lang="en-GB" dirty="0" smtClean="0"/>
              <a:t>attention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Date: Monday / 01 / October / 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1007" y="6485746"/>
            <a:ext cx="5605462" cy="180000"/>
          </a:xfrm>
        </p:spPr>
        <p:txBody>
          <a:bodyPr/>
          <a:lstStyle/>
          <a:p>
            <a:r>
              <a:rPr lang="en-GB" smtClean="0"/>
              <a:t>Advancing social justice, promoting decent work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7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400300" y="3650550"/>
            <a:ext cx="4381500" cy="153192"/>
          </a:xfrm>
          <a:prstGeom prst="rect">
            <a:avLst/>
          </a:prstGeom>
          <a:solidFill>
            <a:schemeClr val="accent4">
              <a:lumMod val="40000"/>
              <a:lumOff val="60000"/>
              <a:alpha val="25098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90538" y="6127153"/>
            <a:ext cx="702598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400" b="0" i="0" u="none" strike="noStrike" kern="1200" spc="0" baseline="0">
                <a:solidFill>
                  <a:srgbClr val="23005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GB" sz="1100" dirty="0">
                <a:solidFill>
                  <a:srgbClr val="230050">
                    <a:lumMod val="65000"/>
                    <a:lumOff val="35000"/>
                  </a:srgbClr>
                </a:solidFill>
              </a:rPr>
              <a:t>Source: </a:t>
            </a:r>
            <a:r>
              <a:rPr lang="en-GB" sz="1100" dirty="0" smtClean="0">
                <a:solidFill>
                  <a:srgbClr val="230050">
                    <a:lumMod val="65000"/>
                    <a:lumOff val="35000"/>
                  </a:srgbClr>
                </a:solidFill>
              </a:rPr>
              <a:t>6</a:t>
            </a:r>
            <a:r>
              <a:rPr lang="en-GB" sz="1100" baseline="30000" dirty="0" smtClean="0">
                <a:solidFill>
                  <a:srgbClr val="230050">
                    <a:lumMod val="65000"/>
                    <a:lumOff val="35000"/>
                  </a:srgbClr>
                </a:solidFill>
              </a:rPr>
              <a:t>th</a:t>
            </a:r>
            <a:r>
              <a:rPr lang="en-GB" sz="1100" dirty="0" smtClean="0">
                <a:solidFill>
                  <a:srgbClr val="230050">
                    <a:lumMod val="65000"/>
                    <a:lumOff val="35000"/>
                  </a:srgbClr>
                </a:solidFill>
              </a:rPr>
              <a:t> ILO Monitor. Peru is for only Lima and its metropolitan area.</a:t>
            </a:r>
            <a:endParaRPr lang="en-GB" sz="1100" dirty="0">
              <a:solidFill>
                <a:srgbClr val="23005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65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effect on women in the </a:t>
            </a:r>
            <a:r>
              <a:rPr lang="en-US" sz="3600" dirty="0" err="1" smtClean="0"/>
              <a:t>labour</a:t>
            </a:r>
            <a:r>
              <a:rPr lang="en-US" sz="3600" dirty="0" smtClean="0"/>
              <a:t> force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538" y="2136844"/>
            <a:ext cx="11210924" cy="408434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Employment losses have been stronger among women, risking losing many of the gains made by women around the world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 the supply side, this is driven by an increased care burden for women (closure of childcare and schools, home-schooling,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 the demand side, women are overrepresented in many sectors hit hardest by lockdowns or losses in demand (e.g. non-food retail, catering and tourism)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Due to worse contractual security, they have been more likely to lose their job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 the flipside, women are overrepresented in front-line occupations, increasing their risk of infection (e.g. health and social care, essential retail)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Date: Monday / 01 / October / 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Advancing social justice, promoting decent work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034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fiscal response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538" y="2143195"/>
            <a:ext cx="11210924" cy="399634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Many countries have adopted large‑scale fiscal packages, particularly to support incomes and </a:t>
            </a:r>
            <a:r>
              <a:rPr lang="en-GB" dirty="0" smtClean="0"/>
              <a:t>businesses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 </a:t>
            </a:r>
            <a:r>
              <a:rPr lang="en-GB" dirty="0"/>
              <a:t>the absence of any fiscal stimulus, global working-hour losses would have been as high as 28 per cent. 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 far, the global financial systems has remained relatively stable, and low- and middle income countries (LMIC) have show resilience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Yet, tail risks remain and there is a high level of uncertainty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There remains a substantial funding gap in LMIC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an international response is needed to bridge it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Date: Monday / 01 / October / 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Advancing social justice, promoting decent work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165595"/>
      </p:ext>
    </p:extLst>
  </p:cSld>
  <p:clrMapOvr>
    <a:masterClrMapping/>
  </p:clrMapOvr>
</p:sld>
</file>

<file path=ppt/theme/theme1.xml><?xml version="1.0" encoding="utf-8"?>
<a:theme xmlns:a="http://schemas.openxmlformats.org/drawingml/2006/main" name="ILO 2020">
  <a:themeElements>
    <a:clrScheme name="ILO Jan 2020">
      <a:dk1>
        <a:srgbClr val="230050"/>
      </a:dk1>
      <a:lt1>
        <a:sysClr val="window" lastClr="FFFFFF"/>
      </a:lt1>
      <a:dk2>
        <a:srgbClr val="000000"/>
      </a:dk2>
      <a:lt2>
        <a:srgbClr val="F8FCFE"/>
      </a:lt2>
      <a:accent1>
        <a:srgbClr val="1E2DBE"/>
      </a:accent1>
      <a:accent2>
        <a:srgbClr val="FA3C4B"/>
      </a:accent2>
      <a:accent3>
        <a:srgbClr val="FFCD2D"/>
      </a:accent3>
      <a:accent4>
        <a:srgbClr val="960A55"/>
      </a:accent4>
      <a:accent5>
        <a:srgbClr val="05D2D2"/>
      </a:accent5>
      <a:accent6>
        <a:srgbClr val="8CE164"/>
      </a:accent6>
      <a:hlink>
        <a:srgbClr val="230050"/>
      </a:hlink>
      <a:folHlink>
        <a:srgbClr val="23005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20 Presentation template 2020.potx [Read-Only]" id="{47DC25BF-B681-4AB8-AD01-888D8295158E}" vid="{D27CF2EC-ECE6-4BDA-AE57-403254D7647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PresentationTemplate</Template>
  <TotalTime>5678</TotalTime>
  <Words>1238</Words>
  <Application>Microsoft Office PowerPoint</Application>
  <PresentationFormat>Widescreen</PresentationFormat>
  <Paragraphs>121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Unicode MS</vt:lpstr>
      <vt:lpstr>Calibri</vt:lpstr>
      <vt:lpstr>Times New Roman</vt:lpstr>
      <vt:lpstr>Wingdings</vt:lpstr>
      <vt:lpstr>Wingdings 3</vt:lpstr>
      <vt:lpstr>ILO 2020</vt:lpstr>
      <vt:lpstr>Impact of the COVID-19 Crisis on Employment Around the World</vt:lpstr>
      <vt:lpstr>A central policy challenge</vt:lpstr>
      <vt:lpstr>Overview</vt:lpstr>
      <vt:lpstr>ILO support to constituents</vt:lpstr>
      <vt:lpstr>COVID-19 crisis has damaged economies and labour markets around the world</vt:lpstr>
      <vt:lpstr>Recovery will be slow, painful and uncertain</vt:lpstr>
      <vt:lpstr>Employment losses in 2020Q2 have been substantial in a number of countries, particularly for women</vt:lpstr>
      <vt:lpstr>The effect on women in the labour force</vt:lpstr>
      <vt:lpstr>The fiscal response</vt:lpstr>
      <vt:lpstr>The situation in Portugal (I)</vt:lpstr>
      <vt:lpstr>The situation in Portugal (II)</vt:lpstr>
      <vt:lpstr>Policy strategies for a robust, sustainable and inclusive recovery</vt:lpstr>
      <vt:lpstr>A human-centered approach</vt:lpstr>
      <vt:lpstr>PowerPoint Presentation</vt:lpstr>
    </vt:vector>
  </TitlesOfParts>
  <Company>ILO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[TITLE]</dc:title>
  <dc:creator>Claire Harasty</dc:creator>
  <cp:keywords>BRICS 2020;BEWG</cp:keywords>
  <cp:lastModifiedBy>Bussi, Maurizio</cp:lastModifiedBy>
  <cp:revision>152</cp:revision>
  <cp:lastPrinted>2020-01-30T13:09:10Z</cp:lastPrinted>
  <dcterms:created xsi:type="dcterms:W3CDTF">2020-01-16T15:56:18Z</dcterms:created>
  <dcterms:modified xsi:type="dcterms:W3CDTF">2020-11-22T16:14:13Z</dcterms:modified>
</cp:coreProperties>
</file>